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86" r:id="rId4"/>
    <p:sldId id="261" r:id="rId5"/>
    <p:sldId id="270" r:id="rId6"/>
    <p:sldId id="271" r:id="rId7"/>
    <p:sldId id="273" r:id="rId8"/>
    <p:sldId id="274" r:id="rId9"/>
    <p:sldId id="275" r:id="rId10"/>
    <p:sldId id="269" r:id="rId11"/>
    <p:sldId id="282" r:id="rId12"/>
    <p:sldId id="283" r:id="rId13"/>
    <p:sldId id="284" r:id="rId14"/>
    <p:sldId id="263" r:id="rId15"/>
    <p:sldId id="262" r:id="rId16"/>
    <p:sldId id="256" r:id="rId17"/>
    <p:sldId id="257" r:id="rId18"/>
    <p:sldId id="260" r:id="rId19"/>
    <p:sldId id="259" r:id="rId20"/>
    <p:sldId id="265" r:id="rId21"/>
    <p:sldId id="276" r:id="rId22"/>
    <p:sldId id="277" r:id="rId23"/>
    <p:sldId id="281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7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25A0-A6D7-49AA-82C8-D9DC9EBDE10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DFE76-153D-461A-80DA-1C4DDD75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24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7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2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31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8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6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01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22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38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16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577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14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6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97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74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56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479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E9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411" y="877456"/>
            <a:ext cx="5763492" cy="27229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8410" y="3886200"/>
            <a:ext cx="5763492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4" y="631680"/>
            <a:ext cx="5825981" cy="55929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230588" y="6112375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Lecture Outlines by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Douglas Sherman, San Jose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330307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92" y="0"/>
            <a:ext cx="11980672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1279526"/>
            <a:ext cx="11289792" cy="4846638"/>
          </a:xfrm>
        </p:spPr>
        <p:txBody>
          <a:bodyPr/>
          <a:lstStyle>
            <a:lvl1pPr marL="341313" indent="-341313">
              <a:spcBef>
                <a:spcPts val="1200"/>
              </a:spcBef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CD1544-CB59-4B18-8B50-67D25351BC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31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92" y="0"/>
            <a:ext cx="11980672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1279526"/>
            <a:ext cx="11289792" cy="4846638"/>
          </a:xfrm>
        </p:spPr>
        <p:txBody>
          <a:bodyPr/>
          <a:lstStyle>
            <a:lvl1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CD1544-CB59-4B18-8B50-67D25351BC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1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2072640"/>
          </a:xfrm>
          <a:prstGeom prst="rect">
            <a:avLst/>
          </a:prstGeom>
          <a:solidFill>
            <a:srgbClr val="6E9E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047"/>
            <a:ext cx="10363200" cy="1362075"/>
          </a:xfrm>
        </p:spPr>
        <p:txBody>
          <a:bodyPr anchor="t"/>
          <a:lstStyle>
            <a:lvl1pPr algn="ctr">
              <a:spcBef>
                <a:spcPts val="2800"/>
              </a:spcBef>
              <a:defRPr sz="48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58C30-817E-41EB-A2B5-4DED8CE09C8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46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00911-8A6B-482D-A91E-01DACDEB7E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9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EF3B6-C90F-4CBA-BC5E-A0B9F5AFF97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7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CC1853-A8B6-4DA1-B1E2-9557E429B3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4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C9EB35-5925-4F93-BB15-F8DB58BCCD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90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0511DE-73FB-4FB3-9647-2B75D333A72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91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6BE939-0F27-4CFE-821E-04CE58B731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8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D3CF93-E483-43BA-B705-EDB50AF64B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17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A57464-618B-4A52-8FF9-8FE6CF9E3F3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84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sw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1" y="74613"/>
            <a:ext cx="11849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0502" y="4121385"/>
            <a:ext cx="11770493" cy="2123841"/>
          </a:xfrm>
        </p:spPr>
        <p:txBody>
          <a:bodyPr anchor="b"/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08801" y="6381751"/>
            <a:ext cx="51308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2600" y="1438275"/>
            <a:ext cx="11099800" cy="4687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8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5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8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9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1F2E-5568-4D32-8C5B-BB138A0DAA4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4BA7-9A45-4EFF-8092-7C415DCC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E959CF0-BC0E-4D9A-B724-D4E202FD206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B83356B-7085-462B-93C3-B1EDBA2C3986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0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20b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3F23EB-F1AC-40CC-89E5-0659AF0BD2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uist@msn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chuist@msn.com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not answer </a:t>
            </a:r>
            <a:r>
              <a:rPr lang="en-US" dirty="0" err="1" smtClean="0"/>
              <a:t>wechat</a:t>
            </a:r>
            <a:r>
              <a:rPr lang="en-US" dirty="0" smtClean="0"/>
              <a:t> because there are more students than I can handle in that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1191" y="566846"/>
                <a:ext cx="8766810" cy="1490554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Boltzman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canonical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distribution</m:t>
                    </m:r>
                  </m:oMath>
                </a14:m>
                <a:r>
                  <a:rPr lang="en-US" altLang="zh-HK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zh-HK" b="1" dirty="0" smtClean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/>
                        </m:sSub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altLang="zh-HK" sz="360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zh-HK" altLang="en-US" sz="3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HK" sz="3600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zh-HK" sz="3600" i="1"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sz="3600" dirty="0"/>
                  <a:t/>
                </a:r>
                <a:br>
                  <a:rPr lang="en-US" sz="3600" dirty="0"/>
                </a:br>
                <a:r>
                  <a:rPr lang="en-US" dirty="0" smtClean="0"/>
                  <a:t>Z </a:t>
                </a:r>
                <a14:m>
                  <m:oMath xmlns:m="http://schemas.openxmlformats.org/officeDocument/2006/math">
                    <m:r>
                      <a:rPr lang="en-US" altLang="zh-HK" sz="36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HK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}</m:t>
                        </m:r>
                        <m:sSup>
                          <m:sSupPr>
                            <m:ctrlPr>
                              <a:rPr lang="en-US" altLang="zh-HK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HK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HK" alt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HK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is the normalization so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𝑑𝑥𝑃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=1</a:t>
                </a:r>
                <a:br>
                  <a:rPr lang="en-US" dirty="0" smtClean="0"/>
                </a:b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1191" y="566846"/>
                <a:ext cx="8766810" cy="1490554"/>
              </a:xfrm>
              <a:blipFill>
                <a:blip r:embed="rId3"/>
                <a:stretch>
                  <a:fillRect t="-38776" b="-4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2229641"/>
                <a:ext cx="8292514" cy="4781680"/>
              </a:xfrm>
            </p:spPr>
            <p:txBody>
              <a:bodyPr/>
              <a:lstStyle/>
              <a:p>
                <a:r>
                  <a:rPr lang="en-US" sz="2800" dirty="0"/>
                  <a:t>The average of a physical quantity Q is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 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𝑑𝑥𝑄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, </a:t>
                </a:r>
              </a:p>
              <a:p>
                <a:r>
                  <a:rPr lang="en-US" sz="2800" dirty="0"/>
                  <a:t>For example,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 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𝑑𝑥𝐸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𝜕𝛽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 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𝜕𝛽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2229641"/>
                <a:ext cx="8292514" cy="4781680"/>
              </a:xfrm>
              <a:blipFill>
                <a:blip r:embed="rId4"/>
                <a:stretch>
                  <a:fillRect l="-1324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5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814" y="401111"/>
            <a:ext cx="8515351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Another thermodynamic quantity: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Entropy</a:t>
            </a:r>
            <a:r>
              <a:rPr lang="en-US" dirty="0" smtClean="0"/>
              <a:t> </a:t>
            </a:r>
            <a:r>
              <a:rPr lang="en-US" sz="3600" dirty="0">
                <a:solidFill>
                  <a:srgbClr val="00B0F0"/>
                </a:solidFill>
              </a:rPr>
              <a:t>S=-k &lt;ln P&gt;, 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395283"/>
                <a:ext cx="8515350" cy="56160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/>
                        </m:sSub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altLang="zh-HK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  (1)</a:t>
                </a:r>
              </a:p>
              <a:p>
                <a:r>
                  <a:rPr lang="en-US" sz="3200" dirty="0">
                    <a:solidFill>
                      <a:srgbClr val="00B050"/>
                    </a:solidFill>
                  </a:rPr>
                  <a:t>S is an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average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measure of the number of configurations of the environment </a:t>
                </a:r>
              </a:p>
              <a:p>
                <a:r>
                  <a:rPr lang="en-US" sz="3200" dirty="0"/>
                  <a:t>Entropy S = -k &lt;ln P&gt;, </a:t>
                </a:r>
                <a:r>
                  <a:rPr lang="en-US" sz="3200" dirty="0" smtClean="0"/>
                  <a:t>(</a:t>
                </a:r>
                <a:r>
                  <a:rPr lang="en-US" sz="3200" i="1" dirty="0" smtClean="0">
                    <a:latin typeface="Cambria Math" panose="02040503050406030204" pitchFamily="18" charset="0"/>
                  </a:rPr>
                  <a:t>Angular </a:t>
                </a:r>
                <a:r>
                  <a:rPr lang="en-US" sz="3200" i="1" dirty="0">
                    <a:latin typeface="Cambria Math" panose="02040503050406030204" pitchFamily="18" charset="0"/>
                  </a:rPr>
                  <a:t>bracket means an average.)</a:t>
                </a:r>
                <a:endParaRPr lang="en-US" sz="3200" dirty="0"/>
              </a:p>
              <a:p>
                <a:r>
                  <a:rPr lang="en-US" sz="3200" dirty="0"/>
                  <a:t>From (1)   S=&lt;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&gt;/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sz="3200" i="1" dirty="0">
                    <a:latin typeface="Cambria Math" panose="02040503050406030204" pitchFamily="18" charset="0"/>
                  </a:rPr>
                  <a:t>S=&lt;E&gt;/T-F/T</a:t>
                </a:r>
              </a:p>
              <a:p>
                <a:r>
                  <a:rPr lang="en-US" sz="3200" i="1" dirty="0">
                    <a:latin typeface="Cambria Math" panose="02040503050406030204" pitchFamily="18" charset="0"/>
                  </a:rPr>
                  <a:t>F=U-TS,    U=&lt;E&gt;, </a:t>
                </a:r>
              </a:p>
              <a:p>
                <a:endParaRPr lang="en-US" altLang="zh-HK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395283"/>
                <a:ext cx="8515350" cy="5616038"/>
              </a:xfrm>
              <a:blipFill>
                <a:blip r:embed="rId3"/>
                <a:stretch>
                  <a:fillRect l="-1646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0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641"/>
          </a:xfrm>
        </p:spPr>
        <p:txBody>
          <a:bodyPr/>
          <a:lstStyle/>
          <a:p>
            <a:r>
              <a:rPr lang="en-US" dirty="0"/>
              <a:t>Expressions for thermodynamic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5775" y="1586753"/>
                <a:ext cx="11011349" cy="4975411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9600" dirty="0" smtClean="0"/>
                  <a:t>Different average quantities can be expressed in terms of  the partition function </a:t>
                </a:r>
                <a14:m>
                  <m:oMath xmlns:m="http://schemas.openxmlformats.org/officeDocument/2006/math">
                    <m:r>
                      <a:rPr lang="en-US" sz="9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smtClean="0"/>
                  <a:t>. For example:</a:t>
                </a:r>
              </a:p>
              <a:p>
                <a:pPr marL="0" indent="0">
                  <a:buNone/>
                </a:pPr>
                <a:r>
                  <a:rPr lang="en-US" sz="9600" dirty="0"/>
                  <a:t>(1) The average </a:t>
                </a:r>
                <a:r>
                  <a:rPr lang="en-US" sz="9600" dirty="0" smtClean="0"/>
                  <a:t>of  energy H: (</a:t>
                </a:r>
                <a:r>
                  <a:rPr lang="en-US" sz="9600" dirty="0" err="1" smtClean="0"/>
                  <a:t>Tr</a:t>
                </a:r>
                <a:r>
                  <a:rPr lang="en-US" sz="9600" dirty="0" smtClean="0"/>
                  <a:t> means we sum over all configurations).</a:t>
                </a:r>
                <a:endParaRPr lang="en-US" sz="9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9600" b="0" dirty="0"/>
                  <a:t>U =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𝑇𝑟𝐻</m:t>
                    </m:r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96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9600" dirty="0"/>
                  <a:t> /</a:t>
                </a:r>
                <a:r>
                  <a:rPr lang="en-US" sz="9600" b="0" dirty="0"/>
                  <a:t>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𝑇𝑟</m:t>
                    </m:r>
                    <m:func>
                      <m:funcPr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9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9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9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 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9600" dirty="0"/>
                  <a:t>/</a:t>
                </a:r>
                <a:r>
                  <a:rPr lang="en-US" sz="9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𝜕𝛽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9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9600" b="0" dirty="0">
                    <a:ea typeface="Cambria Math" panose="02040503050406030204" pitchFamily="18" charset="0"/>
                  </a:rPr>
                  <a:t>Since </a:t>
                </a:r>
                <a:r>
                  <a:rPr lang="en-US" sz="9600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9600" dirty="0" smtClean="0"/>
                  <a:t>U</a:t>
                </a:r>
                <a:r>
                  <a:rPr lang="en-US" altLang="zh-TW" sz="9600" dirty="0"/>
                  <a:t>=</a:t>
                </a:r>
                <a:r>
                  <a:rPr lang="en-US" altLang="zh-HK" sz="9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9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HK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altLang="zh-HK" sz="9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9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altLang="zh-HK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 </m:t>
                    </m:r>
                    <m:r>
                      <a:rPr lang="en-US" altLang="zh-HK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zh-HK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HK" sz="9600" dirty="0"/>
                  <a:t>/</a:t>
                </a:r>
                <a:r>
                  <a:rPr lang="en-US" altLang="zh-HK" sz="9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𝜕𝛽</m:t>
                    </m:r>
                    <m:r>
                      <a:rPr lang="en-US" altLang="zh-HK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en-US" sz="9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9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𝜕𝛽</m:t>
                        </m:r>
                      </m:den>
                    </m:f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9600" dirty="0" smtClean="0"/>
                  <a:t>, </a:t>
                </a:r>
                <a:r>
                  <a:rPr lang="en-US" sz="9600" dirty="0"/>
                  <a:t>we </a:t>
                </a:r>
                <a:r>
                  <a:rPr lang="en-US" sz="9600" dirty="0" smtClean="0"/>
                  <a:t>get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nary>
                  </m:oMath>
                </a14:m>
                <a:r>
                  <a:rPr lang="en-US" sz="9600" dirty="0"/>
                  <a:t> </a:t>
                </a:r>
                <a:r>
                  <a:rPr lang="en-US" sz="9600" dirty="0" smtClean="0"/>
                  <a:t>U. </a:t>
                </a:r>
              </a:p>
              <a:p>
                <a:pPr marL="0" indent="0">
                  <a:buNone/>
                </a:pPr>
                <a:r>
                  <a:rPr lang="en-US" sz="9600" dirty="0" smtClean="0"/>
                  <a:t>Usually it is </a:t>
                </a:r>
                <a:r>
                  <a:rPr lang="en-US" sz="9600" dirty="0"/>
                  <a:t>e</a:t>
                </a:r>
                <a:r>
                  <a:rPr lang="en-US" sz="9600" dirty="0" smtClean="0"/>
                  <a:t>asier to </a:t>
                </a:r>
                <a:r>
                  <a:rPr lang="en-US" sz="9600" dirty="0" err="1" smtClean="0"/>
                  <a:t>calaulate</a:t>
                </a:r>
                <a:r>
                  <a:rPr lang="en-US" sz="9600" dirty="0" smtClean="0"/>
                  <a:t> U numerically (For example, by computer simulation). This enables us to calculate F.</a:t>
                </a:r>
                <a:endParaRPr lang="en-US" sz="9600" dirty="0"/>
              </a:p>
              <a:p>
                <a:pPr marL="0" indent="0">
                  <a:buNone/>
                </a:pPr>
                <a:endParaRPr lang="en-US" sz="9600" dirty="0"/>
              </a:p>
              <a:p>
                <a:pPr marL="0" indent="0">
                  <a:buNone/>
                </a:pPr>
                <a:endParaRPr lang="en-US" sz="9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AutoNum type="arabicParenBoth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5775" y="1586753"/>
                <a:ext cx="11011349" cy="4975411"/>
              </a:xfrm>
              <a:blipFill>
                <a:blip r:embed="rId2"/>
                <a:stretch>
                  <a:fillRect l="-831" t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2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thermodynamic quantities.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 that F=U-TS</a:t>
                </a:r>
                <a:endParaRPr lang="en-US" dirty="0"/>
              </a:p>
              <a:p>
                <a:r>
                  <a:rPr lang="en-US" dirty="0" smtClean="0"/>
                  <a:t>F+TS=U=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5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58" y="1584941"/>
            <a:ext cx="11688184" cy="9807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 simple </a:t>
            </a:r>
            <a:r>
              <a:rPr lang="en-US" dirty="0" smtClean="0">
                <a:solidFill>
                  <a:srgbClr val="00B050"/>
                </a:solidFill>
              </a:rPr>
              <a:t>example illustrating calculations in statistical mechanics: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For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on-interacting </a:t>
            </a:r>
            <a:r>
              <a:rPr lang="en-US" dirty="0">
                <a:solidFill>
                  <a:srgbClr val="00B050"/>
                </a:solidFill>
              </a:rPr>
              <a:t>spins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15384" y="2684034"/>
                <a:ext cx="11360076" cy="4889350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 smtClean="0"/>
                  <a:t>Atoms in magnets are charged particles with angular momenta</a:t>
                </a:r>
                <a:r>
                  <a:rPr lang="en-US" sz="3500" b="1" dirty="0" smtClean="0"/>
                  <a:t> S </a:t>
                </a:r>
                <a:r>
                  <a:rPr lang="en-US" sz="3500" dirty="0" smtClean="0"/>
                  <a:t>called spins  </a:t>
                </a:r>
                <a:r>
                  <a:rPr lang="en-US" sz="3500" dirty="0"/>
                  <a:t>that</a:t>
                </a:r>
                <a:r>
                  <a:rPr lang="en-US" sz="3500" dirty="0" smtClean="0"/>
                  <a:t>, in some units, are </a:t>
                </a:r>
                <a:r>
                  <a:rPr lang="en-US" sz="3500" dirty="0" err="1" smtClean="0"/>
                  <a:t>interger</a:t>
                </a:r>
                <a:r>
                  <a:rPr lang="en-US" sz="3500" dirty="0" smtClean="0"/>
                  <a:t> or half integer.  </a:t>
                </a:r>
              </a:p>
              <a:p>
                <a:r>
                  <a:rPr lang="en-US" sz="3500" dirty="0" smtClean="0"/>
                  <a:t>Their magnetic moments </a:t>
                </a:r>
                <a:r>
                  <a:rPr lang="en-US" sz="3500" b="1" dirty="0" smtClean="0"/>
                  <a:t>M</a:t>
                </a:r>
                <a:r>
                  <a:rPr lang="en-US" sz="3500" dirty="0" smtClean="0"/>
                  <a:t> </a:t>
                </a:r>
                <a:r>
                  <a:rPr lang="en-US" sz="3500" dirty="0"/>
                  <a:t>=</a:t>
                </a:r>
                <a:r>
                  <a:rPr lang="en-US" sz="3500" dirty="0" smtClean="0"/>
                  <a:t> 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500" b="1" dirty="0" smtClean="0"/>
                  <a:t>S</a:t>
                </a:r>
                <a:r>
                  <a:rPr lang="en-US" sz="35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500" dirty="0" smtClean="0"/>
                  <a:t> is some constant. </a:t>
                </a:r>
              </a:p>
              <a:p>
                <a:r>
                  <a:rPr lang="en-US" sz="3500" dirty="0" smtClean="0"/>
                  <a:t>In a magnetic field </a:t>
                </a:r>
                <a:r>
                  <a:rPr lang="en-US" sz="3500" b="1" dirty="0" smtClean="0"/>
                  <a:t>B</a:t>
                </a:r>
                <a:r>
                  <a:rPr lang="en-US" sz="3500" dirty="0" smtClean="0"/>
                  <a:t>, the energy  is -</a:t>
                </a:r>
                <a:r>
                  <a:rPr lang="en-US" sz="3500" b="1" dirty="0" smtClean="0"/>
                  <a:t>B.M </a:t>
                </a:r>
                <a:r>
                  <a:rPr lang="en-US" sz="3500" dirty="0"/>
                  <a:t>=</a:t>
                </a:r>
                <a:r>
                  <a:rPr lang="en-US" sz="3500" dirty="0" smtClean="0"/>
                  <a:t> -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3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500" b="1" dirty="0" smtClean="0"/>
                  <a:t>.S</a:t>
                </a:r>
                <a:r>
                  <a:rPr lang="en-US" sz="3500" dirty="0" smtClean="0"/>
                  <a:t>.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5384" y="2684034"/>
                <a:ext cx="11360076" cy="4889350"/>
              </a:xfrm>
              <a:blipFill>
                <a:blip r:embed="rId2"/>
                <a:stretch>
                  <a:fillRect t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6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Assume an external magnetic field B along </a:t>
                </a:r>
                <a:r>
                  <a:rPr lang="en-US" b="0" dirty="0"/>
                  <a:t>the z direction in space. Consider a collection of spins labelled by a subscript </a:t>
                </a:r>
                <a:r>
                  <a:rPr lang="en-US" b="0" dirty="0" err="1"/>
                  <a:t>i</a:t>
                </a:r>
                <a:r>
                  <a:rPr lang="en-US" b="0" dirty="0"/>
                  <a:t>. For simplicity consider </a:t>
                </a:r>
                <a:r>
                  <a:rPr lang="en-US" b="0" dirty="0" smtClean="0"/>
                  <a:t>spin (angular momentum) ½ </a:t>
                </a:r>
                <a:r>
                  <a:rPr lang="en-US" b="0" dirty="0"/>
                  <a:t>particles</a:t>
                </a:r>
              </a:p>
              <a:p>
                <a:r>
                  <a:rPr lang="en-US" b="0" dirty="0" smtClean="0"/>
                  <a:t>The energy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𝑖𝑧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 some constant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has magnitude +1/2 and -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1/2.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Since all spins are the same, we focus </a:t>
                </a:r>
                <a:r>
                  <a:rPr lang="en-US" dirty="0" smtClean="0">
                    <a:ea typeface="Cambria Math" panose="02040503050406030204" pitchFamily="18" charset="0"/>
                  </a:rPr>
                  <a:t>first on </a:t>
                </a:r>
                <a:r>
                  <a:rPr lang="en-US" dirty="0">
                    <a:ea typeface="Cambria Math" panose="02040503050406030204" pitchFamily="18" charset="0"/>
                  </a:rPr>
                  <a:t>a single spin.</a:t>
                </a: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2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 average quantities can be expressed in terms of  the partition function. For example:</a:t>
                </a:r>
              </a:p>
              <a:p>
                <a:pPr marL="514350" indent="-514350">
                  <a:buAutoNum type="arabicParenBoth"/>
                </a:pPr>
                <a:r>
                  <a:rPr lang="en-US" dirty="0"/>
                  <a:t>The average magnetic moment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Tr</a:t>
                </a:r>
                <a:r>
                  <a:rPr lang="en-US" dirty="0" smtClean="0"/>
                  <a:t> means summing over all configurations.)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/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/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(2) The average  energy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/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/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arenBoth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3345" y="365125"/>
                <a:ext cx="11610109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Partition function for one spin</a:t>
                </a:r>
                <a:br>
                  <a:rPr lang="en-US" dirty="0" smtClean="0"/>
                </a:br>
                <a:r>
                  <a:rPr lang="en-US" dirty="0" smtClean="0"/>
                  <a:t>Z= </a:t>
                </a:r>
                <a:r>
                  <a:rPr lang="en-US" dirty="0" err="1" smtClean="0"/>
                  <a:t>Tr</a:t>
                </a:r>
                <a:r>
                  <a:rPr lang="en-US" dirty="0" smtClean="0"/>
                  <a:t> [</a:t>
                </a:r>
                <a:r>
                  <a:rPr lang="en-US" dirty="0" err="1" smtClean="0"/>
                  <a:t>exp</a:t>
                </a:r>
                <a:r>
                  <a:rPr lang="en-US" dirty="0" smtClean="0"/>
                  <a:t>(-H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kT</a:t>
                </a:r>
                <a:r>
                  <a:rPr lang="en-US" dirty="0" smtClean="0"/>
                  <a:t>)]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±1/2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3345" y="365125"/>
                <a:ext cx="11610109" cy="1325563"/>
              </a:xfrm>
              <a:blipFill>
                <a:blip r:embed="rId2"/>
                <a:stretch>
                  <a:fillRect l="-1891" t="-10599" b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/2]</m:t>
                            </m:r>
                          </m:e>
                        </m:func>
                      </m:e>
                      <m:sup/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/2]</m:t>
                            </m:r>
                          </m:e>
                        </m:func>
                      </m:e>
                      <m:sup/>
                    </m:sSup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At </a:t>
                </a:r>
                <a:r>
                  <a:rPr lang="en-US" dirty="0"/>
                  <a:t>high T, U=0; at low 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/2])</m:t>
                            </m:r>
                          </m:e>
                        </m:func>
                      </m:e>
                      <m:sup/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/2]</m:t>
                            </m:r>
                          </m:e>
                        </m:func>
                      </m:e>
                      <m:sup/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magnetic susceptibility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sech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∝1/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9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eneralization </a:t>
            </a:r>
            <a:r>
              <a:rPr lang="en-US" dirty="0"/>
              <a:t>to N spins, labelled by subscripts </a:t>
            </a:r>
            <a:r>
              <a:rPr lang="en-US" dirty="0" err="1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/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/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𝜕𝛽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/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𝜕𝛽</m:t>
                    </m:r>
                  </m:oMath>
                </a14:m>
                <a:r>
                  <a:rPr lang="en-US" smtClean="0"/>
                  <a:t>=NU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2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1" y="315539"/>
            <a:ext cx="11688184" cy="98075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example: Non-interacting spins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61595" y="1715846"/>
                <a:ext cx="11360076" cy="48893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500" dirty="0" smtClean="0"/>
                  <a:t>Atoms in magnets are charged particles with angular momenta</a:t>
                </a:r>
                <a:r>
                  <a:rPr lang="en-US" sz="3500" b="1" dirty="0" smtClean="0"/>
                  <a:t> S </a:t>
                </a:r>
                <a:r>
                  <a:rPr lang="en-US" sz="3500" dirty="0" smtClean="0"/>
                  <a:t>called spins  </a:t>
                </a:r>
                <a:r>
                  <a:rPr lang="en-US" sz="3500" dirty="0"/>
                  <a:t>that</a:t>
                </a:r>
                <a:r>
                  <a:rPr lang="en-US" sz="3500" dirty="0" smtClean="0"/>
                  <a:t>, in some units, are </a:t>
                </a:r>
                <a:r>
                  <a:rPr lang="en-US" sz="3500" dirty="0" err="1" smtClean="0"/>
                  <a:t>interger</a:t>
                </a:r>
                <a:r>
                  <a:rPr lang="en-US" sz="3500" dirty="0" smtClean="0"/>
                  <a:t> or half integer.  </a:t>
                </a:r>
              </a:p>
              <a:p>
                <a:r>
                  <a:rPr lang="en-US" sz="3500" dirty="0" smtClean="0"/>
                  <a:t>Their magnetic moments </a:t>
                </a:r>
                <a:r>
                  <a:rPr lang="en-US" sz="3500" b="1" dirty="0" smtClean="0"/>
                  <a:t>M</a:t>
                </a:r>
                <a:r>
                  <a:rPr lang="en-US" sz="3500" dirty="0" smtClean="0"/>
                  <a:t> </a:t>
                </a:r>
                <a:r>
                  <a:rPr lang="en-US" sz="3500" dirty="0"/>
                  <a:t>=</a:t>
                </a:r>
                <a:r>
                  <a:rPr lang="en-US" sz="3500" dirty="0" smtClean="0"/>
                  <a:t> 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500" b="1" dirty="0" smtClean="0"/>
                  <a:t>S</a:t>
                </a:r>
                <a:r>
                  <a:rPr lang="en-US" sz="35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500" dirty="0" smtClean="0"/>
                  <a:t> is some constant. </a:t>
                </a:r>
              </a:p>
              <a:p>
                <a:r>
                  <a:rPr lang="en-US" sz="3500" dirty="0" smtClean="0"/>
                  <a:t>In a magnetic field </a:t>
                </a:r>
                <a:r>
                  <a:rPr lang="en-US" sz="3500" b="1" dirty="0" smtClean="0"/>
                  <a:t>B</a:t>
                </a:r>
                <a:r>
                  <a:rPr lang="en-US" sz="3500" dirty="0" smtClean="0"/>
                  <a:t>, the energy  is -</a:t>
                </a:r>
                <a:r>
                  <a:rPr lang="en-US" sz="3500" b="1" dirty="0" smtClean="0"/>
                  <a:t>B.M </a:t>
                </a:r>
                <a:r>
                  <a:rPr lang="en-US" sz="3500" dirty="0"/>
                  <a:t>=</a:t>
                </a:r>
                <a:r>
                  <a:rPr lang="en-US" sz="3500" dirty="0" smtClean="0"/>
                  <a:t> -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3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500" b="1" dirty="0" smtClean="0"/>
                  <a:t>.S</a:t>
                </a:r>
                <a:r>
                  <a:rPr lang="en-US" sz="3500" dirty="0" smtClean="0"/>
                  <a:t>.</a:t>
                </a:r>
              </a:p>
              <a:p>
                <a:r>
                  <a:rPr lang="en-US" sz="3500" dirty="0" smtClean="0"/>
                  <a:t>Including heat change, we get the total energy change of a magnetic system is</a:t>
                </a:r>
              </a:p>
              <a:p>
                <a:r>
                  <a:rPr lang="en-US" sz="3500" dirty="0" err="1" smtClean="0"/>
                  <a:t>dE</a:t>
                </a:r>
                <a:r>
                  <a:rPr lang="en-US" sz="3500" dirty="0" smtClean="0"/>
                  <a:t>=</a:t>
                </a:r>
                <a:r>
                  <a:rPr lang="en-US" sz="3500" dirty="0" err="1" smtClean="0"/>
                  <a:t>TdS+other</a:t>
                </a:r>
                <a:r>
                  <a:rPr lang="en-US" sz="3500" dirty="0" smtClean="0"/>
                  <a:t> terms-</a:t>
                </a:r>
                <a:r>
                  <a:rPr lang="en-US" sz="3500" b="1" dirty="0" err="1" smtClean="0"/>
                  <a:t>B.</a:t>
                </a:r>
                <a:r>
                  <a:rPr lang="en-US" sz="3500" dirty="0" err="1" smtClean="0"/>
                  <a:t>d</a:t>
                </a:r>
                <a:r>
                  <a:rPr lang="en-US" sz="3500" b="1" dirty="0" err="1" smtClean="0"/>
                  <a:t>M</a:t>
                </a:r>
                <a:endParaRPr lang="en-US" sz="3500" b="1" dirty="0" smtClean="0"/>
              </a:p>
              <a:p>
                <a:r>
                  <a:rPr lang="en-US" sz="3500" dirty="0" smtClean="0"/>
                  <a:t>One can define a quantity F’=F+BM so that </a:t>
                </a:r>
                <a:r>
                  <a:rPr lang="en-US" sz="3500" dirty="0" err="1" smtClean="0"/>
                  <a:t>dF</a:t>
                </a:r>
                <a:r>
                  <a:rPr lang="en-US" sz="3500" dirty="0" smtClean="0"/>
                  <a:t>’=-</a:t>
                </a:r>
                <a:r>
                  <a:rPr lang="en-US" sz="3500" dirty="0" err="1" smtClean="0"/>
                  <a:t>SdT+MdB+other</a:t>
                </a:r>
                <a:r>
                  <a:rPr lang="en-US" sz="3500" dirty="0" smtClean="0"/>
                  <a:t> terms</a:t>
                </a:r>
              </a:p>
              <a:p>
                <a:r>
                  <a:rPr lang="en-US" sz="3500" dirty="0" smtClean="0"/>
                  <a:t>For processes under a constant magnetic field and at fixed temperature, F’ is minimized.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61595" y="1715846"/>
                <a:ext cx="11360076" cy="4889350"/>
              </a:xfrm>
              <a:blipFill>
                <a:blip r:embed="rId2"/>
                <a:stretch>
                  <a:fillRect t="-4110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7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814" y="401111"/>
            <a:ext cx="8515351" cy="9941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Free energy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395283"/>
                <a:ext cx="8515350" cy="56160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altLang="zh-HK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}</m:t>
                        </m:r>
                        <m:sSup>
                          <m:sSupPr>
                            <m:ctrlPr>
                              <a:rPr lang="en-US" altLang="zh-HK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HK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zh-HK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𝑝𝑎𝑟𝑡𝑖𝑡𝑖𝑜𝑛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𝑓𝑢𝑛𝑐𝑡𝑖𝑜𝑛</m:t>
                    </m:r>
                  </m:oMath>
                </a14:m>
                <a:r>
                  <a:rPr lang="en-US" altLang="zh-HK" sz="3200" i="1" dirty="0">
                    <a:latin typeface="Cambria Math" panose="02040503050406030204" pitchFamily="18" charset="0"/>
                  </a:rPr>
                  <a:t> Z</a:t>
                </a:r>
              </a:p>
              <a:p>
                <a:endParaRPr lang="en-US" altLang="zh-HK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i="1" dirty="0" smtClean="0">
                    <a:latin typeface="Cambria Math" panose="02040503050406030204" pitchFamily="18" charset="0"/>
                  </a:rPr>
                  <a:t>F=U-TS</a:t>
                </a: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i="1" dirty="0">
                    <a:latin typeface="Cambria Math" panose="02040503050406030204" pitchFamily="18" charset="0"/>
                  </a:rPr>
                  <a:t>F</a:t>
                </a:r>
                <a:r>
                  <a:rPr lang="en-US" sz="32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3200" i="1" dirty="0">
                    <a:latin typeface="Cambria Math" panose="02040503050406030204" pitchFamily="18" charset="0"/>
                  </a:rPr>
                  <a:t>need to be </a:t>
                </a:r>
                <a:r>
                  <a:rPr lang="en-US" sz="3200" i="1" dirty="0" smtClean="0">
                    <a:latin typeface="Cambria Math" panose="02040503050406030204" pitchFamily="18" charset="0"/>
                  </a:rPr>
                  <a:t>minimized </a:t>
                </a:r>
                <a:r>
                  <a:rPr lang="en-US" sz="3200" i="1" dirty="0">
                    <a:latin typeface="Cambria Math" panose="02040503050406030204" pitchFamily="18" charset="0"/>
                  </a:rPr>
                  <a:t>for equilibrium  at fixed </a:t>
                </a:r>
                <a:r>
                  <a:rPr lang="en-US" sz="3200" i="1" dirty="0" smtClean="0">
                    <a:latin typeface="Cambria Math" panose="02040503050406030204" pitchFamily="18" charset="0"/>
                  </a:rPr>
                  <a:t>temperature.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}</m:t>
                        </m:r>
                        <m:sSup>
                          <m:sSupPr>
                            <m:ctrlPr>
                              <a:rPr lang="en-US" altLang="zh-HK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HK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HK" alt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HK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HK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zh-HK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3200" b="0" i="1" smtClean="0">
                        <a:latin typeface="Cambria Math" panose="02040503050406030204" pitchFamily="18" charset="0"/>
                      </a:rPr>
                      <m:t>𝑔𝑟𝑎𝑛𝑑</m:t>
                    </m:r>
                    <m:r>
                      <a:rPr lang="en-US" altLang="zh-HK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𝑝𝑎𝑟𝑡𝑖𝑡𝑖𝑜𝑛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𝑓𝑢𝑛𝑐𝑡𝑖𝑜𝑛</m:t>
                    </m:r>
                  </m:oMath>
                </a14:m>
                <a:r>
                  <a:rPr lang="en-US" altLang="zh-HK" sz="32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HK" sz="3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sSup>
                      <m:sSupPr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HK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</m:oMath>
                </a14:m>
                <a:endParaRPr lang="en-US" altLang="zh-HK" sz="3200" i="1" dirty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395283"/>
                <a:ext cx="8515350" cy="5616038"/>
              </a:xfrm>
              <a:blipFill>
                <a:blip r:embed="rId3"/>
                <a:stretch>
                  <a:fillRect l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8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energy and the 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896" y="182024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The free energy F can be expressed in terms of  a quantity called the partition function defined </a:t>
                </a:r>
                <a:r>
                  <a:rPr lang="en-US" dirty="0" smtClean="0"/>
                  <a:t>by (</a:t>
                </a:r>
                <a:r>
                  <a:rPr lang="en-US" dirty="0" err="1" smtClean="0"/>
                  <a:t>Tr</a:t>
                </a:r>
                <a:r>
                  <a:rPr lang="en-US" dirty="0" smtClean="0"/>
                  <a:t> means sum over configurations)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=1/(</a:t>
                </a:r>
                <a:r>
                  <a:rPr lang="en-US" dirty="0" err="1"/>
                  <a:t>kT</a:t>
                </a:r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Similarly, for the grand canonical ensemble, we can define the quantity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arenBoth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896" y="1820246"/>
                <a:ext cx="10515600" cy="4351338"/>
              </a:xfrm>
              <a:blipFill>
                <a:blip r:embed="rId2"/>
                <a:stretch>
                  <a:fillRect l="-1159" t="-2384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29AFB6-AA84-4B09-B797-CBE31C69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 </a:t>
            </a:r>
            <a:r>
              <a:rPr lang="en-US" altLang="zh-HK" b="1" i="1" dirty="0">
                <a:solidFill>
                  <a:schemeClr val="accent1"/>
                </a:solidFill>
              </a:rPr>
              <a:t>S(E)=ln( number of configurations with energy E.</a:t>
            </a:r>
            <a:endParaRPr lang="zh-HK" altLang="en-US" b="1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111F75E-4CD7-42D3-8F74-A11898D463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1/(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HK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HK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HK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HK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HK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zh-HK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HK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/>
                        </m:sSub>
                        <m:r>
                          <a:rPr lang="en-US" altLang="zh-HK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HK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HK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HK" sz="3600" dirty="0"/>
                  <a:t>.</a:t>
                </a:r>
              </a:p>
              <a:p>
                <a:r>
                  <a:rPr lang="en-US" altLang="zh-HK" sz="2000" dirty="0" smtClean="0"/>
                  <a:t>.</a:t>
                </a:r>
                <a:endParaRPr lang="en-US" altLang="zh-HK" sz="2000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111F75E-4CD7-42D3-8F74-A11898D46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09052" y="1024046"/>
                <a:ext cx="8515351" cy="99417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Boltzman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canonical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b="1" dirty="0">
                        <a:solidFill>
                          <a:srgbClr val="FF0000"/>
                        </a:solidFill>
                      </a:rPr>
                      <m:t>distribution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'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9052" y="1024046"/>
                <a:ext cx="8515351" cy="994172"/>
              </a:xfrm>
              <a:blipFill>
                <a:blip r:embed="rId3"/>
                <a:stretch>
                  <a:fillRect t="-3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2229641"/>
                <a:ext cx="7886700" cy="4781680"/>
              </a:xfrm>
            </p:spPr>
            <p:txBody>
              <a:bodyPr/>
              <a:lstStyle/>
              <a:p>
                <a:r>
                  <a:rPr lang="en-US" sz="2800" dirty="0" smtClean="0"/>
                  <a:t>The average of a physical quantity Q ,</a:t>
                </a:r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 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𝑑𝑥𝑄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𝑑𝑥𝑃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Angular bracket means an average</a:t>
                </a:r>
                <a:r>
                  <a:rPr lang="en-US" sz="280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2229641"/>
                <a:ext cx="7886700" cy="4781680"/>
              </a:xfrm>
              <a:blipFill>
                <a:blip r:embed="rId4"/>
                <a:stretch>
                  <a:fillRect l="-1391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9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Chapter 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is the energy transferred between objects due to a temperature difference.</a:t>
            </a:r>
          </a:p>
          <a:p>
            <a:r>
              <a:rPr lang="en-US" dirty="0"/>
              <a:t>Objects are in thermal contact if heat can flow between them.</a:t>
            </a:r>
          </a:p>
          <a:p>
            <a:r>
              <a:rPr lang="en-US" dirty="0"/>
              <a:t>Objects that are in thermal contact without any flow of heat are in thermal equilibrium.</a:t>
            </a:r>
          </a:p>
          <a:p>
            <a:r>
              <a:rPr lang="en-US" dirty="0"/>
              <a:t>If objects A and B are both in thermal equilibrium with C, they are in thermal equilibrium with each other.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543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Chapter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 determines whether two objects will be in thermal equilibrium.</a:t>
            </a:r>
          </a:p>
          <a:p>
            <a:r>
              <a:rPr lang="en-US" dirty="0"/>
              <a:t>Celsius scale: water freezes at 0ºC, boils at</a:t>
            </a:r>
            <a:br>
              <a:rPr lang="en-US" dirty="0"/>
            </a:br>
            <a:r>
              <a:rPr lang="en-US" dirty="0"/>
              <a:t>100ºC.</a:t>
            </a:r>
          </a:p>
          <a:p>
            <a:r>
              <a:rPr lang="en-US" dirty="0"/>
              <a:t>Fahrenheit: water freezes at 32ºF, boils at 212ºF.</a:t>
            </a:r>
          </a:p>
          <a:p>
            <a:r>
              <a:rPr lang="en-US" dirty="0"/>
              <a:t>The lowest attainable temperature is absolute zero, - 273.15 C.</a:t>
            </a:r>
          </a:p>
          <a:p>
            <a:r>
              <a:rPr lang="en-US" dirty="0"/>
              <a:t>Kelvin: absolute zero is 0 K; water freezes at 273.15 K, boils at 373.15 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923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Chapter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Temperature scale conversions: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Most substances expand when heated.</a:t>
                </a:r>
              </a:p>
              <a:p>
                <a:r>
                  <a:rPr lang="en-US" dirty="0"/>
                  <a:t>Linear expansion:</a:t>
                </a:r>
              </a:p>
              <a:p>
                <a:r>
                  <a:rPr lang="en-US" dirty="0"/>
                  <a:t>Volume expansion:                               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Water contracts when heated from 0ºC to 4ºC.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6" t="-1384" b="-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20b Pearson Education, Inc.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4" y="1963420"/>
            <a:ext cx="372427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98" y="4755833"/>
            <a:ext cx="282416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99" y="5370195"/>
            <a:ext cx="26892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expressions of thermodynamic quantities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814" y="401111"/>
            <a:ext cx="8515351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Thermodynamics studies average properties.</a:t>
            </a:r>
            <a:br>
              <a:rPr lang="en-US" dirty="0" smtClean="0"/>
            </a:br>
            <a:r>
              <a:rPr lang="en-US" dirty="0" smtClean="0"/>
              <a:t>An average thermodynamics quantity: Free </a:t>
            </a:r>
            <a:r>
              <a:rPr lang="en-US" dirty="0"/>
              <a:t>energy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395283"/>
                <a:ext cx="8515350" cy="56160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We define a </a:t>
                </a:r>
                <a:r>
                  <a:rPr lang="en-US" sz="3200" dirty="0">
                    <a:solidFill>
                      <a:srgbClr val="FF0000"/>
                    </a:solidFill>
                  </a:rPr>
                  <a:t>free energy </a:t>
                </a:r>
                <a:r>
                  <a:rPr lang="en-US" sz="3200" dirty="0"/>
                  <a:t>F which measures the number of configurations  of the system and its environment. </a:t>
                </a:r>
                <a:r>
                  <a:rPr lang="en-US" sz="3200" i="1" dirty="0">
                    <a:latin typeface="Cambria Math" panose="02040503050406030204" pitchFamily="18" charset="0"/>
                  </a:rPr>
                  <a:t>F need to be </a:t>
                </a:r>
                <a:r>
                  <a:rPr lang="en-US" sz="3200" i="1" dirty="0" err="1">
                    <a:latin typeface="Cambria Math" panose="02040503050406030204" pitchFamily="18" charset="0"/>
                  </a:rPr>
                  <a:t>extremized</a:t>
                </a:r>
                <a:r>
                  <a:rPr lang="en-US" sz="3200" i="1" dirty="0">
                    <a:latin typeface="Cambria Math" panose="02040503050406030204" pitchFamily="18" charset="0"/>
                  </a:rPr>
                  <a:t> for equilibrium  at fixed temperature to maximize </a:t>
                </a:r>
                <a:r>
                  <a:rPr lang="en-US" altLang="zh-HK" sz="3200" dirty="0"/>
                  <a:t> the number of configurations </a:t>
                </a:r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altLang="zh-HK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}</m:t>
                        </m:r>
                        <m:sSup>
                          <m:sSupPr>
                            <m:ctrlPr>
                              <a:rPr lang="en-US" altLang="zh-HK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HK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altLang="zh-HK" sz="32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𝑊𝑒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𝑑𝑒𝑓𝑖𝑛𝑒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𝑝𝑎𝑟𝑡𝑖𝑡𝑖𝑜𝑛</m:t>
                    </m:r>
                    <m:r>
                      <a:rPr lang="en-US" altLang="zh-H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𝑓𝑢𝑛𝑐𝑡𝑖𝑜𝑛</m:t>
                    </m:r>
                    <m:r>
                      <m:rPr>
                        <m:nor/>
                      </m:rPr>
                      <a:rPr lang="en-US" altLang="zh-HK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which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useful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calculations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zh-HK" sz="3200" i="1" dirty="0">
                        <a:latin typeface="Cambria Math" panose="02040503050406030204" pitchFamily="18" charset="0"/>
                      </a:rPr>
                      <m:t>by</m:t>
                    </m:r>
                  </m:oMath>
                </a14:m>
                <a:endParaRPr lang="en-US" altLang="zh-HK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32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HK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3200" i="1">
                            <a:latin typeface="Cambria Math" panose="02040503050406030204" pitchFamily="18" charset="0"/>
                          </a:rPr>
                          <m:t>}</m:t>
                        </m:r>
                        <m:sSup>
                          <m:sSupPr>
                            <m:ctrlPr>
                              <a:rPr lang="en-US" altLang="zh-HK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HK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HK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HK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altLang="zh-HK" sz="3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altLang="zh-HK" sz="3200" i="1" dirty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395283"/>
                <a:ext cx="8515350" cy="5616038"/>
              </a:xfrm>
              <a:blipFill>
                <a:blip r:embed="rId3"/>
                <a:stretch>
                  <a:fillRect l="-1646" t="-2280" r="-644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0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574</Words>
  <Application>Microsoft Office PowerPoint</Application>
  <PresentationFormat>Widescreen</PresentationFormat>
  <Paragraphs>125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ＭＳ Ｐゴシック</vt:lpstr>
      <vt:lpstr>新細明體</vt:lpstr>
      <vt:lpstr>Arial</vt:lpstr>
      <vt:lpstr>Calibri</vt:lpstr>
      <vt:lpstr>Calibri Light</vt:lpstr>
      <vt:lpstr>Cambria Math</vt:lpstr>
      <vt:lpstr>Office Theme</vt:lpstr>
      <vt:lpstr>1_Office Theme</vt:lpstr>
      <vt:lpstr>Default Design</vt:lpstr>
      <vt:lpstr>chuist@msn.com Will not answer wechat because there are more students than I can handle in that format</vt:lpstr>
      <vt:lpstr>Recapitulation</vt:lpstr>
      <vt:lpstr> S(E)=ln( number of configurations with energy E.</vt:lpstr>
      <vt:lpstr>T"he Boltzman canonical distribution" :  P'〖=e〗^(-E_S/k_B T) </vt:lpstr>
      <vt:lpstr>Summary of Chapter a</vt:lpstr>
      <vt:lpstr>Summary of Chapter a</vt:lpstr>
      <vt:lpstr>Summary of Chapter a</vt:lpstr>
      <vt:lpstr>Some expressions of thermodynamic quantities </vt:lpstr>
      <vt:lpstr>Thermodynamics studies average properties. An average thermodynamics quantity: Free energy F</vt:lpstr>
      <vt:lpstr>T"he Boltzman canonical distribution" P=e^(-〖βE〗_ )/Z ,      β=1/kT Z =∫1▒〖d{x}e^(-βE) 〗 is the normalization so that ∫1▒dxP(x) =1 .</vt:lpstr>
      <vt:lpstr>Another thermodynamic quantity:  Entropy S=-k &lt;ln P&gt;, </vt:lpstr>
      <vt:lpstr>Expressions for thermodynamic quantities</vt:lpstr>
      <vt:lpstr>Relationship between thermodynamic quantities.</vt:lpstr>
      <vt:lpstr>A simple example illustrating calculations in statistical mechanics:  For non-interacting spins</vt:lpstr>
      <vt:lpstr>Energy </vt:lpstr>
      <vt:lpstr>Algebraic technique</vt:lpstr>
      <vt:lpstr>Partition function for one spin Z= Tr [exp(-H/kT)] =∑2_(S_z=±1/2)▒〖exp⁡(-βBμ_B S_z)〗</vt:lpstr>
      <vt:lpstr>Generalization to N spins, labelled by subscripts i</vt:lpstr>
      <vt:lpstr>PowerPoint Presentation</vt:lpstr>
      <vt:lpstr>A simple example: Non-interacting spins</vt:lpstr>
      <vt:lpstr>Free energy F</vt:lpstr>
      <vt:lpstr>Free energy and the partition function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Non-interacting spins</dc:title>
  <dc:creator>Siu-Tat Chui</dc:creator>
  <cp:lastModifiedBy>Siu-Tat Chui</cp:lastModifiedBy>
  <cp:revision>45</cp:revision>
  <dcterms:created xsi:type="dcterms:W3CDTF">2015-01-18T21:02:13Z</dcterms:created>
  <dcterms:modified xsi:type="dcterms:W3CDTF">2022-04-14T21:36:00Z</dcterms:modified>
</cp:coreProperties>
</file>