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2" r:id="rId2"/>
    <p:sldMasterId id="2147483695" r:id="rId3"/>
    <p:sldMasterId id="2147483698" r:id="rId4"/>
    <p:sldMasterId id="2147483702" r:id="rId5"/>
    <p:sldMasterId id="2147483706" r:id="rId6"/>
    <p:sldMasterId id="2147483709" r:id="rId7"/>
    <p:sldMasterId id="2147483712" r:id="rId8"/>
  </p:sldMasterIdLst>
  <p:notesMasterIdLst>
    <p:notesMasterId r:id="rId48"/>
  </p:notesMasterIdLst>
  <p:sldIdLst>
    <p:sldId id="429" r:id="rId9"/>
    <p:sldId id="430" r:id="rId10"/>
    <p:sldId id="431" r:id="rId11"/>
    <p:sldId id="432" r:id="rId12"/>
    <p:sldId id="433" r:id="rId13"/>
    <p:sldId id="434" r:id="rId14"/>
    <p:sldId id="378" r:id="rId15"/>
    <p:sldId id="380" r:id="rId16"/>
    <p:sldId id="381" r:id="rId17"/>
    <p:sldId id="382" r:id="rId18"/>
    <p:sldId id="383" r:id="rId19"/>
    <p:sldId id="310" r:id="rId20"/>
    <p:sldId id="311" r:id="rId21"/>
    <p:sldId id="312" r:id="rId22"/>
    <p:sldId id="313" r:id="rId23"/>
    <p:sldId id="314" r:id="rId24"/>
    <p:sldId id="315" r:id="rId25"/>
    <p:sldId id="379" r:id="rId26"/>
    <p:sldId id="384" r:id="rId27"/>
    <p:sldId id="385" r:id="rId28"/>
    <p:sldId id="386" r:id="rId29"/>
    <p:sldId id="387" r:id="rId30"/>
    <p:sldId id="316" r:id="rId31"/>
    <p:sldId id="317" r:id="rId32"/>
    <p:sldId id="530" r:id="rId33"/>
    <p:sldId id="318" r:id="rId34"/>
    <p:sldId id="319" r:id="rId35"/>
    <p:sldId id="320" r:id="rId36"/>
    <p:sldId id="388" r:id="rId37"/>
    <p:sldId id="390" r:id="rId38"/>
    <p:sldId id="391" r:id="rId39"/>
    <p:sldId id="392" r:id="rId40"/>
    <p:sldId id="393" r:id="rId41"/>
    <p:sldId id="359" r:id="rId42"/>
    <p:sldId id="324" r:id="rId43"/>
    <p:sldId id="330" r:id="rId44"/>
    <p:sldId id="331" r:id="rId45"/>
    <p:sldId id="333" r:id="rId46"/>
    <p:sldId id="462" r:id="rId47"/>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9ECB"/>
    <a:srgbClr val="C5C5C5"/>
    <a:srgbClr val="435479"/>
    <a:srgbClr val="102229"/>
    <a:srgbClr val="C7C05D"/>
    <a:srgbClr val="79AED6"/>
    <a:srgbClr val="EBEB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7" d="100"/>
          <a:sy n="67" d="100"/>
        </p:scale>
        <p:origin x="1262"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322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A0D4A-0EA3-4779-AF19-9ED1015A3342}" type="datetimeFigureOut">
              <a:rPr lang="en-US" smtClean="0"/>
              <a:t>4/23/2022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E5C09-4A27-4FEF-B9A4-5F24149EB2EC}" type="slidenum">
              <a:rPr lang="en-US" smtClean="0"/>
              <a:t>‹#›</a:t>
            </a:fld>
            <a:endParaRPr lang="en-US"/>
          </a:p>
        </p:txBody>
      </p:sp>
    </p:spTree>
    <p:extLst>
      <p:ext uri="{BB962C8B-B14F-4D97-AF65-F5344CB8AC3E}">
        <p14:creationId xmlns:p14="http://schemas.microsoft.com/office/powerpoint/2010/main" val="367060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a:t>
            </a:r>
            <a:r>
              <a:rPr lang="en-US" baseline="0" dirty="0"/>
              <a:t> B</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16551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a:t>
            </a:r>
            <a:r>
              <a:rPr lang="en-US" baseline="0" dirty="0"/>
              <a:t> 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60226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a:t>
            </a:r>
            <a:r>
              <a:rPr lang="en-US" baseline="0" dirty="0"/>
              <a:t> C</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9590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a:t>
            </a:r>
            <a:r>
              <a:rPr lang="en-US" baseline="0" dirty="0"/>
              <a:t> B</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24926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E5C09-4A27-4FEF-B9A4-5F24149EB2EC}" type="slidenum">
              <a:rPr lang="en-US" smtClean="0"/>
              <a:t>29</a:t>
            </a:fld>
            <a:endParaRPr lang="en-US"/>
          </a:p>
        </p:txBody>
      </p:sp>
    </p:spTree>
    <p:extLst>
      <p:ext uri="{BB962C8B-B14F-4D97-AF65-F5344CB8AC3E}">
        <p14:creationId xmlns:p14="http://schemas.microsoft.com/office/powerpoint/2010/main" val="4092375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a:t>
            </a:r>
            <a:r>
              <a:rPr lang="en-US" baseline="0" dirty="0"/>
              <a:t> B</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91068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a:t>
            </a:r>
            <a:r>
              <a:rPr lang="en-US" baseline="0" dirty="0"/>
              <a:t> B</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625783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E9EC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01308" y="877455"/>
            <a:ext cx="4322619" cy="2722995"/>
          </a:xfrm>
        </p:spPr>
        <p:txBody>
          <a:bodyPr/>
          <a:lstStyle/>
          <a:p>
            <a:r>
              <a:rPr lang="en-US" dirty="0"/>
              <a:t>Click to edit Master title style</a:t>
            </a:r>
          </a:p>
        </p:txBody>
      </p:sp>
      <p:sp>
        <p:nvSpPr>
          <p:cNvPr id="3" name="Subtitle 2"/>
          <p:cNvSpPr>
            <a:spLocks noGrp="1"/>
          </p:cNvSpPr>
          <p:nvPr>
            <p:ph type="subTitle" idx="1"/>
          </p:nvPr>
        </p:nvSpPr>
        <p:spPr>
          <a:xfrm>
            <a:off x="4701307" y="3886200"/>
            <a:ext cx="4322619" cy="1752600"/>
          </a:xfrm>
        </p:spPr>
        <p:txBody>
          <a:bodyPr/>
          <a:lstStyle>
            <a:lvl1pPr marL="0" indent="0" algn="ctr">
              <a:buNone/>
              <a:defRPr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0" y="631680"/>
            <a:ext cx="4369486" cy="5592942"/>
          </a:xfrm>
          <a:prstGeom prst="rect">
            <a:avLst/>
          </a:prstGeom>
        </p:spPr>
      </p:pic>
      <p:sp>
        <p:nvSpPr>
          <p:cNvPr id="8" name="TextBox 7"/>
          <p:cNvSpPr txBox="1"/>
          <p:nvPr userDrawn="1"/>
        </p:nvSpPr>
        <p:spPr>
          <a:xfrm>
            <a:off x="4222611" y="6112374"/>
            <a:ext cx="4801315" cy="646331"/>
          </a:xfrm>
          <a:prstGeom prst="rect">
            <a:avLst/>
          </a:prstGeom>
          <a:noFill/>
        </p:spPr>
        <p:txBody>
          <a:bodyPr wrap="none" rtlCol="0">
            <a:spAutoFit/>
          </a:bodyPr>
          <a:lstStyle/>
          <a:p>
            <a:pPr algn="r"/>
            <a:r>
              <a:rPr lang="en-US" sz="1800" b="0" dirty="0"/>
              <a:t>Lecture Outlines by</a:t>
            </a:r>
          </a:p>
          <a:p>
            <a:pPr algn="r"/>
            <a:r>
              <a:rPr lang="en-US" sz="1800" b="0" dirty="0"/>
              <a:t>Douglas Sherman, San Jose State University</a:t>
            </a:r>
          </a:p>
        </p:txBody>
      </p:sp>
    </p:spTree>
    <p:extLst>
      <p:ext uri="{BB962C8B-B14F-4D97-AF65-F5344CB8AC3E}">
        <p14:creationId xmlns:p14="http://schemas.microsoft.com/office/powerpoint/2010/main" val="176913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7" name="Rectangle 6"/>
          <p:cNvSpPr>
            <a:spLocks noGrp="1" noChangeArrowheads="1"/>
          </p:cNvSpPr>
          <p:nvPr>
            <p:ph type="sldNum" sz="quarter" idx="12"/>
          </p:nvPr>
        </p:nvSpPr>
        <p:spPr>
          <a:ln/>
        </p:spPr>
        <p:txBody>
          <a:bodyPr/>
          <a:lstStyle>
            <a:lvl1pPr>
              <a:defRPr/>
            </a:lvl1pPr>
          </a:lstStyle>
          <a:p>
            <a:fld id="{256BE939-0F27-4CFE-821E-04CE58B731A3}" type="slidenum">
              <a:rPr lang="en-US" altLang="en-US"/>
              <a:pPr/>
              <a:t>‹#›</a:t>
            </a:fld>
            <a:endParaRPr lang="en-US" altLang="en-US"/>
          </a:p>
        </p:txBody>
      </p:sp>
    </p:spTree>
    <p:extLst>
      <p:ext uri="{BB962C8B-B14F-4D97-AF65-F5344CB8AC3E}">
        <p14:creationId xmlns:p14="http://schemas.microsoft.com/office/powerpoint/2010/main" val="84196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6" name="Rectangle 6"/>
          <p:cNvSpPr>
            <a:spLocks noGrp="1" noChangeArrowheads="1"/>
          </p:cNvSpPr>
          <p:nvPr>
            <p:ph type="sldNum" sz="quarter" idx="12"/>
          </p:nvPr>
        </p:nvSpPr>
        <p:spPr>
          <a:ln/>
        </p:spPr>
        <p:txBody>
          <a:bodyPr/>
          <a:lstStyle>
            <a:lvl1pPr>
              <a:defRPr/>
            </a:lvl1pPr>
          </a:lstStyle>
          <a:p>
            <a:fld id="{48D3CF93-E483-43BA-B705-EDB50AF64BA6}" type="slidenum">
              <a:rPr lang="en-US" altLang="en-US"/>
              <a:pPr/>
              <a:t>‹#›</a:t>
            </a:fld>
            <a:endParaRPr lang="en-US" altLang="en-US"/>
          </a:p>
        </p:txBody>
      </p:sp>
    </p:spTree>
    <p:extLst>
      <p:ext uri="{BB962C8B-B14F-4D97-AF65-F5344CB8AC3E}">
        <p14:creationId xmlns:p14="http://schemas.microsoft.com/office/powerpoint/2010/main" val="3402090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6" name="Rectangle 6"/>
          <p:cNvSpPr>
            <a:spLocks noGrp="1" noChangeArrowheads="1"/>
          </p:cNvSpPr>
          <p:nvPr>
            <p:ph type="sldNum" sz="quarter" idx="12"/>
          </p:nvPr>
        </p:nvSpPr>
        <p:spPr>
          <a:ln/>
        </p:spPr>
        <p:txBody>
          <a:bodyPr/>
          <a:lstStyle>
            <a:lvl1pPr>
              <a:defRPr/>
            </a:lvl1pPr>
          </a:lstStyle>
          <a:p>
            <a:fld id="{CAA57464-618B-4A52-8FF9-8FE6CF9E3F33}" type="slidenum">
              <a:rPr lang="en-US" altLang="en-US"/>
              <a:pPr/>
              <a:t>‹#›</a:t>
            </a:fld>
            <a:endParaRPr lang="en-US" altLang="en-US"/>
          </a:p>
        </p:txBody>
      </p:sp>
    </p:spTree>
    <p:extLst>
      <p:ext uri="{BB962C8B-B14F-4D97-AF65-F5344CB8AC3E}">
        <p14:creationId xmlns:p14="http://schemas.microsoft.com/office/powerpoint/2010/main" val="333866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nswer Slide">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7"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8" name="Text Placeholder 7"/>
          <p:cNvSpPr>
            <a:spLocks noGrp="1"/>
          </p:cNvSpPr>
          <p:nvPr>
            <p:ph type="body" sz="quarter" idx="13"/>
          </p:nvPr>
        </p:nvSpPr>
        <p:spPr>
          <a:xfrm>
            <a:off x="142876" y="4121384"/>
            <a:ext cx="8827870" cy="2123841"/>
          </a:xfrm>
        </p:spPr>
        <p:txBody>
          <a:bodyPr anchor="b"/>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Click to edit Master text styles</a:t>
            </a:r>
          </a:p>
        </p:txBody>
      </p:sp>
      <p:sp>
        <p:nvSpPr>
          <p:cNvPr id="10" name="Text Placeholder 3"/>
          <p:cNvSpPr>
            <a:spLocks noGrp="1"/>
          </p:cNvSpPr>
          <p:nvPr>
            <p:ph type="body" sz="quarter" idx="12" hasCustomPrompt="1"/>
          </p:nvPr>
        </p:nvSpPr>
        <p:spPr>
          <a:xfrm>
            <a:off x="5181601" y="6381750"/>
            <a:ext cx="3848100" cy="390525"/>
          </a:xfrm>
        </p:spPr>
        <p:txBody>
          <a:bodyPr anchor="b"/>
          <a:lstStyle>
            <a:lvl1pPr marL="0" indent="0" algn="r">
              <a:buNone/>
              <a:defRPr sz="2000" b="1"/>
            </a:lvl1pPr>
          </a:lstStyle>
          <a:p>
            <a:pPr lvl="0"/>
            <a:r>
              <a:rPr lang="en-US" dirty="0"/>
              <a:t>text</a:t>
            </a:r>
          </a:p>
        </p:txBody>
      </p:sp>
      <p:sp>
        <p:nvSpPr>
          <p:cNvPr id="13" name="Text Placeholder 10"/>
          <p:cNvSpPr>
            <a:spLocks noGrp="1"/>
          </p:cNvSpPr>
          <p:nvPr>
            <p:ph type="body" sz="quarter" idx="14"/>
          </p:nvPr>
        </p:nvSpPr>
        <p:spPr>
          <a:xfrm>
            <a:off x="361950" y="1438275"/>
            <a:ext cx="8324850" cy="46878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631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1710356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3"/>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824906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501389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3"/>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4229433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E9EC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01308" y="877455"/>
            <a:ext cx="4322619" cy="2722995"/>
          </a:xfrm>
        </p:spPr>
        <p:txBody>
          <a:bodyPr/>
          <a:lstStyle>
            <a:lvl1pPr>
              <a:defRPr sz="4000"/>
            </a:lvl1pPr>
          </a:lstStyle>
          <a:p>
            <a:r>
              <a:rPr lang="en-US" dirty="0"/>
              <a:t>Click to edit Master title style</a:t>
            </a:r>
          </a:p>
        </p:txBody>
      </p:sp>
      <p:sp>
        <p:nvSpPr>
          <p:cNvPr id="3" name="Subtitle 2"/>
          <p:cNvSpPr>
            <a:spLocks noGrp="1"/>
          </p:cNvSpPr>
          <p:nvPr>
            <p:ph type="subTitle" idx="1"/>
          </p:nvPr>
        </p:nvSpPr>
        <p:spPr>
          <a:xfrm>
            <a:off x="4701307" y="3886200"/>
            <a:ext cx="4322619" cy="1752600"/>
          </a:xfrm>
        </p:spPr>
        <p:txBody>
          <a:bodyPr/>
          <a:lstStyle>
            <a:lvl1pPr marL="0" indent="0" algn="ctr">
              <a:buNone/>
              <a:defRPr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0" y="631680"/>
            <a:ext cx="4369486" cy="5592942"/>
          </a:xfrm>
          <a:prstGeom prst="rect">
            <a:avLst/>
          </a:prstGeom>
        </p:spPr>
      </p:pic>
      <p:sp>
        <p:nvSpPr>
          <p:cNvPr id="8" name="TextBox 7"/>
          <p:cNvSpPr txBox="1"/>
          <p:nvPr userDrawn="1"/>
        </p:nvSpPr>
        <p:spPr>
          <a:xfrm>
            <a:off x="6197511" y="5848682"/>
            <a:ext cx="2826415" cy="92333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Clicker Questions by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Douglas Sherman,</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b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San Jose State University</a:t>
            </a:r>
          </a:p>
        </p:txBody>
      </p:sp>
    </p:spTree>
    <p:extLst>
      <p:ext uri="{BB962C8B-B14F-4D97-AF65-F5344CB8AC3E}">
        <p14:creationId xmlns:p14="http://schemas.microsoft.com/office/powerpoint/2010/main" val="1574213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4" name="Text Placeholder 3"/>
          <p:cNvSpPr>
            <a:spLocks noGrp="1"/>
          </p:cNvSpPr>
          <p:nvPr>
            <p:ph type="body" sz="quarter" idx="12" hasCustomPrompt="1"/>
          </p:nvPr>
        </p:nvSpPr>
        <p:spPr>
          <a:xfrm>
            <a:off x="5410201" y="6381750"/>
            <a:ext cx="3619500" cy="390525"/>
          </a:xfrm>
        </p:spPr>
        <p:txBody>
          <a:bodyPr anchor="b"/>
          <a:lstStyle>
            <a:lvl1pPr marL="0" indent="0" algn="r">
              <a:buNone/>
              <a:defRPr sz="2000" b="1"/>
            </a:lvl1pPr>
          </a:lstStyle>
          <a:p>
            <a:pPr lvl="0"/>
            <a:r>
              <a:rPr lang="en-US" dirty="0"/>
              <a:t>text</a:t>
            </a:r>
          </a:p>
        </p:txBody>
      </p:sp>
    </p:spTree>
    <p:extLst>
      <p:ext uri="{BB962C8B-B14F-4D97-AF65-F5344CB8AC3E}">
        <p14:creationId xmlns:p14="http://schemas.microsoft.com/office/powerpoint/2010/main" val="7532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Unit Content">
    <p:spTree>
      <p:nvGrpSpPr>
        <p:cNvPr id="1" name=""/>
        <p:cNvGrpSpPr/>
        <p:nvPr/>
      </p:nvGrpSpPr>
      <p:grpSpPr>
        <a:xfrm>
          <a:off x="0" y="0"/>
          <a:ext cx="0" cy="0"/>
          <a:chOff x="0" y="0"/>
          <a:chExt cx="0" cy="0"/>
        </a:xfrm>
      </p:grpSpPr>
      <p:sp>
        <p:nvSpPr>
          <p:cNvPr id="2" name="Title 1"/>
          <p:cNvSpPr>
            <a:spLocks noGrp="1"/>
          </p:cNvSpPr>
          <p:nvPr>
            <p:ph type="title"/>
          </p:nvPr>
        </p:nvSpPr>
        <p:spPr>
          <a:xfrm>
            <a:off x="85344" y="0"/>
            <a:ext cx="8985504" cy="1143000"/>
          </a:xfrm>
        </p:spPr>
        <p:txBody>
          <a:bodyPr anchor="ctr"/>
          <a:lstStyle>
            <a:lvl1pPr algn="ctr">
              <a:defRPr sz="3600" b="1"/>
            </a:lvl1pPr>
          </a:lstStyle>
          <a:p>
            <a:r>
              <a:rPr lang="en-US" dirty="0"/>
              <a:t>Click to edit Master title style</a:t>
            </a:r>
          </a:p>
        </p:txBody>
      </p:sp>
      <p:sp>
        <p:nvSpPr>
          <p:cNvPr id="3" name="Content Placeholder 2"/>
          <p:cNvSpPr>
            <a:spLocks noGrp="1"/>
          </p:cNvSpPr>
          <p:nvPr>
            <p:ph idx="1"/>
          </p:nvPr>
        </p:nvSpPr>
        <p:spPr>
          <a:xfrm>
            <a:off x="219456" y="1279526"/>
            <a:ext cx="8467344" cy="4846638"/>
          </a:xfrm>
        </p:spPr>
        <p:txBody>
          <a:bodyPr/>
          <a:lstStyle>
            <a:lvl1pPr marL="341313" indent="-341313">
              <a:spcBef>
                <a:spcPts val="1200"/>
              </a:spcBef>
              <a:defRPr sz="2800" b="0"/>
            </a:lvl1pPr>
            <a:lvl2pPr>
              <a:spcBef>
                <a:spcPts val="1200"/>
              </a:spcBef>
              <a:defRPr b="0"/>
            </a:lvl2pPr>
            <a:lvl3pPr>
              <a:spcBef>
                <a:spcPts val="1200"/>
              </a:spcBef>
              <a:defRPr b="0"/>
            </a:lvl3pPr>
            <a:lvl4pPr>
              <a:spcBef>
                <a:spcPts val="1200"/>
              </a:spcBef>
              <a:defRPr b="0"/>
            </a:lvl4pPr>
            <a:lvl5pPr>
              <a:spcBef>
                <a:spcPts val="1200"/>
              </a:spcBef>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6" name="Rectangle 6"/>
          <p:cNvSpPr>
            <a:spLocks noGrp="1" noChangeArrowheads="1"/>
          </p:cNvSpPr>
          <p:nvPr>
            <p:ph type="sldNum" sz="quarter" idx="12"/>
          </p:nvPr>
        </p:nvSpPr>
        <p:spPr>
          <a:ln/>
        </p:spPr>
        <p:txBody>
          <a:bodyPr/>
          <a:lstStyle>
            <a:lvl1pPr>
              <a:defRPr/>
            </a:lvl1pPr>
          </a:lstStyle>
          <a:p>
            <a:fld id="{87CD1544-CB59-4B18-8B50-67D25351BC8A}" type="slidenum">
              <a:rPr lang="en-US" altLang="en-US"/>
              <a:pPr/>
              <a:t>‹#›</a:t>
            </a:fld>
            <a:endParaRPr lang="en-US" altLang="en-US"/>
          </a:p>
        </p:txBody>
      </p:sp>
    </p:spTree>
    <p:extLst>
      <p:ext uri="{BB962C8B-B14F-4D97-AF65-F5344CB8AC3E}">
        <p14:creationId xmlns:p14="http://schemas.microsoft.com/office/powerpoint/2010/main" val="807570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swer Slide">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7"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8" name="Text Placeholder 7"/>
          <p:cNvSpPr>
            <a:spLocks noGrp="1"/>
          </p:cNvSpPr>
          <p:nvPr>
            <p:ph type="body" sz="quarter" idx="13"/>
          </p:nvPr>
        </p:nvSpPr>
        <p:spPr>
          <a:xfrm>
            <a:off x="142876" y="4121384"/>
            <a:ext cx="8827870" cy="2123841"/>
          </a:xfrm>
        </p:spPr>
        <p:txBody>
          <a:bodyPr anchor="b"/>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Click to edit Master text styles</a:t>
            </a:r>
          </a:p>
        </p:txBody>
      </p:sp>
      <p:sp>
        <p:nvSpPr>
          <p:cNvPr id="10" name="Text Placeholder 3"/>
          <p:cNvSpPr>
            <a:spLocks noGrp="1"/>
          </p:cNvSpPr>
          <p:nvPr>
            <p:ph type="body" sz="quarter" idx="12" hasCustomPrompt="1"/>
          </p:nvPr>
        </p:nvSpPr>
        <p:spPr>
          <a:xfrm>
            <a:off x="5181601" y="6381750"/>
            <a:ext cx="3848100" cy="390525"/>
          </a:xfrm>
        </p:spPr>
        <p:txBody>
          <a:bodyPr anchor="b"/>
          <a:lstStyle>
            <a:lvl1pPr marL="0" indent="0" algn="r">
              <a:buNone/>
              <a:defRPr sz="2000" b="1"/>
            </a:lvl1pPr>
          </a:lstStyle>
          <a:p>
            <a:pPr lvl="0"/>
            <a:r>
              <a:rPr lang="en-US" dirty="0"/>
              <a:t>text</a:t>
            </a:r>
          </a:p>
        </p:txBody>
      </p:sp>
      <p:sp>
        <p:nvSpPr>
          <p:cNvPr id="13" name="Text Placeholder 10"/>
          <p:cNvSpPr>
            <a:spLocks noGrp="1"/>
          </p:cNvSpPr>
          <p:nvPr>
            <p:ph type="body" sz="quarter" idx="14"/>
          </p:nvPr>
        </p:nvSpPr>
        <p:spPr>
          <a:xfrm>
            <a:off x="361950" y="1438275"/>
            <a:ext cx="8324850" cy="46878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5693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E9EC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01308" y="877455"/>
            <a:ext cx="4322619" cy="2722995"/>
          </a:xfrm>
        </p:spPr>
        <p:txBody>
          <a:bodyPr/>
          <a:lstStyle>
            <a:lvl1pPr>
              <a:defRPr sz="4000"/>
            </a:lvl1pPr>
          </a:lstStyle>
          <a:p>
            <a:r>
              <a:rPr lang="en-US" dirty="0"/>
              <a:t>Click to edit Master title style</a:t>
            </a:r>
          </a:p>
        </p:txBody>
      </p:sp>
      <p:sp>
        <p:nvSpPr>
          <p:cNvPr id="3" name="Subtitle 2"/>
          <p:cNvSpPr>
            <a:spLocks noGrp="1"/>
          </p:cNvSpPr>
          <p:nvPr>
            <p:ph type="subTitle" idx="1"/>
          </p:nvPr>
        </p:nvSpPr>
        <p:spPr>
          <a:xfrm>
            <a:off x="4701307" y="3886200"/>
            <a:ext cx="4322619" cy="1752600"/>
          </a:xfrm>
        </p:spPr>
        <p:txBody>
          <a:bodyPr/>
          <a:lstStyle>
            <a:lvl1pPr marL="0" indent="0" algn="ctr">
              <a:buNone/>
              <a:defRPr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0" y="631680"/>
            <a:ext cx="4369486" cy="5592942"/>
          </a:xfrm>
          <a:prstGeom prst="rect">
            <a:avLst/>
          </a:prstGeom>
        </p:spPr>
      </p:pic>
      <p:sp>
        <p:nvSpPr>
          <p:cNvPr id="8" name="TextBox 7"/>
          <p:cNvSpPr txBox="1"/>
          <p:nvPr userDrawn="1"/>
        </p:nvSpPr>
        <p:spPr>
          <a:xfrm>
            <a:off x="6197511" y="5848682"/>
            <a:ext cx="2826415" cy="92333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Clicker Questions by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Douglas Sherman,</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b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San Jose State University</a:t>
            </a:r>
          </a:p>
        </p:txBody>
      </p:sp>
    </p:spTree>
    <p:extLst>
      <p:ext uri="{BB962C8B-B14F-4D97-AF65-F5344CB8AC3E}">
        <p14:creationId xmlns:p14="http://schemas.microsoft.com/office/powerpoint/2010/main" val="612546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4" name="Text Placeholder 3"/>
          <p:cNvSpPr>
            <a:spLocks noGrp="1"/>
          </p:cNvSpPr>
          <p:nvPr>
            <p:ph type="body" sz="quarter" idx="12" hasCustomPrompt="1"/>
          </p:nvPr>
        </p:nvSpPr>
        <p:spPr>
          <a:xfrm>
            <a:off x="5410201" y="6381750"/>
            <a:ext cx="3619500" cy="390525"/>
          </a:xfrm>
        </p:spPr>
        <p:txBody>
          <a:bodyPr anchor="b"/>
          <a:lstStyle>
            <a:lvl1pPr marL="0" indent="0" algn="r">
              <a:buNone/>
              <a:defRPr sz="2000" b="1"/>
            </a:lvl1pPr>
          </a:lstStyle>
          <a:p>
            <a:pPr lvl="0"/>
            <a:r>
              <a:rPr lang="en-US" dirty="0"/>
              <a:t>text</a:t>
            </a:r>
          </a:p>
        </p:txBody>
      </p:sp>
    </p:spTree>
    <p:extLst>
      <p:ext uri="{BB962C8B-B14F-4D97-AF65-F5344CB8AC3E}">
        <p14:creationId xmlns:p14="http://schemas.microsoft.com/office/powerpoint/2010/main" val="3097974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swer Slide">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7"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8" name="Text Placeholder 7"/>
          <p:cNvSpPr>
            <a:spLocks noGrp="1"/>
          </p:cNvSpPr>
          <p:nvPr>
            <p:ph type="body" sz="quarter" idx="13"/>
          </p:nvPr>
        </p:nvSpPr>
        <p:spPr>
          <a:xfrm>
            <a:off x="142876" y="4121384"/>
            <a:ext cx="8827870" cy="2123841"/>
          </a:xfrm>
        </p:spPr>
        <p:txBody>
          <a:bodyPr anchor="b"/>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Click to edit Master text styles</a:t>
            </a:r>
          </a:p>
        </p:txBody>
      </p:sp>
      <p:sp>
        <p:nvSpPr>
          <p:cNvPr id="10" name="Text Placeholder 3"/>
          <p:cNvSpPr>
            <a:spLocks noGrp="1"/>
          </p:cNvSpPr>
          <p:nvPr>
            <p:ph type="body" sz="quarter" idx="12" hasCustomPrompt="1"/>
          </p:nvPr>
        </p:nvSpPr>
        <p:spPr>
          <a:xfrm>
            <a:off x="5181601" y="6381750"/>
            <a:ext cx="3848100" cy="390525"/>
          </a:xfrm>
        </p:spPr>
        <p:txBody>
          <a:bodyPr anchor="b"/>
          <a:lstStyle>
            <a:lvl1pPr marL="0" indent="0" algn="r">
              <a:buNone/>
              <a:defRPr sz="2000" b="1"/>
            </a:lvl1pPr>
          </a:lstStyle>
          <a:p>
            <a:pPr lvl="0"/>
            <a:r>
              <a:rPr lang="en-US" dirty="0"/>
              <a:t>text</a:t>
            </a:r>
          </a:p>
        </p:txBody>
      </p:sp>
      <p:sp>
        <p:nvSpPr>
          <p:cNvPr id="13" name="Text Placeholder 10"/>
          <p:cNvSpPr>
            <a:spLocks noGrp="1"/>
          </p:cNvSpPr>
          <p:nvPr>
            <p:ph type="body" sz="quarter" idx="14"/>
          </p:nvPr>
        </p:nvSpPr>
        <p:spPr>
          <a:xfrm>
            <a:off x="361950" y="1438275"/>
            <a:ext cx="8324850" cy="46878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2275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3389358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3"/>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2931254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1858227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3"/>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2897898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E9EC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01308" y="877455"/>
            <a:ext cx="4322619" cy="2722995"/>
          </a:xfrm>
        </p:spPr>
        <p:txBody>
          <a:bodyPr/>
          <a:lstStyle>
            <a:lvl1pPr>
              <a:defRPr sz="4000"/>
            </a:lvl1pPr>
          </a:lstStyle>
          <a:p>
            <a:r>
              <a:rPr lang="en-US" dirty="0"/>
              <a:t>Click to edit Master title style</a:t>
            </a:r>
          </a:p>
        </p:txBody>
      </p:sp>
      <p:sp>
        <p:nvSpPr>
          <p:cNvPr id="3" name="Subtitle 2"/>
          <p:cNvSpPr>
            <a:spLocks noGrp="1"/>
          </p:cNvSpPr>
          <p:nvPr>
            <p:ph type="subTitle" idx="1"/>
          </p:nvPr>
        </p:nvSpPr>
        <p:spPr>
          <a:xfrm>
            <a:off x="4701307" y="3886200"/>
            <a:ext cx="4322619" cy="1752600"/>
          </a:xfrm>
        </p:spPr>
        <p:txBody>
          <a:bodyPr/>
          <a:lstStyle>
            <a:lvl1pPr marL="0" indent="0" algn="ctr">
              <a:buNone/>
              <a:defRPr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0" y="631680"/>
            <a:ext cx="4369486" cy="5592942"/>
          </a:xfrm>
          <a:prstGeom prst="rect">
            <a:avLst/>
          </a:prstGeom>
        </p:spPr>
      </p:pic>
      <p:sp>
        <p:nvSpPr>
          <p:cNvPr id="8" name="TextBox 7"/>
          <p:cNvSpPr txBox="1"/>
          <p:nvPr userDrawn="1"/>
        </p:nvSpPr>
        <p:spPr>
          <a:xfrm>
            <a:off x="6197511" y="5848682"/>
            <a:ext cx="2826415" cy="92333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Clicker Questions by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Douglas Sherman,</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b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San Jose State University</a:t>
            </a:r>
          </a:p>
        </p:txBody>
      </p:sp>
    </p:spTree>
    <p:extLst>
      <p:ext uri="{BB962C8B-B14F-4D97-AF65-F5344CB8AC3E}">
        <p14:creationId xmlns:p14="http://schemas.microsoft.com/office/powerpoint/2010/main" val="136495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4" name="Text Placeholder 3"/>
          <p:cNvSpPr>
            <a:spLocks noGrp="1"/>
          </p:cNvSpPr>
          <p:nvPr>
            <p:ph type="body" sz="quarter" idx="12" hasCustomPrompt="1"/>
          </p:nvPr>
        </p:nvSpPr>
        <p:spPr>
          <a:xfrm>
            <a:off x="5410201" y="6381750"/>
            <a:ext cx="3619500" cy="390525"/>
          </a:xfrm>
        </p:spPr>
        <p:txBody>
          <a:bodyPr anchor="b"/>
          <a:lstStyle>
            <a:lvl1pPr marL="0" indent="0" algn="r">
              <a:buNone/>
              <a:defRPr sz="2000" b="1"/>
            </a:lvl1pPr>
          </a:lstStyle>
          <a:p>
            <a:pPr lvl="0"/>
            <a:r>
              <a:rPr lang="en-US" dirty="0"/>
              <a:t>text</a:t>
            </a:r>
          </a:p>
        </p:txBody>
      </p:sp>
    </p:spTree>
    <p:extLst>
      <p:ext uri="{BB962C8B-B14F-4D97-AF65-F5344CB8AC3E}">
        <p14:creationId xmlns:p14="http://schemas.microsoft.com/office/powerpoint/2010/main" val="157373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Main_slide">
    <p:spTree>
      <p:nvGrpSpPr>
        <p:cNvPr id="1" name=""/>
        <p:cNvGrpSpPr/>
        <p:nvPr/>
      </p:nvGrpSpPr>
      <p:grpSpPr>
        <a:xfrm>
          <a:off x="0" y="0"/>
          <a:ext cx="0" cy="0"/>
          <a:chOff x="0" y="0"/>
          <a:chExt cx="0" cy="0"/>
        </a:xfrm>
      </p:grpSpPr>
      <p:sp>
        <p:nvSpPr>
          <p:cNvPr id="2" name="Title 1"/>
          <p:cNvSpPr>
            <a:spLocks noGrp="1"/>
          </p:cNvSpPr>
          <p:nvPr>
            <p:ph type="title"/>
          </p:nvPr>
        </p:nvSpPr>
        <p:spPr>
          <a:xfrm>
            <a:off x="85344" y="0"/>
            <a:ext cx="8985504" cy="1143000"/>
          </a:xfrm>
        </p:spPr>
        <p:txBody>
          <a:bodyPr anchor="ctr"/>
          <a:lstStyle>
            <a:lvl1pPr algn="ctr">
              <a:defRPr sz="3600" b="1"/>
            </a:lvl1pPr>
          </a:lstStyle>
          <a:p>
            <a:r>
              <a:rPr lang="en-US" dirty="0"/>
              <a:t>Click to edit Master title style</a:t>
            </a:r>
          </a:p>
        </p:txBody>
      </p:sp>
      <p:sp>
        <p:nvSpPr>
          <p:cNvPr id="3" name="Content Placeholder 2"/>
          <p:cNvSpPr>
            <a:spLocks noGrp="1"/>
          </p:cNvSpPr>
          <p:nvPr>
            <p:ph idx="1"/>
          </p:nvPr>
        </p:nvSpPr>
        <p:spPr>
          <a:xfrm>
            <a:off x="219456" y="1279526"/>
            <a:ext cx="8467344" cy="4846638"/>
          </a:xfrm>
        </p:spPr>
        <p:txBody>
          <a:bodyPr/>
          <a:lstStyle>
            <a:lvl1pPr marL="457200" indent="-457200">
              <a:spcBef>
                <a:spcPts val="1200"/>
              </a:spcBef>
              <a:buFont typeface="Arial" panose="020B0604020202020204" pitchFamily="34" charset="0"/>
              <a:buChar char="•"/>
              <a:defRPr sz="2800" b="0"/>
            </a:lvl1pPr>
            <a:lvl2pPr>
              <a:spcBef>
                <a:spcPts val="1200"/>
              </a:spcBef>
              <a:defRPr b="0"/>
            </a:lvl2pPr>
            <a:lvl3pPr>
              <a:spcBef>
                <a:spcPts val="1200"/>
              </a:spcBef>
              <a:defRPr b="0"/>
            </a:lvl3pPr>
            <a:lvl4pPr>
              <a:spcBef>
                <a:spcPts val="1200"/>
              </a:spcBef>
              <a:defRPr b="0"/>
            </a:lvl4pPr>
            <a:lvl5pPr>
              <a:spcBef>
                <a:spcPts val="1200"/>
              </a:spcBef>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6" name="Rectangle 6"/>
          <p:cNvSpPr>
            <a:spLocks noGrp="1" noChangeArrowheads="1"/>
          </p:cNvSpPr>
          <p:nvPr>
            <p:ph type="sldNum" sz="quarter" idx="12"/>
          </p:nvPr>
        </p:nvSpPr>
        <p:spPr>
          <a:ln/>
        </p:spPr>
        <p:txBody>
          <a:bodyPr/>
          <a:lstStyle>
            <a:lvl1pPr>
              <a:defRPr/>
            </a:lvl1pPr>
          </a:lstStyle>
          <a:p>
            <a:fld id="{87CD1544-CB59-4B18-8B50-67D25351BC8A}" type="slidenum">
              <a:rPr lang="en-US" altLang="en-US"/>
              <a:pPr/>
              <a:t>‹#›</a:t>
            </a:fld>
            <a:endParaRPr lang="en-US" altLang="en-US"/>
          </a:p>
        </p:txBody>
      </p:sp>
    </p:spTree>
    <p:extLst>
      <p:ext uri="{BB962C8B-B14F-4D97-AF65-F5344CB8AC3E}">
        <p14:creationId xmlns:p14="http://schemas.microsoft.com/office/powerpoint/2010/main" val="3346773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swer Slide">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7"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8" name="Text Placeholder 7"/>
          <p:cNvSpPr>
            <a:spLocks noGrp="1"/>
          </p:cNvSpPr>
          <p:nvPr>
            <p:ph type="body" sz="quarter" idx="13"/>
          </p:nvPr>
        </p:nvSpPr>
        <p:spPr>
          <a:xfrm>
            <a:off x="142876" y="4121384"/>
            <a:ext cx="8827870" cy="2123841"/>
          </a:xfrm>
        </p:spPr>
        <p:txBody>
          <a:bodyPr anchor="b"/>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Click to edit Master text styles</a:t>
            </a:r>
          </a:p>
        </p:txBody>
      </p:sp>
      <p:sp>
        <p:nvSpPr>
          <p:cNvPr id="10" name="Text Placeholder 3"/>
          <p:cNvSpPr>
            <a:spLocks noGrp="1"/>
          </p:cNvSpPr>
          <p:nvPr>
            <p:ph type="body" sz="quarter" idx="12" hasCustomPrompt="1"/>
          </p:nvPr>
        </p:nvSpPr>
        <p:spPr>
          <a:xfrm>
            <a:off x="5181601" y="6381750"/>
            <a:ext cx="3848100" cy="390525"/>
          </a:xfrm>
        </p:spPr>
        <p:txBody>
          <a:bodyPr anchor="b"/>
          <a:lstStyle>
            <a:lvl1pPr marL="0" indent="0" algn="r">
              <a:buNone/>
              <a:defRPr sz="2000" b="1"/>
            </a:lvl1pPr>
          </a:lstStyle>
          <a:p>
            <a:pPr lvl="0"/>
            <a:r>
              <a:rPr lang="en-US" dirty="0"/>
              <a:t>text</a:t>
            </a:r>
          </a:p>
        </p:txBody>
      </p:sp>
      <p:sp>
        <p:nvSpPr>
          <p:cNvPr id="13" name="Text Placeholder 10"/>
          <p:cNvSpPr>
            <a:spLocks noGrp="1"/>
          </p:cNvSpPr>
          <p:nvPr>
            <p:ph type="body" sz="quarter" idx="14"/>
          </p:nvPr>
        </p:nvSpPr>
        <p:spPr>
          <a:xfrm>
            <a:off x="361950" y="1438275"/>
            <a:ext cx="8324850" cy="46878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75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bwMode="auto">
          <a:xfrm>
            <a:off x="0" y="0"/>
            <a:ext cx="9144000" cy="2072640"/>
          </a:xfrm>
          <a:prstGeom prst="rect">
            <a:avLst/>
          </a:prstGeom>
          <a:solidFill>
            <a:srgbClr val="6E9ECB"/>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 name="Title 1"/>
          <p:cNvSpPr>
            <a:spLocks noGrp="1"/>
          </p:cNvSpPr>
          <p:nvPr>
            <p:ph type="title"/>
          </p:nvPr>
        </p:nvSpPr>
        <p:spPr>
          <a:xfrm>
            <a:off x="685800" y="241046"/>
            <a:ext cx="7772400" cy="1362075"/>
          </a:xfrm>
        </p:spPr>
        <p:txBody>
          <a:bodyPr anchor="t"/>
          <a:lstStyle>
            <a:lvl1pPr algn="ctr">
              <a:spcBef>
                <a:spcPts val="2800"/>
              </a:spcBef>
              <a:defRPr sz="4800" b="1" cap="none" baseline="0"/>
            </a:lvl1pPr>
          </a:lstStyle>
          <a:p>
            <a:r>
              <a:rPr lang="en-US"/>
              <a:t>Click to edit Master title style</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6" name="Rectangle 6"/>
          <p:cNvSpPr>
            <a:spLocks noGrp="1" noChangeArrowheads="1"/>
          </p:cNvSpPr>
          <p:nvPr>
            <p:ph type="sldNum" sz="quarter" idx="12"/>
          </p:nvPr>
        </p:nvSpPr>
        <p:spPr>
          <a:ln/>
        </p:spPr>
        <p:txBody>
          <a:bodyPr/>
          <a:lstStyle>
            <a:lvl1pPr>
              <a:defRPr/>
            </a:lvl1pPr>
          </a:lstStyle>
          <a:p>
            <a:fld id="{14C58C30-817E-41EB-A2B5-4DED8CE09C8C}" type="slidenum">
              <a:rPr lang="en-US" altLang="en-US"/>
              <a:pPr/>
              <a:t>‹#›</a:t>
            </a:fld>
            <a:endParaRPr lang="en-US" altLang="en-US"/>
          </a:p>
        </p:txBody>
      </p:sp>
    </p:spTree>
    <p:extLst>
      <p:ext uri="{BB962C8B-B14F-4D97-AF65-F5344CB8AC3E}">
        <p14:creationId xmlns:p14="http://schemas.microsoft.com/office/powerpoint/2010/main" val="227960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7" name="Rectangle 6"/>
          <p:cNvSpPr>
            <a:spLocks noGrp="1" noChangeArrowheads="1"/>
          </p:cNvSpPr>
          <p:nvPr>
            <p:ph type="sldNum" sz="quarter" idx="12"/>
          </p:nvPr>
        </p:nvSpPr>
        <p:spPr>
          <a:ln/>
        </p:spPr>
        <p:txBody>
          <a:bodyPr/>
          <a:lstStyle>
            <a:lvl1pPr>
              <a:defRPr/>
            </a:lvl1pPr>
          </a:lstStyle>
          <a:p>
            <a:fld id="{7B000911-8A6B-482D-A91E-01DACDEB7E46}" type="slidenum">
              <a:rPr lang="en-US" altLang="en-US"/>
              <a:pPr/>
              <a:t>‹#›</a:t>
            </a:fld>
            <a:endParaRPr lang="en-US" altLang="en-US"/>
          </a:p>
        </p:txBody>
      </p:sp>
    </p:spTree>
    <p:extLst>
      <p:ext uri="{BB962C8B-B14F-4D97-AF65-F5344CB8AC3E}">
        <p14:creationId xmlns:p14="http://schemas.microsoft.com/office/powerpoint/2010/main" val="60152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9" name="Rectangle 6"/>
          <p:cNvSpPr>
            <a:spLocks noGrp="1" noChangeArrowheads="1"/>
          </p:cNvSpPr>
          <p:nvPr>
            <p:ph type="sldNum" sz="quarter" idx="12"/>
          </p:nvPr>
        </p:nvSpPr>
        <p:spPr>
          <a:ln/>
        </p:spPr>
        <p:txBody>
          <a:bodyPr/>
          <a:lstStyle>
            <a:lvl1pPr>
              <a:defRPr/>
            </a:lvl1pPr>
          </a:lstStyle>
          <a:p>
            <a:fld id="{F67EF3B6-C90F-4CBA-BC5E-A0B9F5AFF971}" type="slidenum">
              <a:rPr lang="en-US" altLang="en-US"/>
              <a:pPr/>
              <a:t>‹#›</a:t>
            </a:fld>
            <a:endParaRPr lang="en-US" altLang="en-US"/>
          </a:p>
        </p:txBody>
      </p:sp>
    </p:spTree>
    <p:extLst>
      <p:ext uri="{BB962C8B-B14F-4D97-AF65-F5344CB8AC3E}">
        <p14:creationId xmlns:p14="http://schemas.microsoft.com/office/powerpoint/2010/main" val="121161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5" name="Rectangle 6"/>
          <p:cNvSpPr>
            <a:spLocks noGrp="1" noChangeArrowheads="1"/>
          </p:cNvSpPr>
          <p:nvPr>
            <p:ph type="sldNum" sz="quarter" idx="12"/>
          </p:nvPr>
        </p:nvSpPr>
        <p:spPr>
          <a:ln/>
        </p:spPr>
        <p:txBody>
          <a:bodyPr/>
          <a:lstStyle>
            <a:lvl1pPr>
              <a:defRPr/>
            </a:lvl1pPr>
          </a:lstStyle>
          <a:p>
            <a:fld id="{62CC1853-A8B6-4DA1-B1E2-9557E429B327}" type="slidenum">
              <a:rPr lang="en-US" altLang="en-US"/>
              <a:pPr/>
              <a:t>‹#›</a:t>
            </a:fld>
            <a:endParaRPr lang="en-US" altLang="en-US"/>
          </a:p>
        </p:txBody>
      </p:sp>
    </p:spTree>
    <p:extLst>
      <p:ext uri="{BB962C8B-B14F-4D97-AF65-F5344CB8AC3E}">
        <p14:creationId xmlns:p14="http://schemas.microsoft.com/office/powerpoint/2010/main" val="227655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4" name="Rectangle 6"/>
          <p:cNvSpPr>
            <a:spLocks noGrp="1" noChangeArrowheads="1"/>
          </p:cNvSpPr>
          <p:nvPr>
            <p:ph type="sldNum" sz="quarter" idx="12"/>
          </p:nvPr>
        </p:nvSpPr>
        <p:spPr>
          <a:ln/>
        </p:spPr>
        <p:txBody>
          <a:bodyPr/>
          <a:lstStyle>
            <a:lvl1pPr>
              <a:defRPr/>
            </a:lvl1pPr>
          </a:lstStyle>
          <a:p>
            <a:fld id="{D1C9EB35-5925-4F93-BB15-F8DB58BCCD2C}" type="slidenum">
              <a:rPr lang="en-US" altLang="en-US"/>
              <a:pPr/>
              <a:t>‹#›</a:t>
            </a:fld>
            <a:endParaRPr lang="en-US" altLang="en-US"/>
          </a:p>
        </p:txBody>
      </p:sp>
    </p:spTree>
    <p:extLst>
      <p:ext uri="{BB962C8B-B14F-4D97-AF65-F5344CB8AC3E}">
        <p14:creationId xmlns:p14="http://schemas.microsoft.com/office/powerpoint/2010/main" val="160495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Pearson Education, Inc.</a:t>
            </a:r>
          </a:p>
        </p:txBody>
      </p:sp>
      <p:sp>
        <p:nvSpPr>
          <p:cNvPr id="7" name="Rectangle 6"/>
          <p:cNvSpPr>
            <a:spLocks noGrp="1" noChangeArrowheads="1"/>
          </p:cNvSpPr>
          <p:nvPr>
            <p:ph type="sldNum" sz="quarter" idx="12"/>
          </p:nvPr>
        </p:nvSpPr>
        <p:spPr>
          <a:ln/>
        </p:spPr>
        <p:txBody>
          <a:bodyPr/>
          <a:lstStyle>
            <a:lvl1pPr>
              <a:defRPr/>
            </a:lvl1pPr>
          </a:lstStyle>
          <a:p>
            <a:fld id="{8C0511DE-73FB-4FB3-9647-2B75D333A721}" type="slidenum">
              <a:rPr lang="en-US" altLang="en-US"/>
              <a:pPr/>
              <a:t>‹#›</a:t>
            </a:fld>
            <a:endParaRPr lang="en-US" altLang="en-US"/>
          </a:p>
        </p:txBody>
      </p:sp>
    </p:spTree>
    <p:extLst>
      <p:ext uri="{BB962C8B-B14F-4D97-AF65-F5344CB8AC3E}">
        <p14:creationId xmlns:p14="http://schemas.microsoft.com/office/powerpoint/2010/main" val="163231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a:defRPr sz="900" b="0">
                <a:latin typeface="Arial" charset="0"/>
                <a:ea typeface="ＭＳ Ｐゴシック" charset="0"/>
                <a:cs typeface="+mn-cs"/>
              </a:defRPr>
            </a:lvl1pPr>
          </a:lstStyle>
          <a:p>
            <a:pPr>
              <a:defRPr/>
            </a:pPr>
            <a:r>
              <a:rPr lang="en-US" dirty="0"/>
              <a:t>© 2017 Pearson Education, Inc.</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b="0"/>
            </a:lvl1pPr>
          </a:lstStyle>
          <a:p>
            <a:fld id="{FF3F23EB-F1AC-40CC-89E5-0659AF0BD2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hf sldNum="0" hd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1055230261"/>
      </p:ext>
    </p:extLst>
  </p:cSld>
  <p:clrMap bg1="lt1" tx1="dk1" bg2="lt2" tx2="dk2" accent1="accent1" accent2="accent2" accent3="accent3" accent4="accent4" accent5="accent5" accent6="accent6" hlink="hlink" folHlink="folHlink"/>
  <p:sldLayoutIdLst>
    <p:sldLayoutId id="2147483693" r:id="rId1"/>
    <p:sldLayoutId id="2147483694" r:id="rId2"/>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3542111732"/>
      </p:ext>
    </p:extLst>
  </p:cSld>
  <p:clrMap bg1="lt1" tx1="dk1" bg2="lt2" tx2="dk2" accent1="accent1" accent2="accent2" accent3="accent3" accent4="accent4" accent5="accent5" accent6="accent6" hlink="hlink" folHlink="folHlink"/>
  <p:sldLayoutIdLst>
    <p:sldLayoutId id="2147483696" r:id="rId1"/>
    <p:sldLayoutId id="2147483697" r:id="rId2"/>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61950" y="1438275"/>
            <a:ext cx="8324850" cy="468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1029" name="Rectangle 5"/>
          <p:cNvSpPr>
            <a:spLocks noGrp="1" noChangeArrowheads="1"/>
          </p:cNvSpPr>
          <p:nvPr>
            <p:ph type="ftr" sz="quarter" idx="3"/>
          </p:nvPr>
        </p:nvSpPr>
        <p:spPr bwMode="auto">
          <a:xfrm>
            <a:off x="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a:defRPr sz="900" b="0">
                <a:latin typeface="Arial" charset="0"/>
                <a:ea typeface="ＭＳ Ｐゴシック"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2017 Pearson Education, Inc.</a:t>
            </a:r>
          </a:p>
        </p:txBody>
      </p:sp>
    </p:spTree>
    <p:extLst>
      <p:ext uri="{BB962C8B-B14F-4D97-AF65-F5344CB8AC3E}">
        <p14:creationId xmlns:p14="http://schemas.microsoft.com/office/powerpoint/2010/main" val="102274973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hf sldNum="0" hdr="0" dt="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514350" indent="-514350" algn="l" rtl="0" eaLnBrk="0" fontAlgn="base" hangingPunct="0">
        <a:spcBef>
          <a:spcPct val="20000"/>
        </a:spcBef>
        <a:spcAft>
          <a:spcPct val="0"/>
        </a:spcAft>
        <a:buFont typeface="+mj-lt"/>
        <a:buAutoNum type="alphaLcParenR"/>
        <a:defRPr sz="2400">
          <a:solidFill>
            <a:schemeClr val="tx1"/>
          </a:solidFill>
          <a:latin typeface="+mn-lt"/>
          <a:ea typeface="MS PGothic" panose="020B0600070205080204" pitchFamily="34" charset="-128"/>
          <a:cs typeface="ＭＳ Ｐゴシック" charset="0"/>
        </a:defRPr>
      </a:lvl1pPr>
      <a:lvl2pPr marL="9715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2pPr>
      <a:lvl3pPr marL="14287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3pPr>
      <a:lvl4pPr marL="18859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4pPr>
      <a:lvl5pPr marL="23431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61950" y="1438275"/>
            <a:ext cx="8324850" cy="468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1029" name="Rectangle 5"/>
          <p:cNvSpPr>
            <a:spLocks noGrp="1" noChangeArrowheads="1"/>
          </p:cNvSpPr>
          <p:nvPr>
            <p:ph type="ftr" sz="quarter" idx="3"/>
          </p:nvPr>
        </p:nvSpPr>
        <p:spPr bwMode="auto">
          <a:xfrm>
            <a:off x="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a:defRPr sz="900" b="0">
                <a:latin typeface="Arial" charset="0"/>
                <a:ea typeface="ＭＳ Ｐゴシック"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2017 Pearson Education, Inc.</a:t>
            </a:r>
          </a:p>
        </p:txBody>
      </p:sp>
    </p:spTree>
    <p:extLst>
      <p:ext uri="{BB962C8B-B14F-4D97-AF65-F5344CB8AC3E}">
        <p14:creationId xmlns:p14="http://schemas.microsoft.com/office/powerpoint/2010/main" val="38330730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hf sldNum="0" hdr="0" dt="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514350" indent="-514350" algn="l" rtl="0" eaLnBrk="0" fontAlgn="base" hangingPunct="0">
        <a:spcBef>
          <a:spcPct val="20000"/>
        </a:spcBef>
        <a:spcAft>
          <a:spcPct val="0"/>
        </a:spcAft>
        <a:buFont typeface="+mj-lt"/>
        <a:buAutoNum type="alphaLcParenR"/>
        <a:defRPr sz="2400">
          <a:solidFill>
            <a:schemeClr val="tx1"/>
          </a:solidFill>
          <a:latin typeface="+mn-lt"/>
          <a:ea typeface="MS PGothic" panose="020B0600070205080204" pitchFamily="34" charset="-128"/>
          <a:cs typeface="ＭＳ Ｐゴシック" charset="0"/>
        </a:defRPr>
      </a:lvl1pPr>
      <a:lvl2pPr marL="9715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2pPr>
      <a:lvl3pPr marL="14287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3pPr>
      <a:lvl4pPr marL="18859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4pPr>
      <a:lvl5pPr marL="23431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193405926"/>
      </p:ext>
    </p:extLst>
  </p:cSld>
  <p:clrMap bg1="lt1" tx1="dk1" bg2="lt2" tx2="dk2" accent1="accent1" accent2="accent2" accent3="accent3" accent4="accent4" accent5="accent5" accent6="accent6" hlink="hlink" folHlink="folHlink"/>
  <p:sldLayoutIdLst>
    <p:sldLayoutId id="2147483707" r:id="rId1"/>
    <p:sldLayoutId id="2147483708" r:id="rId2"/>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p>
        </p:txBody>
      </p:sp>
    </p:spTree>
    <p:extLst>
      <p:ext uri="{BB962C8B-B14F-4D97-AF65-F5344CB8AC3E}">
        <p14:creationId xmlns:p14="http://schemas.microsoft.com/office/powerpoint/2010/main" val="1367143205"/>
      </p:ext>
    </p:extLst>
  </p:cSld>
  <p:clrMap bg1="lt1" tx1="dk1" bg2="lt2" tx2="dk2" accent1="accent1" accent2="accent2" accent3="accent3" accent4="accent4" accent5="accent5" accent6="accent6" hlink="hlink" folHlink="folHlink"/>
  <p:sldLayoutIdLst>
    <p:sldLayoutId id="2147483710" r:id="rId1"/>
    <p:sldLayoutId id="2147483711" r:id="rId2"/>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61950" y="1438275"/>
            <a:ext cx="8324850" cy="468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1029" name="Rectangle 5"/>
          <p:cNvSpPr>
            <a:spLocks noGrp="1" noChangeArrowheads="1"/>
          </p:cNvSpPr>
          <p:nvPr>
            <p:ph type="ftr" sz="quarter" idx="3"/>
          </p:nvPr>
        </p:nvSpPr>
        <p:spPr bwMode="auto">
          <a:xfrm>
            <a:off x="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a:defRPr sz="900" b="0">
                <a:latin typeface="Arial" charset="0"/>
                <a:ea typeface="ＭＳ Ｐゴシック"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2017 Pearson Education, Inc.</a:t>
            </a:r>
          </a:p>
        </p:txBody>
      </p:sp>
    </p:spTree>
    <p:extLst>
      <p:ext uri="{BB962C8B-B14F-4D97-AF65-F5344CB8AC3E}">
        <p14:creationId xmlns:p14="http://schemas.microsoft.com/office/powerpoint/2010/main" val="169531659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hf sldNum="0" hdr="0" dt="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514350" indent="-514350" algn="l" rtl="0" eaLnBrk="0" fontAlgn="base" hangingPunct="0">
        <a:spcBef>
          <a:spcPct val="20000"/>
        </a:spcBef>
        <a:spcAft>
          <a:spcPct val="0"/>
        </a:spcAft>
        <a:buFont typeface="+mj-lt"/>
        <a:buAutoNum type="alphaLcParenR"/>
        <a:defRPr sz="2400">
          <a:solidFill>
            <a:schemeClr val="tx1"/>
          </a:solidFill>
          <a:latin typeface="+mn-lt"/>
          <a:ea typeface="MS PGothic" panose="020B0600070205080204" pitchFamily="34" charset="-128"/>
          <a:cs typeface="ＭＳ Ｐゴシック" charset="0"/>
        </a:defRPr>
      </a:lvl1pPr>
      <a:lvl2pPr marL="9715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2pPr>
      <a:lvl3pPr marL="14287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3pPr>
      <a:lvl4pPr marL="18859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4pPr>
      <a:lvl5pPr marL="23431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vmlDrawing" Target="../drawings/vmlDrawing4.vml"/><Relationship Id="rId5" Type="http://schemas.openxmlformats.org/officeDocument/2006/relationships/image" Target="../media/image17.png"/><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0.xml"/><Relationship Id="rId1" Type="http://schemas.openxmlformats.org/officeDocument/2006/relationships/vmlDrawing" Target="../drawings/vmlDrawing5.v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file:///C:\Documents%20and%20Settings\rajesh.ACEPRO\Desktop\1\18-A_Figures_and_Photos\A_Figures_and_Photos\030-18_20_FigureA.jpg" TargetMode="External"/><Relationship Id="rId5" Type="http://schemas.openxmlformats.org/officeDocument/2006/relationships/image" Target="../media/image20.jpeg"/><Relationship Id="rId4" Type="http://schemas.openxmlformats.org/officeDocument/2006/relationships/image" Target="file:///C:\Documents%20and%20Settings\rajesh.ACEPRO\Desktop\1\18-A_Figures_and_Photos\A_Figures_and_Photos\031-18_20_FigureB.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640.png"/></Relationships>
</file>

<file path=ppt/slides/_rels/slide18.xml.rels><?xml version="1.0" encoding="UTF-8" standalone="yes"?>
<Relationships xmlns="http://schemas.openxmlformats.org/package/2006/relationships"><Relationship Id="rId3" Type="http://schemas.openxmlformats.org/officeDocument/2006/relationships/image" Target="file:///C:\Documents%20and%20Settings\rajesh.ACEPRO\Desktop\1\18-A_Figures_and_Photos\A_Figures_and_Photos\033C-18_Example_18-16.jpg" TargetMode="External"/><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6.vml"/><Relationship Id="rId5" Type="http://schemas.openxmlformats.org/officeDocument/2006/relationships/image" Target="../media/image27.png"/><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3.xml"/><Relationship Id="rId1" Type="http://schemas.openxmlformats.org/officeDocument/2006/relationships/vmlDrawing" Target="../drawings/vmlDrawing7.v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vmlDrawing" Target="../drawings/vmlDrawing8.vml"/><Relationship Id="rId5" Type="http://schemas.openxmlformats.org/officeDocument/2006/relationships/image" Target="../media/image28.png"/><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3.xml"/><Relationship Id="rId1" Type="http://schemas.openxmlformats.org/officeDocument/2006/relationships/vmlDrawing" Target="../drawings/vmlDrawing9.v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file:///C:\Documents%20and%20Settings\rajesh.ACEPRO\Desktop\1\18-A_Figures_and_Photos\A_Figures_and_Photos\033E-18_Example_18-18.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C:\Documents%20and%20Settings\rajesh.ACEPRO\Desktop\1\18-A_Figures_and_Photos\A_Figures_and_Photos\033H-18_Example_18-21.jpg" TargetMode="External"/><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vmlDrawing" Target="../drawings/vmlDrawing10.vml"/><Relationship Id="rId5" Type="http://schemas.openxmlformats.org/officeDocument/2006/relationships/image" Target="../media/image17.png"/><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0.xml"/><Relationship Id="rId1" Type="http://schemas.openxmlformats.org/officeDocument/2006/relationships/vmlDrawing" Target="../drawings/vmlDrawing11.v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C:\Documents%20and%20Settings\rajesh.ACEPRO\Desktop\1\18-A_Figures_and_Photos\A_Figures_and_Photos\025B-18_Example_18-11.jpg" TargetMode="External"/><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3.v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Recapitulation of Chapter c</a:t>
            </a:r>
          </a:p>
        </p:txBody>
      </p:sp>
      <p:sp>
        <p:nvSpPr>
          <p:cNvPr id="3" name="Content Placeholder 2"/>
          <p:cNvSpPr>
            <a:spLocks noGrp="1"/>
          </p:cNvSpPr>
          <p:nvPr>
            <p:ph idx="1"/>
          </p:nvPr>
        </p:nvSpPr>
        <p:spPr>
          <a:xfrm>
            <a:off x="255173" y="953771"/>
            <a:ext cx="8467344" cy="4846638"/>
          </a:xfrm>
        </p:spPr>
        <p:txBody>
          <a:bodyPr/>
          <a:lstStyle/>
          <a:p>
            <a:r>
              <a:rPr lang="en-US" dirty="0"/>
              <a:t>When two objects have the same temperature, they are in thermal equilibrium and there is no heat exchange between them.</a:t>
            </a:r>
          </a:p>
          <a:p>
            <a:r>
              <a:rPr lang="en-US" dirty="0"/>
              <a:t>The first law of thermodynamics is a statement of energy conservation that includes heat.</a:t>
            </a:r>
          </a:p>
          <a:p>
            <a:pPr marL="0" indent="0">
              <a:buNone/>
            </a:pPr>
            <a:r>
              <a:rPr lang="en-US" dirty="0"/>
              <a:t> </a:t>
            </a:r>
          </a:p>
          <a:p>
            <a:r>
              <a:rPr lang="en-US" dirty="0"/>
              <a:t>The internal energy of a system depends only on its temperature, pressure, and volume.</a:t>
            </a:r>
          </a:p>
          <a:p>
            <a:r>
              <a:rPr lang="en-US" dirty="0"/>
              <a:t>A quasi-static process is one in which the system may be considered to be in equilibrium at all times.</a:t>
            </a:r>
          </a:p>
        </p:txBody>
      </p:sp>
      <p:sp>
        <p:nvSpPr>
          <p:cNvPr id="4" name="Footer Placeholder 3"/>
          <p:cNvSpPr>
            <a:spLocks noGrp="1"/>
          </p:cNvSpPr>
          <p:nvPr>
            <p:ph type="ftr" sz="quarter" idx="11"/>
          </p:nvPr>
        </p:nvSpPr>
        <p:spPr/>
        <p:txBody>
          <a:bodyPr/>
          <a:lstStyle/>
          <a:p>
            <a:r>
              <a:rPr lang="en-US"/>
              <a:t>© 2017 Pearson Education, Inc.</a:t>
            </a:r>
          </a:p>
        </p:txBody>
      </p:sp>
      <p:graphicFrame>
        <p:nvGraphicFramePr>
          <p:cNvPr id="5" name="Object 4"/>
          <p:cNvGraphicFramePr>
            <a:graphicFrameLocks noChangeAspect="1"/>
          </p:cNvGraphicFramePr>
          <p:nvPr/>
        </p:nvGraphicFramePr>
        <p:xfrm>
          <a:off x="3291870" y="3325495"/>
          <a:ext cx="2393950" cy="563563"/>
        </p:xfrm>
        <a:graphic>
          <a:graphicData uri="http://schemas.openxmlformats.org/presentationml/2006/ole">
            <mc:AlternateContent xmlns:mc="http://schemas.openxmlformats.org/markup-compatibility/2006">
              <mc:Choice xmlns:v="urn:schemas-microsoft-com:vml" Requires="v">
                <p:oleObj spid="_x0000_s28686" name="Equation" r:id="rId3" imgW="863600" imgH="203200" progId="Equation.DSMT4">
                  <p:embed/>
                </p:oleObj>
              </mc:Choice>
              <mc:Fallback>
                <p:oleObj name="Equation" r:id="rId3" imgW="863600" imgH="20320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870" y="3325495"/>
                        <a:ext cx="239395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9501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3"/>
          </p:nvPr>
        </p:nvSpPr>
        <p:spPr/>
        <p:txBody>
          <a:bodyPr/>
          <a:lstStyle/>
          <a:p>
            <a:r>
              <a:rPr lang="en-US" dirty="0"/>
              <a:t>4000 J and 5000 J</a:t>
            </a:r>
          </a:p>
          <a:p>
            <a:r>
              <a:rPr lang="en-US" dirty="0"/>
              <a:t>5000 J and 4400 J</a:t>
            </a:r>
          </a:p>
          <a:p>
            <a:r>
              <a:rPr lang="en-US" dirty="0"/>
              <a:t>4000 J and 4400 J</a:t>
            </a:r>
          </a:p>
          <a:p>
            <a:r>
              <a:rPr lang="en-US" dirty="0"/>
              <a:t>None of the above</a:t>
            </a:r>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4" name="Title 3"/>
          <p:cNvSpPr>
            <a:spLocks noGrp="1"/>
          </p:cNvSpPr>
          <p:nvPr>
            <p:ph type="title"/>
          </p:nvPr>
        </p:nvSpPr>
        <p:spPr/>
        <p:txBody>
          <a:bodyPr/>
          <a:lstStyle/>
          <a:p>
            <a:r>
              <a:rPr lang="en-US" dirty="0"/>
              <a:t>For the heat engine below, what is the value of </a:t>
            </a:r>
            <a:r>
              <a:rPr lang="en-US" i="1" dirty="0"/>
              <a:t>W</a:t>
            </a:r>
            <a:r>
              <a:rPr lang="en-US" dirty="0"/>
              <a:t>, and </a:t>
            </a:r>
            <a:br>
              <a:rPr lang="en-US" dirty="0"/>
            </a:br>
            <a:r>
              <a:rPr lang="en-US" dirty="0"/>
              <a:t>what would be the maximum </a:t>
            </a:r>
            <a:r>
              <a:rPr lang="en-US" i="1" dirty="0"/>
              <a:t>W</a:t>
            </a:r>
            <a:r>
              <a:rPr lang="en-US" dirty="0"/>
              <a:t> for the given </a:t>
            </a:r>
            <a:r>
              <a:rPr lang="en-US" i="1" dirty="0"/>
              <a:t>Q</a:t>
            </a:r>
            <a:r>
              <a:rPr lang="en-US" baseline="-25000" dirty="0"/>
              <a:t>H</a:t>
            </a:r>
            <a:r>
              <a:rPr lang="en-US" dirty="0"/>
              <a:t> with the given </a:t>
            </a:r>
            <a:r>
              <a:rPr lang="en-US" i="1" dirty="0"/>
              <a:t>T</a:t>
            </a:r>
            <a:r>
              <a:rPr lang="en-US" baseline="-25000" dirty="0"/>
              <a:t>H</a:t>
            </a:r>
            <a:r>
              <a:rPr lang="en-US" dirty="0"/>
              <a:t> and </a:t>
            </a:r>
            <a:r>
              <a:rPr lang="en-US" i="1" dirty="0"/>
              <a:t>T</a:t>
            </a:r>
            <a:r>
              <a:rPr lang="en-US" baseline="-25000" dirty="0"/>
              <a:t>C</a:t>
            </a:r>
            <a:r>
              <a:rPr lang="en-US" dirty="0"/>
              <a:t>?.</a:t>
            </a:r>
            <a:br>
              <a:rPr lang="en-US" dirty="0"/>
            </a:br>
            <a:endParaRPr lang="en-US" dirty="0"/>
          </a:p>
        </p:txBody>
      </p:sp>
      <p:sp>
        <p:nvSpPr>
          <p:cNvPr id="25" name="Text Placeholder 24"/>
          <p:cNvSpPr>
            <a:spLocks noGrp="1"/>
          </p:cNvSpPr>
          <p:nvPr>
            <p:ph type="body" sz="quarter" idx="12"/>
          </p:nvPr>
        </p:nvSpPr>
        <p:spPr/>
        <p:txBody>
          <a:bodyPr/>
          <a:lstStyle/>
          <a:p>
            <a:r>
              <a:rPr lang="en-US" dirty="0"/>
              <a:t>Heat Engine</a:t>
            </a:r>
          </a:p>
        </p:txBody>
      </p:sp>
      <p:graphicFrame>
        <p:nvGraphicFramePr>
          <p:cNvPr id="26" name="Object 25"/>
          <p:cNvGraphicFramePr>
            <a:graphicFrameLocks noChangeAspect="1"/>
          </p:cNvGraphicFramePr>
          <p:nvPr/>
        </p:nvGraphicFramePr>
        <p:xfrm>
          <a:off x="5992813" y="1830388"/>
          <a:ext cx="2260600" cy="2873375"/>
        </p:xfrm>
        <a:graphic>
          <a:graphicData uri="http://schemas.openxmlformats.org/presentationml/2006/ole">
            <mc:AlternateContent xmlns:mc="http://schemas.openxmlformats.org/markup-compatibility/2006">
              <mc:Choice xmlns:v="urn:schemas-microsoft-com:vml" Requires="v">
                <p:oleObj spid="_x0000_s18467" name="Photo Editor Photo" r:id="rId4" imgW="1580952" imgH="2010056" progId="MSPhotoEd.3">
                  <p:embed/>
                </p:oleObj>
              </mc:Choice>
              <mc:Fallback>
                <p:oleObj name="Photo Editor Photo" r:id="rId4" imgW="1580952" imgH="2010056" progId="MSPhotoEd.3">
                  <p:embed/>
                  <p:pic>
                    <p:nvPicPr>
                      <p:cNvPr id="26"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2813" y="1830388"/>
                        <a:ext cx="2260600"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0839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19" name="Title 18"/>
          <p:cNvSpPr>
            <a:spLocks noGrp="1"/>
          </p:cNvSpPr>
          <p:nvPr>
            <p:ph type="title"/>
          </p:nvPr>
        </p:nvSpPr>
        <p:spPr/>
        <p:txBody>
          <a:bodyPr/>
          <a:lstStyle/>
          <a:p>
            <a:r>
              <a:rPr lang="en-US" dirty="0"/>
              <a:t>For the heat engine below, what is the value of </a:t>
            </a:r>
            <a:r>
              <a:rPr lang="en-US" i="1" dirty="0"/>
              <a:t>W</a:t>
            </a:r>
            <a:r>
              <a:rPr lang="en-US" dirty="0"/>
              <a:t>, and </a:t>
            </a:r>
            <a:br>
              <a:rPr lang="en-US" dirty="0"/>
            </a:br>
            <a:r>
              <a:rPr lang="en-US" dirty="0"/>
              <a:t>what would be the maximum </a:t>
            </a:r>
            <a:r>
              <a:rPr lang="en-US" i="1" dirty="0"/>
              <a:t>W</a:t>
            </a:r>
            <a:r>
              <a:rPr lang="en-US" dirty="0"/>
              <a:t> for the given </a:t>
            </a:r>
            <a:r>
              <a:rPr lang="en-US" i="1" dirty="0"/>
              <a:t>Q</a:t>
            </a:r>
            <a:r>
              <a:rPr lang="en-US" baseline="-25000" dirty="0"/>
              <a:t>H</a:t>
            </a:r>
            <a:r>
              <a:rPr lang="en-US" dirty="0"/>
              <a:t> with the given </a:t>
            </a:r>
            <a:r>
              <a:rPr lang="en-US" i="1" dirty="0"/>
              <a:t>T</a:t>
            </a:r>
            <a:r>
              <a:rPr lang="en-US" baseline="-25000" dirty="0"/>
              <a:t>H</a:t>
            </a:r>
            <a:r>
              <a:rPr lang="en-US" dirty="0"/>
              <a:t> and </a:t>
            </a:r>
            <a:r>
              <a:rPr lang="en-US" i="1" dirty="0"/>
              <a:t>T</a:t>
            </a:r>
            <a:r>
              <a:rPr lang="en-US" baseline="-25000" dirty="0"/>
              <a:t>C</a:t>
            </a:r>
            <a:r>
              <a:rPr lang="en-US" dirty="0"/>
              <a:t>?.</a:t>
            </a:r>
            <a:br>
              <a:rPr lang="en-US" dirty="0"/>
            </a:br>
            <a:endParaRPr lang="en-US" dirty="0"/>
          </a:p>
        </p:txBody>
      </p:sp>
      <p:sp>
        <p:nvSpPr>
          <p:cNvPr id="8" name="Text Placeholder 7"/>
          <p:cNvSpPr>
            <a:spLocks noGrp="1"/>
          </p:cNvSpPr>
          <p:nvPr>
            <p:ph type="body" sz="quarter" idx="13"/>
          </p:nvPr>
        </p:nvSpPr>
        <p:spPr/>
        <p:txBody>
          <a:bodyPr/>
          <a:lstStyle/>
          <a:p>
            <a:r>
              <a:rPr lang="en-US" dirty="0"/>
              <a:t>By energy conservation, </a:t>
            </a:r>
            <a:r>
              <a:rPr lang="en-US" i="1" dirty="0"/>
              <a:t>W = Q</a:t>
            </a:r>
            <a:r>
              <a:rPr lang="en-US" i="1" baseline="-25000" dirty="0"/>
              <a:t>H</a:t>
            </a:r>
            <a:r>
              <a:rPr lang="en-US" i="1" dirty="0"/>
              <a:t> – Q</a:t>
            </a:r>
            <a:r>
              <a:rPr lang="en-US" i="1" baseline="-25000" dirty="0"/>
              <a:t>C</a:t>
            </a:r>
            <a:r>
              <a:rPr lang="en-US" dirty="0"/>
              <a:t> = 8000 J – 4000 J, which equals 4000 J. As indicated in the previous slide, </a:t>
            </a:r>
            <a:r>
              <a:rPr lang="en-US" i="1" dirty="0" err="1"/>
              <a:t>e</a:t>
            </a:r>
            <a:r>
              <a:rPr lang="en-US" baseline="-25000" dirty="0" err="1"/>
              <a:t>max</a:t>
            </a:r>
            <a:r>
              <a:rPr lang="en-US" dirty="0"/>
              <a:t>= 0.55, so by definition, the </a:t>
            </a:r>
            <a:r>
              <a:rPr lang="en-US" i="1" dirty="0" err="1"/>
              <a:t>W</a:t>
            </a:r>
            <a:r>
              <a:rPr lang="en-US" baseline="-25000" dirty="0" err="1"/>
              <a:t>max</a:t>
            </a:r>
            <a:r>
              <a:rPr lang="en-US" dirty="0"/>
              <a:t>= 0.55(8000 J) = 4400 J.</a:t>
            </a:r>
          </a:p>
        </p:txBody>
      </p:sp>
      <p:sp>
        <p:nvSpPr>
          <p:cNvPr id="20" name="Text Placeholder 19"/>
          <p:cNvSpPr>
            <a:spLocks noGrp="1"/>
          </p:cNvSpPr>
          <p:nvPr>
            <p:ph type="body" sz="quarter" idx="12"/>
          </p:nvPr>
        </p:nvSpPr>
        <p:spPr/>
        <p:txBody>
          <a:bodyPr/>
          <a:lstStyle/>
          <a:p>
            <a:r>
              <a:rPr lang="en-US" dirty="0"/>
              <a:t>Heat Engine</a:t>
            </a:r>
          </a:p>
        </p:txBody>
      </p:sp>
      <p:sp>
        <p:nvSpPr>
          <p:cNvPr id="21" name="Text Placeholder 20"/>
          <p:cNvSpPr>
            <a:spLocks noGrp="1"/>
          </p:cNvSpPr>
          <p:nvPr>
            <p:ph type="body" sz="quarter" idx="14"/>
          </p:nvPr>
        </p:nvSpPr>
        <p:spPr/>
        <p:txBody>
          <a:bodyPr/>
          <a:lstStyle/>
          <a:p>
            <a:r>
              <a:rPr lang="en-US" dirty="0"/>
              <a:t>4000 J and 5000 J</a:t>
            </a:r>
          </a:p>
          <a:p>
            <a:r>
              <a:rPr lang="en-US" dirty="0"/>
              <a:t>5000 J and 4400 J</a:t>
            </a:r>
          </a:p>
          <a:p>
            <a:r>
              <a:rPr lang="en-US" b="1" dirty="0"/>
              <a:t>4000 J and 4400 J</a:t>
            </a:r>
          </a:p>
          <a:p>
            <a:r>
              <a:rPr lang="en-US" dirty="0"/>
              <a:t>None of the above</a:t>
            </a:r>
          </a:p>
          <a:p>
            <a:endParaRPr lang="en-US" dirty="0"/>
          </a:p>
          <a:p>
            <a:endParaRPr lang="en-US" dirty="0"/>
          </a:p>
        </p:txBody>
      </p:sp>
      <p:graphicFrame>
        <p:nvGraphicFramePr>
          <p:cNvPr id="22" name="Object 21"/>
          <p:cNvGraphicFramePr>
            <a:graphicFrameLocks noChangeAspect="1"/>
          </p:cNvGraphicFramePr>
          <p:nvPr/>
        </p:nvGraphicFramePr>
        <p:xfrm>
          <a:off x="5992813" y="1830388"/>
          <a:ext cx="2260600" cy="2873375"/>
        </p:xfrm>
        <a:graphic>
          <a:graphicData uri="http://schemas.openxmlformats.org/presentationml/2006/ole">
            <mc:AlternateContent xmlns:mc="http://schemas.openxmlformats.org/markup-compatibility/2006">
              <mc:Choice xmlns:v="urn:schemas-microsoft-com:vml" Requires="v">
                <p:oleObj spid="_x0000_s19491" name="Photo Editor Photo" r:id="rId3" imgW="1580952" imgH="2010056" progId="MSPhotoEd.3">
                  <p:embed/>
                </p:oleObj>
              </mc:Choice>
              <mc:Fallback>
                <p:oleObj name="Photo Editor Photo" r:id="rId3" imgW="1580952" imgH="2010056" progId="MSPhotoEd.3">
                  <p:embed/>
                  <p:pic>
                    <p:nvPicPr>
                      <p:cNvPr id="22"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813" y="1830388"/>
                        <a:ext cx="2260600"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9240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c-7 Refrigerators, Air Conditioners, and Heat Pumps</a:t>
            </a:r>
          </a:p>
        </p:txBody>
      </p:sp>
      <p:sp>
        <p:nvSpPr>
          <p:cNvPr id="3" name="Content Placeholder 2"/>
          <p:cNvSpPr>
            <a:spLocks noGrp="1"/>
          </p:cNvSpPr>
          <p:nvPr>
            <p:ph idx="1"/>
          </p:nvPr>
        </p:nvSpPr>
        <p:spPr/>
        <p:txBody>
          <a:bodyPr/>
          <a:lstStyle/>
          <a:p>
            <a:r>
              <a:rPr lang="en-US" dirty="0"/>
              <a:t>While heat will flow spontaneously only from a higher temperature to a lower one, it can be made to flow the other way if work is done on the system. Refrigerators, air conditioners, and heat pumps all use work to transfer heat from a cold object to a hot object.</a:t>
            </a:r>
          </a:p>
          <a:p>
            <a:endParaRPr lang="en-US" dirty="0"/>
          </a:p>
        </p:txBody>
      </p:sp>
      <p:sp>
        <p:nvSpPr>
          <p:cNvPr id="4" name="Footer Placeholder 3"/>
          <p:cNvSpPr>
            <a:spLocks noGrp="1"/>
          </p:cNvSpPr>
          <p:nvPr>
            <p:ph type="ftr" sz="quarter" idx="11"/>
          </p:nvPr>
        </p:nvSpPr>
        <p:spPr/>
        <p:txBody>
          <a:bodyPr/>
          <a:lstStyle/>
          <a:p>
            <a:r>
              <a:rPr lang="en-US"/>
              <a:t>© 2017 Pearson Education, Inc.</a:t>
            </a:r>
          </a:p>
        </p:txBody>
      </p:sp>
    </p:spTree>
    <p:extLst>
      <p:ext uri="{BB962C8B-B14F-4D97-AF65-F5344CB8AC3E}">
        <p14:creationId xmlns:p14="http://schemas.microsoft.com/office/powerpoint/2010/main" val="330155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c-7 Refrigerators, Air Conditioners, and Heat Pumps</a:t>
            </a:r>
          </a:p>
        </p:txBody>
      </p:sp>
      <p:sp>
        <p:nvSpPr>
          <p:cNvPr id="3" name="Content Placeholder 2"/>
          <p:cNvSpPr>
            <a:spLocks noGrp="1"/>
          </p:cNvSpPr>
          <p:nvPr>
            <p:ph idx="1"/>
          </p:nvPr>
        </p:nvSpPr>
        <p:spPr>
          <a:xfrm>
            <a:off x="219457" y="1279526"/>
            <a:ext cx="7718678" cy="4846638"/>
          </a:xfrm>
        </p:spPr>
        <p:txBody>
          <a:bodyPr/>
          <a:lstStyle/>
          <a:p>
            <a:r>
              <a:rPr lang="en-US" dirty="0"/>
              <a:t>If we compare the heat</a:t>
            </a:r>
            <a:br>
              <a:rPr lang="en-US" dirty="0"/>
            </a:br>
            <a:r>
              <a:rPr lang="en-US" dirty="0"/>
              <a:t>engine and the refrigerator,</a:t>
            </a:r>
            <a:br>
              <a:rPr lang="en-US" dirty="0"/>
            </a:br>
            <a:r>
              <a:rPr lang="en-US" dirty="0"/>
              <a:t>we see that the refrigerator</a:t>
            </a:r>
            <a:br>
              <a:rPr lang="en-US" dirty="0"/>
            </a:br>
            <a:r>
              <a:rPr lang="en-US" dirty="0"/>
              <a:t>is basically a heat engine</a:t>
            </a:r>
            <a:br>
              <a:rPr lang="en-US" dirty="0"/>
            </a:br>
            <a:r>
              <a:rPr lang="en-US" dirty="0"/>
              <a:t>running backwards</a:t>
            </a:r>
            <a:r>
              <a:rPr lang="en-US" dirty="0">
                <a:cs typeface="Arial"/>
              </a:rPr>
              <a:t>—</a:t>
            </a:r>
            <a:r>
              <a:rPr lang="en-US" dirty="0"/>
              <a:t>it</a:t>
            </a:r>
            <a:br>
              <a:rPr lang="en-US" dirty="0"/>
            </a:br>
            <a:r>
              <a:rPr lang="en-US" dirty="0"/>
              <a:t>uses work to extract heat</a:t>
            </a:r>
            <a:br>
              <a:rPr lang="en-US" dirty="0"/>
            </a:br>
            <a:r>
              <a:rPr lang="en-US" dirty="0"/>
              <a:t>from the cold reservoir</a:t>
            </a:r>
            <a:br>
              <a:rPr lang="en-US" dirty="0"/>
            </a:br>
            <a:r>
              <a:rPr lang="en-US" dirty="0"/>
              <a:t>(the inside of the</a:t>
            </a:r>
            <a:br>
              <a:rPr lang="en-US" dirty="0"/>
            </a:br>
            <a:r>
              <a:rPr lang="en-US" dirty="0"/>
              <a:t>refrigerator) and exhausts to the kitchen. Note that                           </a:t>
            </a:r>
            <a:r>
              <a:rPr lang="en-US" dirty="0">
                <a:cs typeface="Arial"/>
              </a:rPr>
              <a:t>—</a:t>
            </a:r>
            <a:r>
              <a:rPr lang="en-US" dirty="0"/>
              <a:t>more heat is exhausted to the kitchen than is removed from the refrigerator.</a:t>
            </a:r>
          </a:p>
        </p:txBody>
      </p:sp>
      <p:sp>
        <p:nvSpPr>
          <p:cNvPr id="4" name="Footer Placeholder 3"/>
          <p:cNvSpPr>
            <a:spLocks noGrp="1"/>
          </p:cNvSpPr>
          <p:nvPr>
            <p:ph type="ftr" sz="quarter" idx="11"/>
          </p:nvPr>
        </p:nvSpPr>
        <p:spPr/>
        <p:txBody>
          <a:bodyPr/>
          <a:lstStyle/>
          <a:p>
            <a:r>
              <a:rPr lang="en-US"/>
              <a:t>© 2017 Pearson Education, Inc.</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791" y="5177552"/>
            <a:ext cx="26066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6"/>
          <p:cNvPicPr>
            <a:picLocks noChangeAspect="1"/>
          </p:cNvPicPr>
          <p:nvPr/>
        </p:nvPicPr>
        <p:blipFill>
          <a:blip r:embed="rId3" r:link="rId4">
            <a:extLst>
              <a:ext uri="{28A0092B-C50C-407E-A947-70E740481C1C}">
                <a14:useLocalDpi xmlns:a14="http://schemas.microsoft.com/office/drawing/2010/main" val="0"/>
              </a:ext>
            </a:extLst>
          </a:blip>
          <a:srcRect b="2315"/>
          <a:stretch>
            <a:fillRect/>
          </a:stretch>
        </p:blipFill>
        <p:spPr>
          <a:xfrm>
            <a:off x="7226274" y="1023940"/>
            <a:ext cx="1994172" cy="3639882"/>
          </a:xfrm>
          <a:prstGeom prst="rect">
            <a:avLst/>
          </a:prstGeom>
        </p:spPr>
      </p:pic>
      <p:pic>
        <p:nvPicPr>
          <p:cNvPr id="8" name="Picture 7"/>
          <p:cNvPicPr>
            <a:picLocks noChangeAspect="1"/>
          </p:cNvPicPr>
          <p:nvPr/>
        </p:nvPicPr>
        <p:blipFill>
          <a:blip r:embed="rId5" r:link="rId6">
            <a:extLst>
              <a:ext uri="{28A0092B-C50C-407E-A947-70E740481C1C}">
                <a14:useLocalDpi xmlns:a14="http://schemas.microsoft.com/office/drawing/2010/main" val="0"/>
              </a:ext>
            </a:extLst>
          </a:blip>
          <a:srcRect b="2315"/>
          <a:stretch>
            <a:fillRect/>
          </a:stretch>
        </p:blipFill>
        <p:spPr>
          <a:xfrm>
            <a:off x="5208619" y="1061561"/>
            <a:ext cx="2017655" cy="3682745"/>
          </a:xfrm>
          <a:prstGeom prst="rect">
            <a:avLst/>
          </a:prstGeom>
        </p:spPr>
      </p:pic>
    </p:spTree>
    <p:extLst>
      <p:ext uri="{BB962C8B-B14F-4D97-AF65-F5344CB8AC3E}">
        <p14:creationId xmlns:p14="http://schemas.microsoft.com/office/powerpoint/2010/main" val="2584519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c-7 Refrigerators, Air Conditioners, and Heat Pumps</a:t>
            </a:r>
          </a:p>
        </p:txBody>
      </p:sp>
      <p:sp>
        <p:nvSpPr>
          <p:cNvPr id="3" name="Content Placeholder 2"/>
          <p:cNvSpPr>
            <a:spLocks noGrp="1"/>
          </p:cNvSpPr>
          <p:nvPr>
            <p:ph idx="1"/>
          </p:nvPr>
        </p:nvSpPr>
        <p:spPr/>
        <p:txBody>
          <a:bodyPr/>
          <a:lstStyle/>
          <a:p>
            <a:r>
              <a:rPr lang="en-US" dirty="0"/>
              <a:t>An ideal refrigerator would remove the most heat from the interior while requiring the smallest amount of work. This ratio is called the coefficient of performance (COP):</a:t>
            </a:r>
          </a:p>
          <a:p>
            <a:endParaRPr lang="en-US" dirty="0"/>
          </a:p>
          <a:p>
            <a:endParaRPr lang="en-US" dirty="0"/>
          </a:p>
          <a:p>
            <a:endParaRPr lang="en-US" dirty="0"/>
          </a:p>
          <a:p>
            <a:r>
              <a:rPr lang="en-US" dirty="0"/>
              <a:t>Typical refrigerators have COP values between 2 and 6. Bigger is better!</a:t>
            </a:r>
          </a:p>
          <a:p>
            <a:endParaRPr lang="en-US" dirty="0"/>
          </a:p>
        </p:txBody>
      </p:sp>
      <p:sp>
        <p:nvSpPr>
          <p:cNvPr id="4" name="Footer Placeholder 3"/>
          <p:cNvSpPr>
            <a:spLocks noGrp="1"/>
          </p:cNvSpPr>
          <p:nvPr>
            <p:ph type="ftr" sz="quarter" idx="11"/>
          </p:nvPr>
        </p:nvSpPr>
        <p:spPr/>
        <p:txBody>
          <a:bodyPr/>
          <a:lstStyle/>
          <a:p>
            <a:r>
              <a:rPr lang="en-US"/>
              <a:t>© 2017 Pearson Education, Inc.</a:t>
            </a:r>
          </a:p>
        </p:txBody>
      </p:sp>
      <p:pic>
        <p:nvPicPr>
          <p:cNvPr id="12290" name="Picture 2" descr="\\192.168.4.30\conversion\IRDVD\JPG Creation\Walker Physics, 5e\Output\Chapter 18\DELIVERABLES_FOLDER_CH_18\FINAL_JPEG_FILES\C_Text_Elements\18_KeyEq_18-15.jpg"/>
          <p:cNvPicPr>
            <a:picLocks noChangeAspect="1" noChangeArrowheads="1"/>
          </p:cNvPicPr>
          <p:nvPr/>
        </p:nvPicPr>
        <p:blipFill rotWithShape="1">
          <a:blip r:embed="rId2">
            <a:extLst>
              <a:ext uri="{28A0092B-C50C-407E-A947-70E740481C1C}">
                <a14:useLocalDpi xmlns:a14="http://schemas.microsoft.com/office/drawing/2010/main" val="0"/>
              </a:ext>
            </a:extLst>
          </a:blip>
          <a:srcRect b="12029"/>
          <a:stretch/>
        </p:blipFill>
        <p:spPr bwMode="auto">
          <a:xfrm>
            <a:off x="298450" y="3248025"/>
            <a:ext cx="8547100" cy="150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258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604"/>
          <a:stretch/>
        </p:blipFill>
        <p:spPr>
          <a:xfrm>
            <a:off x="5987796" y="1371601"/>
            <a:ext cx="2818790" cy="5129793"/>
          </a:xfrm>
          <a:prstGeom prst="rect">
            <a:avLst/>
          </a:prstGeom>
        </p:spPr>
      </p:pic>
      <p:sp>
        <p:nvSpPr>
          <p:cNvPr id="2" name="Title 1"/>
          <p:cNvSpPr>
            <a:spLocks noGrp="1"/>
          </p:cNvSpPr>
          <p:nvPr>
            <p:ph type="title"/>
          </p:nvPr>
        </p:nvSpPr>
        <p:spPr/>
        <p:txBody>
          <a:bodyPr/>
          <a:lstStyle/>
          <a:p>
            <a:r>
              <a:rPr lang="en-US" dirty="0"/>
              <a:t>c-7 Refrigerators, Air Conditioners, and Heat Pumps</a:t>
            </a:r>
          </a:p>
        </p:txBody>
      </p:sp>
      <p:sp>
        <p:nvSpPr>
          <p:cNvPr id="3" name="Content Placeholder 2"/>
          <p:cNvSpPr>
            <a:spLocks noGrp="1"/>
          </p:cNvSpPr>
          <p:nvPr>
            <p:ph idx="1"/>
          </p:nvPr>
        </p:nvSpPr>
        <p:spPr>
          <a:xfrm>
            <a:off x="219456" y="1279526"/>
            <a:ext cx="5678424" cy="4846638"/>
          </a:xfrm>
        </p:spPr>
        <p:txBody>
          <a:bodyPr/>
          <a:lstStyle/>
          <a:p>
            <a:r>
              <a:rPr lang="en-US" dirty="0"/>
              <a:t>An air conditioner is essentially identical to a refrigerator; the cold reservoir is the interior of the house or other space being cooled, and the hot reservoir is outdoors. Exhausting an air conditioner within the house will result in the house becoming warmer, just as keeping the refrigerator door open will result in the kitchen becoming warmer.</a:t>
            </a:r>
          </a:p>
          <a:p>
            <a:endParaRPr lang="en-US" dirty="0"/>
          </a:p>
        </p:txBody>
      </p:sp>
      <p:sp>
        <p:nvSpPr>
          <p:cNvPr id="4" name="Footer Placeholder 3"/>
          <p:cNvSpPr>
            <a:spLocks noGrp="1"/>
          </p:cNvSpPr>
          <p:nvPr>
            <p:ph type="ftr" sz="quarter" idx="11"/>
          </p:nvPr>
        </p:nvSpPr>
        <p:spPr/>
        <p:txBody>
          <a:bodyPr/>
          <a:lstStyle/>
          <a:p>
            <a:r>
              <a:rPr lang="en-US"/>
              <a:t>© 2017 Pearson Education, Inc.</a:t>
            </a:r>
          </a:p>
        </p:txBody>
      </p:sp>
    </p:spTree>
    <p:extLst>
      <p:ext uri="{BB962C8B-B14F-4D97-AF65-F5344CB8AC3E}">
        <p14:creationId xmlns:p14="http://schemas.microsoft.com/office/powerpoint/2010/main" val="1119325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431"/>
          <a:stretch/>
        </p:blipFill>
        <p:spPr>
          <a:xfrm>
            <a:off x="6044946" y="1394461"/>
            <a:ext cx="2818790" cy="5138905"/>
          </a:xfrm>
          <a:prstGeom prst="rect">
            <a:avLst/>
          </a:prstGeom>
        </p:spPr>
      </p:pic>
      <p:sp>
        <p:nvSpPr>
          <p:cNvPr id="2" name="Title 1"/>
          <p:cNvSpPr>
            <a:spLocks noGrp="1"/>
          </p:cNvSpPr>
          <p:nvPr>
            <p:ph type="title"/>
          </p:nvPr>
        </p:nvSpPr>
        <p:spPr/>
        <p:txBody>
          <a:bodyPr/>
          <a:lstStyle/>
          <a:p>
            <a:r>
              <a:rPr lang="en-US" dirty="0"/>
              <a:t>c-7 Refrigerators, Air Conditioners, and Heat Pumps</a:t>
            </a:r>
          </a:p>
        </p:txBody>
      </p:sp>
      <p:sp>
        <p:nvSpPr>
          <p:cNvPr id="3" name="Content Placeholder 2"/>
          <p:cNvSpPr>
            <a:spLocks noGrp="1"/>
          </p:cNvSpPr>
          <p:nvPr>
            <p:ph idx="1"/>
          </p:nvPr>
        </p:nvSpPr>
        <p:spPr>
          <a:xfrm>
            <a:off x="219456" y="1279526"/>
            <a:ext cx="5825490" cy="4846638"/>
          </a:xfrm>
        </p:spPr>
        <p:txBody>
          <a:bodyPr/>
          <a:lstStyle/>
          <a:p>
            <a:r>
              <a:rPr lang="en-US" dirty="0"/>
              <a:t>Finally, a heat pump is the same as an air conditioner, except with the reservoirs reversed. Heat is removed from the cold reservoir outside, and exhausted into the house, keeping it warm. Note that the work the pump does actually contributes to the desired result (a warmer house) in this case.</a:t>
            </a:r>
          </a:p>
          <a:p>
            <a:endParaRPr lang="en-US" dirty="0"/>
          </a:p>
        </p:txBody>
      </p:sp>
      <p:sp>
        <p:nvSpPr>
          <p:cNvPr id="4" name="Footer Placeholder 3"/>
          <p:cNvSpPr>
            <a:spLocks noGrp="1"/>
          </p:cNvSpPr>
          <p:nvPr>
            <p:ph type="ftr" sz="quarter" idx="11"/>
          </p:nvPr>
        </p:nvSpPr>
        <p:spPr/>
        <p:txBody>
          <a:bodyPr/>
          <a:lstStyle/>
          <a:p>
            <a:r>
              <a:rPr lang="en-US"/>
              <a:t>© 2017 Pearson Education, Inc.</a:t>
            </a:r>
          </a:p>
        </p:txBody>
      </p:sp>
    </p:spTree>
    <p:extLst>
      <p:ext uri="{BB962C8B-B14F-4D97-AF65-F5344CB8AC3E}">
        <p14:creationId xmlns:p14="http://schemas.microsoft.com/office/powerpoint/2010/main" val="2731671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92.168.4.30\conversion\IRDVD\JPG Creation\Walker Physics, 5e\Output\Chapter 18\DELIVERABLES_FOLDER_CH_18\FINAL_JPEG_FILES\C_Text_Elements\18_KeyEq_18-17.jpg"/>
          <p:cNvPicPr>
            <a:picLocks noChangeAspect="1" noChangeArrowheads="1"/>
          </p:cNvPicPr>
          <p:nvPr/>
        </p:nvPicPr>
        <p:blipFill rotWithShape="1">
          <a:blip r:embed="rId2">
            <a:extLst>
              <a:ext uri="{28A0092B-C50C-407E-A947-70E740481C1C}">
                <a14:useLocalDpi xmlns:a14="http://schemas.microsoft.com/office/drawing/2010/main" val="0"/>
              </a:ext>
            </a:extLst>
          </a:blip>
          <a:srcRect b="10531"/>
          <a:stretch/>
        </p:blipFill>
        <p:spPr bwMode="auto">
          <a:xfrm>
            <a:off x="298450" y="4892675"/>
            <a:ext cx="8547100" cy="15538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857" y="3097213"/>
            <a:ext cx="7442286" cy="105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a:lstStyle/>
          <a:p>
            <a:r>
              <a:rPr lang="en-US" dirty="0"/>
              <a:t>c-7 Refrigerators, Air Conditioners, and Heat Pumps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 an ideal heat pump with two operating temperatures (cold and hot), the Carnot relationship holds; the work needed to add heat </a:t>
                </a:r>
                <a:r>
                  <a:rPr lang="en-US" i="1" dirty="0" err="1"/>
                  <a:t>Q</a:t>
                </a:r>
                <a:r>
                  <a:rPr lang="en-US" baseline="-25000" dirty="0" err="1"/>
                  <a:t>h</a:t>
                </a:r>
                <a:r>
                  <a:rPr lang="en-US" dirty="0"/>
                  <a:t> to a room is:</a:t>
                </a:r>
              </a:p>
              <a:p>
                <a:endParaRPr lang="en-US" dirty="0"/>
              </a:p>
              <a:p>
                <a:endParaRPr lang="en-US" dirty="0"/>
              </a:p>
              <a:p>
                <a:r>
                  <a:rPr lang="en-US" dirty="0"/>
                  <a:t>The COP for a heat pump: (Not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solidFill>
                              <a:srgbClr val="FF0000"/>
                            </a:solidFill>
                            <a:latin typeface="Cambria Math" panose="02040503050406030204" pitchFamily="18" charset="0"/>
                          </a:rPr>
                          <m:t>𝑐</m:t>
                        </m:r>
                      </m:sub>
                    </m:sSub>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296" t="-138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 2017 Pearson Education, Inc.</a:t>
            </a:r>
          </a:p>
        </p:txBody>
      </p:sp>
    </p:spTree>
    <p:extLst>
      <p:ext uri="{BB962C8B-B14F-4D97-AF65-F5344CB8AC3E}">
        <p14:creationId xmlns:p14="http://schemas.microsoft.com/office/powerpoint/2010/main" val="995720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c.16</a:t>
            </a:r>
            <a:br>
              <a:rPr lang="en-US" dirty="0"/>
            </a:br>
            <a:endParaRPr lang="en-US" dirty="0"/>
          </a:p>
        </p:txBody>
      </p:sp>
      <p:sp>
        <p:nvSpPr>
          <p:cNvPr id="4" name="Footer Placeholder 3"/>
          <p:cNvSpPr>
            <a:spLocks noGrp="1"/>
          </p:cNvSpPr>
          <p:nvPr>
            <p:ph type="ftr" sz="quarter" idx="3"/>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 2017 Pearson Education, Inc.</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5" name="Picture 4"/>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a:off x="354176" y="102870"/>
            <a:ext cx="8584485" cy="8014718"/>
          </a:xfrm>
          <a:prstGeom prst="rect">
            <a:avLst/>
          </a:prstGeom>
        </p:spPr>
      </p:pic>
    </p:spTree>
    <p:extLst>
      <p:ext uri="{BB962C8B-B14F-4D97-AF65-F5344CB8AC3E}">
        <p14:creationId xmlns:p14="http://schemas.microsoft.com/office/powerpoint/2010/main" val="3982443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3"/>
          </p:nvPr>
        </p:nvSpPr>
        <p:spPr/>
        <p:txBody>
          <a:bodyPr/>
          <a:lstStyle/>
          <a:p>
            <a:r>
              <a:rPr lang="en-US" dirty="0"/>
              <a:t>5.80</a:t>
            </a:r>
          </a:p>
          <a:p>
            <a:r>
              <a:rPr lang="en-US" dirty="0"/>
              <a:t>4.80</a:t>
            </a:r>
          </a:p>
          <a:p>
            <a:r>
              <a:rPr lang="en-US" dirty="0"/>
              <a:t>3.80</a:t>
            </a:r>
          </a:p>
          <a:p>
            <a:endParaRPr lang="en-US" dirty="0"/>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4" name="Title 3"/>
          <p:cNvSpPr>
            <a:spLocks noGrp="1"/>
          </p:cNvSpPr>
          <p:nvPr>
            <p:ph type="title"/>
          </p:nvPr>
        </p:nvSpPr>
        <p:spPr/>
        <p:txBody>
          <a:bodyPr/>
          <a:lstStyle/>
          <a:p>
            <a:r>
              <a:rPr lang="en-US" dirty="0"/>
              <a:t>An air conditioner is designed to exhaust 2400 J per cycle to the outside air with a required work input of 500 J. What is the COP for this air conditioner?</a:t>
            </a:r>
            <a:br>
              <a:rPr lang="en-US" dirty="0"/>
            </a:br>
            <a:endParaRPr lang="en-US" dirty="0"/>
          </a:p>
        </p:txBody>
      </p:sp>
      <p:sp>
        <p:nvSpPr>
          <p:cNvPr id="33" name="Text Placeholder 32"/>
          <p:cNvSpPr>
            <a:spLocks noGrp="1"/>
          </p:cNvSpPr>
          <p:nvPr>
            <p:ph type="body" sz="quarter" idx="12"/>
          </p:nvPr>
        </p:nvSpPr>
        <p:spPr>
          <a:xfrm>
            <a:off x="5102578" y="6381750"/>
            <a:ext cx="3927123" cy="390525"/>
          </a:xfrm>
        </p:spPr>
        <p:txBody>
          <a:bodyPr/>
          <a:lstStyle/>
          <a:p>
            <a:r>
              <a:rPr lang="en-US" dirty="0"/>
              <a:t>Air Conditioner &amp; Heat Pump</a:t>
            </a:r>
          </a:p>
        </p:txBody>
      </p:sp>
      <p:graphicFrame>
        <p:nvGraphicFramePr>
          <p:cNvPr id="35" name="Object 34"/>
          <p:cNvGraphicFramePr>
            <a:graphicFrameLocks noChangeAspect="1"/>
          </p:cNvGraphicFramePr>
          <p:nvPr/>
        </p:nvGraphicFramePr>
        <p:xfrm>
          <a:off x="6048375" y="1452563"/>
          <a:ext cx="2413000" cy="4038600"/>
        </p:xfrm>
        <a:graphic>
          <a:graphicData uri="http://schemas.openxmlformats.org/presentationml/2006/ole">
            <mc:AlternateContent xmlns:mc="http://schemas.openxmlformats.org/markup-compatibility/2006">
              <mc:Choice xmlns:v="urn:schemas-microsoft-com:vml" Requires="v">
                <p:oleObj spid="_x0000_s20515" name="Bitmap Image" r:id="rId4" imgW="3209524" imgH="5372850" progId="Paint.Picture">
                  <p:embed/>
                </p:oleObj>
              </mc:Choice>
              <mc:Fallback>
                <p:oleObj name="Bitmap Image" r:id="rId4" imgW="3209524" imgH="5372850" progId="Paint.Picture">
                  <p:embed/>
                  <p:pic>
                    <p:nvPicPr>
                      <p:cNvPr id="35"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75" y="1452563"/>
                        <a:ext cx="2413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5287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Chapter c</a:t>
            </a:r>
          </a:p>
        </p:txBody>
      </p:sp>
      <p:sp>
        <p:nvSpPr>
          <p:cNvPr id="3" name="Content Placeholder 2"/>
          <p:cNvSpPr>
            <a:spLocks noGrp="1"/>
          </p:cNvSpPr>
          <p:nvPr>
            <p:ph idx="1"/>
          </p:nvPr>
        </p:nvSpPr>
        <p:spPr/>
        <p:txBody>
          <a:bodyPr/>
          <a:lstStyle/>
          <a:p>
            <a:r>
              <a:rPr lang="en-US" dirty="0"/>
              <a:t>In a reversible process it is possible to return the system and its surroundings to their initial states.</a:t>
            </a:r>
          </a:p>
          <a:p>
            <a:r>
              <a:rPr lang="en-US" dirty="0"/>
              <a:t>Irreversible processes cannot be undone.</a:t>
            </a:r>
          </a:p>
          <a:p>
            <a:r>
              <a:rPr lang="en-US" dirty="0"/>
              <a:t>The work done during a process is equal to the area under the curve in the </a:t>
            </a:r>
            <a:r>
              <a:rPr lang="en-US" i="1" dirty="0"/>
              <a:t>PV</a:t>
            </a:r>
            <a:r>
              <a:rPr lang="en-US" dirty="0"/>
              <a:t> plot.</a:t>
            </a:r>
          </a:p>
          <a:p>
            <a:r>
              <a:rPr lang="en-US" dirty="0"/>
              <a:t>The work done at constant pressure is: </a:t>
            </a:r>
          </a:p>
          <a:p>
            <a:r>
              <a:rPr lang="en-US" dirty="0"/>
              <a:t>The work done at constant volume is zero.</a:t>
            </a:r>
          </a:p>
          <a:p>
            <a:r>
              <a:rPr lang="en-US" dirty="0"/>
              <a:t>The work done in an isothermal expansion is:</a:t>
            </a:r>
          </a:p>
          <a:p>
            <a:endParaRPr lang="en-US" dirty="0"/>
          </a:p>
        </p:txBody>
      </p:sp>
      <p:sp>
        <p:nvSpPr>
          <p:cNvPr id="4" name="Footer Placeholder 3"/>
          <p:cNvSpPr>
            <a:spLocks noGrp="1"/>
          </p:cNvSpPr>
          <p:nvPr>
            <p:ph type="ftr" sz="quarter" idx="11"/>
          </p:nvPr>
        </p:nvSpPr>
        <p:spPr/>
        <p:txBody>
          <a:bodyPr/>
          <a:lstStyle/>
          <a:p>
            <a:r>
              <a:rPr lang="en-US"/>
              <a:t>© 2017 Pearson Education, Inc.</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8903" y="3971290"/>
            <a:ext cx="192405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848" y="5731828"/>
            <a:ext cx="3408362"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03794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39" name="Title 38"/>
          <p:cNvSpPr>
            <a:spLocks noGrp="1"/>
          </p:cNvSpPr>
          <p:nvPr>
            <p:ph type="title"/>
          </p:nvPr>
        </p:nvSpPr>
        <p:spPr/>
        <p:txBody>
          <a:bodyPr/>
          <a:lstStyle/>
          <a:p>
            <a:r>
              <a:rPr lang="en-US" dirty="0"/>
              <a:t>An air conditioner is designed to exhaust 2400 J per cycle to the outside air with a required work input of 500 J. What is the COP for this air conditioner?</a:t>
            </a:r>
            <a:br>
              <a:rPr lang="en-US" dirty="0"/>
            </a:br>
            <a:endParaRPr lang="en-US" dirty="0"/>
          </a:p>
        </p:txBody>
      </p:sp>
      <p:sp>
        <p:nvSpPr>
          <p:cNvPr id="21" name="Text Placeholder 20"/>
          <p:cNvSpPr>
            <a:spLocks noGrp="1"/>
          </p:cNvSpPr>
          <p:nvPr>
            <p:ph type="body" sz="quarter" idx="13"/>
          </p:nvPr>
        </p:nvSpPr>
        <p:spPr/>
        <p:txBody>
          <a:bodyPr/>
          <a:lstStyle/>
          <a:p>
            <a:r>
              <a:rPr lang="en-US" dirty="0"/>
              <a:t>By energy conservation, </a:t>
            </a:r>
            <a:r>
              <a:rPr lang="en-US" i="1" dirty="0"/>
              <a:t>Q</a:t>
            </a:r>
            <a:r>
              <a:rPr lang="en-US" baseline="-25000" dirty="0"/>
              <a:t>C</a:t>
            </a:r>
            <a:r>
              <a:rPr lang="en-US" i="1" dirty="0"/>
              <a:t>= </a:t>
            </a:r>
            <a:r>
              <a:rPr lang="en-US" i="1" dirty="0" err="1"/>
              <a:t>Q</a:t>
            </a:r>
            <a:r>
              <a:rPr lang="en-US" baseline="-25000" dirty="0" err="1"/>
              <a:t>h</a:t>
            </a:r>
            <a:r>
              <a:rPr lang="en-US" i="1" dirty="0"/>
              <a:t> – W</a:t>
            </a:r>
            <a:r>
              <a:rPr lang="en-US" dirty="0"/>
              <a:t> </a:t>
            </a:r>
          </a:p>
          <a:p>
            <a:r>
              <a:rPr lang="en-US" dirty="0"/>
              <a:t>= 2400 J – 500 J = 1900 J. By definition for an air conditioner, the COP is </a:t>
            </a:r>
            <a:r>
              <a:rPr lang="en-US" i="1" dirty="0"/>
              <a:t>Q</a:t>
            </a:r>
            <a:r>
              <a:rPr lang="en-US" baseline="-25000" dirty="0"/>
              <a:t>C</a:t>
            </a:r>
            <a:r>
              <a:rPr lang="en-US" dirty="0"/>
              <a:t>/</a:t>
            </a:r>
            <a:r>
              <a:rPr lang="en-US" i="1" dirty="0"/>
              <a:t>W</a:t>
            </a:r>
            <a:r>
              <a:rPr lang="en-US" dirty="0"/>
              <a:t>, which equals 1900 J/ 500 J = 3.80.</a:t>
            </a:r>
          </a:p>
        </p:txBody>
      </p:sp>
      <p:sp>
        <p:nvSpPr>
          <p:cNvPr id="40" name="Text Placeholder 39"/>
          <p:cNvSpPr>
            <a:spLocks noGrp="1"/>
          </p:cNvSpPr>
          <p:nvPr>
            <p:ph type="body" sz="quarter" idx="12"/>
          </p:nvPr>
        </p:nvSpPr>
        <p:spPr/>
        <p:txBody>
          <a:bodyPr/>
          <a:lstStyle/>
          <a:p>
            <a:r>
              <a:rPr lang="en-US" dirty="0"/>
              <a:t>Air Conditioner &amp; Heat Pump</a:t>
            </a:r>
          </a:p>
        </p:txBody>
      </p:sp>
      <p:sp>
        <p:nvSpPr>
          <p:cNvPr id="41" name="Text Placeholder 40"/>
          <p:cNvSpPr>
            <a:spLocks noGrp="1"/>
          </p:cNvSpPr>
          <p:nvPr>
            <p:ph type="body" sz="quarter" idx="14"/>
          </p:nvPr>
        </p:nvSpPr>
        <p:spPr/>
        <p:txBody>
          <a:bodyPr/>
          <a:lstStyle/>
          <a:p>
            <a:r>
              <a:rPr lang="en-US" dirty="0"/>
              <a:t>5.80</a:t>
            </a:r>
          </a:p>
          <a:p>
            <a:r>
              <a:rPr lang="en-US" dirty="0"/>
              <a:t>4.80</a:t>
            </a:r>
          </a:p>
          <a:p>
            <a:r>
              <a:rPr lang="en-US" b="1" dirty="0"/>
              <a:t>3.80</a:t>
            </a:r>
          </a:p>
          <a:p>
            <a:endParaRPr lang="en-US" dirty="0"/>
          </a:p>
          <a:p>
            <a:endParaRPr lang="en-US" dirty="0"/>
          </a:p>
          <a:p>
            <a:endParaRPr lang="en-US" dirty="0"/>
          </a:p>
        </p:txBody>
      </p:sp>
      <p:graphicFrame>
        <p:nvGraphicFramePr>
          <p:cNvPr id="42" name="Object 41"/>
          <p:cNvGraphicFramePr>
            <a:graphicFrameLocks noChangeAspect="1"/>
          </p:cNvGraphicFramePr>
          <p:nvPr/>
        </p:nvGraphicFramePr>
        <p:xfrm>
          <a:off x="6048375" y="1452561"/>
          <a:ext cx="2413000" cy="4038600"/>
        </p:xfrm>
        <a:graphic>
          <a:graphicData uri="http://schemas.openxmlformats.org/presentationml/2006/ole">
            <mc:AlternateContent xmlns:mc="http://schemas.openxmlformats.org/markup-compatibility/2006">
              <mc:Choice xmlns:v="urn:schemas-microsoft-com:vml" Requires="v">
                <p:oleObj spid="_x0000_s21539" name="Bitmap Image" r:id="rId3" imgW="3209524" imgH="5372850" progId="Paint.Picture">
                  <p:embed/>
                </p:oleObj>
              </mc:Choice>
              <mc:Fallback>
                <p:oleObj name="Bitmap Image" r:id="rId3" imgW="3209524" imgH="5372850" progId="Paint.Picture">
                  <p:embed/>
                  <p:pic>
                    <p:nvPicPr>
                      <p:cNvPr id="42" name="Object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75" y="1452561"/>
                        <a:ext cx="2413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8205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61950" y="1693861"/>
            <a:ext cx="8324850" cy="4687889"/>
          </a:xfrm>
        </p:spPr>
        <p:txBody>
          <a:bodyPr/>
          <a:lstStyle/>
          <a:p>
            <a:r>
              <a:rPr lang="en-US" dirty="0"/>
              <a:t>5.80</a:t>
            </a:r>
          </a:p>
          <a:p>
            <a:r>
              <a:rPr lang="en-US" dirty="0"/>
              <a:t>4.80</a:t>
            </a:r>
          </a:p>
          <a:p>
            <a:r>
              <a:rPr lang="en-US" dirty="0"/>
              <a:t>3.80</a:t>
            </a:r>
          </a:p>
          <a:p>
            <a:endParaRPr lang="en-US" dirty="0"/>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4" name="Title 3"/>
          <p:cNvSpPr>
            <a:spLocks noGrp="1"/>
          </p:cNvSpPr>
          <p:nvPr>
            <p:ph type="title"/>
          </p:nvPr>
        </p:nvSpPr>
        <p:spPr/>
        <p:txBody>
          <a:bodyPr/>
          <a:lstStyle/>
          <a:p>
            <a:r>
              <a:rPr lang="en-US" dirty="0"/>
              <a:t>The air conditioner is reversed and is used as a heat pump with the same values for </a:t>
            </a:r>
            <a:r>
              <a:rPr lang="en-US" i="1" dirty="0"/>
              <a:t>W=500 J</a:t>
            </a:r>
            <a:r>
              <a:rPr lang="en-US" dirty="0"/>
              <a:t> and </a:t>
            </a:r>
            <a:r>
              <a:rPr lang="en-US" i="1" dirty="0"/>
              <a:t>Q</a:t>
            </a:r>
            <a:r>
              <a:rPr lang="en-US" baseline="-25000" dirty="0"/>
              <a:t>H </a:t>
            </a:r>
            <a:r>
              <a:rPr lang="en-US" dirty="0"/>
              <a:t>=2400J. For this heat pump, what is the COP?</a:t>
            </a:r>
            <a:br>
              <a:rPr lang="en-US" dirty="0"/>
            </a:br>
            <a:r>
              <a:rPr lang="en-US" dirty="0"/>
              <a:t/>
            </a:r>
            <a:br>
              <a:rPr lang="en-US" dirty="0"/>
            </a:br>
            <a:endParaRPr lang="en-US" dirty="0"/>
          </a:p>
        </p:txBody>
      </p:sp>
      <p:sp>
        <p:nvSpPr>
          <p:cNvPr id="21" name="Text Placeholder 20"/>
          <p:cNvSpPr>
            <a:spLocks noGrp="1"/>
          </p:cNvSpPr>
          <p:nvPr>
            <p:ph type="body" sz="quarter" idx="12"/>
          </p:nvPr>
        </p:nvSpPr>
        <p:spPr>
          <a:xfrm>
            <a:off x="5068711" y="6381750"/>
            <a:ext cx="3960990" cy="390525"/>
          </a:xfrm>
        </p:spPr>
        <p:txBody>
          <a:bodyPr/>
          <a:lstStyle/>
          <a:p>
            <a:r>
              <a:rPr lang="en-US" dirty="0"/>
              <a:t>Air Conditioner &amp; Heat Pump</a:t>
            </a:r>
          </a:p>
        </p:txBody>
      </p:sp>
      <p:graphicFrame>
        <p:nvGraphicFramePr>
          <p:cNvPr id="23" name="Object 22"/>
          <p:cNvGraphicFramePr>
            <a:graphicFrameLocks noChangeAspect="1"/>
          </p:cNvGraphicFramePr>
          <p:nvPr>
            <p:extLst>
              <p:ext uri="{D42A27DB-BD31-4B8C-83A1-F6EECF244321}">
                <p14:modId xmlns:p14="http://schemas.microsoft.com/office/powerpoint/2010/main" val="369506335"/>
              </p:ext>
            </p:extLst>
          </p:nvPr>
        </p:nvGraphicFramePr>
        <p:xfrm>
          <a:off x="5734685" y="2243139"/>
          <a:ext cx="2354263" cy="3883025"/>
        </p:xfrm>
        <a:graphic>
          <a:graphicData uri="http://schemas.openxmlformats.org/presentationml/2006/ole">
            <mc:AlternateContent xmlns:mc="http://schemas.openxmlformats.org/markup-compatibility/2006">
              <mc:Choice xmlns:v="urn:schemas-microsoft-com:vml" Requires="v">
                <p:oleObj spid="_x0000_s22564" name="Bitmap Image" r:id="rId4" imgW="3258005" imgH="5372850" progId="Paint.Picture">
                  <p:embed/>
                </p:oleObj>
              </mc:Choice>
              <mc:Fallback>
                <p:oleObj name="Bitmap Image" r:id="rId4" imgW="3258005" imgH="5372850" progId="Paint.Picture">
                  <p:embed/>
                  <p:pic>
                    <p:nvPicPr>
                      <p:cNvPr id="23"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685" y="2243139"/>
                        <a:ext cx="2354263"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25798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6" name="Title 5"/>
          <p:cNvSpPr>
            <a:spLocks noGrp="1"/>
          </p:cNvSpPr>
          <p:nvPr>
            <p:ph type="title"/>
          </p:nvPr>
        </p:nvSpPr>
        <p:spPr/>
        <p:txBody>
          <a:bodyPr/>
          <a:lstStyle/>
          <a:p>
            <a:r>
              <a:rPr lang="en-US" dirty="0"/>
              <a:t>The air conditioner is reversed and is used as a heat pump with the same values for </a:t>
            </a:r>
            <a:r>
              <a:rPr lang="en-US" i="1" dirty="0"/>
              <a:t>W</a:t>
            </a:r>
            <a:r>
              <a:rPr lang="en-US" dirty="0"/>
              <a:t> and </a:t>
            </a:r>
            <a:r>
              <a:rPr lang="en-US" i="1" dirty="0"/>
              <a:t>Q</a:t>
            </a:r>
            <a:r>
              <a:rPr lang="en-US" baseline="-25000" dirty="0"/>
              <a:t>H</a:t>
            </a:r>
            <a:r>
              <a:rPr lang="en-US" dirty="0"/>
              <a:t>. For this heat pump, what is the COP?</a:t>
            </a:r>
            <a:br>
              <a:rPr lang="en-US" dirty="0"/>
            </a:br>
            <a:r>
              <a:rPr lang="en-US" dirty="0"/>
              <a:t/>
            </a:r>
            <a:br>
              <a:rPr lang="en-US" dirty="0"/>
            </a:br>
            <a:endParaRPr lang="en-US" dirty="0"/>
          </a:p>
        </p:txBody>
      </p:sp>
      <p:sp>
        <p:nvSpPr>
          <p:cNvPr id="8" name="Text Placeholder 7"/>
          <p:cNvSpPr>
            <a:spLocks noGrp="1"/>
          </p:cNvSpPr>
          <p:nvPr>
            <p:ph type="body" sz="quarter" idx="13"/>
          </p:nvPr>
        </p:nvSpPr>
        <p:spPr/>
        <p:txBody>
          <a:bodyPr/>
          <a:lstStyle/>
          <a:p>
            <a:r>
              <a:rPr lang="en-US" dirty="0"/>
              <a:t>By definition for a heat pump, the COP is </a:t>
            </a:r>
            <a:r>
              <a:rPr lang="en-US" i="1" dirty="0" err="1"/>
              <a:t>Q</a:t>
            </a:r>
            <a:r>
              <a:rPr lang="en-US" baseline="-25000" dirty="0" err="1"/>
              <a:t>h</a:t>
            </a:r>
            <a:r>
              <a:rPr lang="en-US" dirty="0"/>
              <a:t>/</a:t>
            </a:r>
            <a:r>
              <a:rPr lang="en-US" i="1" dirty="0"/>
              <a:t>W = </a:t>
            </a:r>
            <a:r>
              <a:rPr lang="en-US" dirty="0"/>
              <a:t>2400 J/ 500 J = 4.80. Note this is one more than the COP for the air conditioner.</a:t>
            </a:r>
          </a:p>
        </p:txBody>
      </p:sp>
      <p:sp>
        <p:nvSpPr>
          <p:cNvPr id="26" name="Text Placeholder 25"/>
          <p:cNvSpPr>
            <a:spLocks noGrp="1"/>
          </p:cNvSpPr>
          <p:nvPr>
            <p:ph type="body" sz="quarter" idx="12"/>
          </p:nvPr>
        </p:nvSpPr>
        <p:spPr/>
        <p:txBody>
          <a:bodyPr/>
          <a:lstStyle/>
          <a:p>
            <a:r>
              <a:rPr lang="en-US" dirty="0"/>
              <a:t>Air Conditioner &amp; Heat Pump</a:t>
            </a:r>
          </a:p>
        </p:txBody>
      </p:sp>
      <p:sp>
        <p:nvSpPr>
          <p:cNvPr id="9" name="Text Placeholder 8"/>
          <p:cNvSpPr>
            <a:spLocks noGrp="1"/>
          </p:cNvSpPr>
          <p:nvPr>
            <p:ph type="body" sz="quarter" idx="14"/>
          </p:nvPr>
        </p:nvSpPr>
        <p:spPr/>
        <p:txBody>
          <a:bodyPr/>
          <a:lstStyle/>
          <a:p>
            <a:r>
              <a:rPr lang="en-US" dirty="0"/>
              <a:t>5.80</a:t>
            </a:r>
          </a:p>
          <a:p>
            <a:r>
              <a:rPr lang="en-US" b="1" dirty="0"/>
              <a:t>4.80</a:t>
            </a:r>
          </a:p>
          <a:p>
            <a:r>
              <a:rPr lang="en-US" dirty="0"/>
              <a:t>3.80</a:t>
            </a:r>
          </a:p>
          <a:p>
            <a:endParaRPr lang="en-US" dirty="0"/>
          </a:p>
          <a:p>
            <a:endParaRPr lang="en-US" dirty="0"/>
          </a:p>
          <a:p>
            <a:endParaRPr lang="en-US" dirty="0"/>
          </a:p>
        </p:txBody>
      </p:sp>
      <p:graphicFrame>
        <p:nvGraphicFramePr>
          <p:cNvPr id="27" name="Object 26"/>
          <p:cNvGraphicFramePr>
            <a:graphicFrameLocks noChangeAspect="1"/>
          </p:cNvGraphicFramePr>
          <p:nvPr/>
        </p:nvGraphicFramePr>
        <p:xfrm>
          <a:off x="5626806" y="1139296"/>
          <a:ext cx="2354263" cy="3883025"/>
        </p:xfrm>
        <a:graphic>
          <a:graphicData uri="http://schemas.openxmlformats.org/presentationml/2006/ole">
            <mc:AlternateContent xmlns:mc="http://schemas.openxmlformats.org/markup-compatibility/2006">
              <mc:Choice xmlns:v="urn:schemas-microsoft-com:vml" Requires="v">
                <p:oleObj spid="_x0000_s23587" name="Bitmap Image" r:id="rId3" imgW="3258005" imgH="5372850" progId="Paint.Picture">
                  <p:embed/>
                </p:oleObj>
              </mc:Choice>
              <mc:Fallback>
                <p:oleObj name="Bitmap Image" r:id="rId3" imgW="3258005" imgH="5372850" progId="Paint.Picture">
                  <p:embed/>
                  <p:pic>
                    <p:nvPicPr>
                      <p:cNvPr id="27"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6806" y="1139296"/>
                        <a:ext cx="2354263"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03319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c-8 Entropy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𝑸</m:t>
                            </m:r>
                          </m:e>
                          <m:sub/>
                        </m:sSub>
                      </m:num>
                      <m:den>
                        <m:sSub>
                          <m:sSubPr>
                            <m:ctrlPr>
                              <a:rPr lang="en-US" i="1">
                                <a:latin typeface="Cambria Math" panose="02040503050406030204" pitchFamily="18" charset="0"/>
                              </a:rPr>
                            </m:ctrlPr>
                          </m:sSubPr>
                          <m:e>
                            <m:r>
                              <a:rPr lang="en-US" i="1">
                                <a:latin typeface="Cambria Math" panose="02040503050406030204" pitchFamily="18" charset="0"/>
                              </a:rPr>
                              <m:t>𝑻</m:t>
                            </m:r>
                          </m:e>
                          <m:sub/>
                        </m:sSub>
                      </m:den>
                    </m:f>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𝑺</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zh-HK" altLang="en-US">
                    <a:noFill/>
                  </a:rPr>
                  <a:t> </a:t>
                </a:r>
              </a:p>
            </p:txBody>
          </p:sp>
        </mc:Fallback>
      </mc:AlternateContent>
      <p:sp>
        <p:nvSpPr>
          <p:cNvPr id="3" name="Content Placeholder 2"/>
          <p:cNvSpPr>
            <a:spLocks noGrp="1"/>
          </p:cNvSpPr>
          <p:nvPr>
            <p:ph idx="1"/>
          </p:nvPr>
        </p:nvSpPr>
        <p:spPr>
          <a:xfrm>
            <a:off x="219456" y="1279526"/>
            <a:ext cx="8736654" cy="4846638"/>
          </a:xfrm>
        </p:spPr>
        <p:txBody>
          <a:bodyPr/>
          <a:lstStyle/>
          <a:p>
            <a:r>
              <a:rPr lang="en-US" dirty="0"/>
              <a:t>A reversible engine has the following relation between the heat transferred and the reservoir temperatures:</a:t>
            </a:r>
          </a:p>
          <a:p>
            <a:endParaRPr lang="en-US" dirty="0"/>
          </a:p>
          <a:p>
            <a:pPr marL="0" indent="0">
              <a:buNone/>
            </a:pPr>
            <a:r>
              <a:rPr lang="en-US" dirty="0"/>
              <a:t>      Rewriting:</a:t>
            </a:r>
          </a:p>
          <a:p>
            <a:endParaRPr lang="en-US" dirty="0"/>
          </a:p>
          <a:p>
            <a:endParaRPr lang="en-US" dirty="0"/>
          </a:p>
          <a:p>
            <a:r>
              <a:rPr lang="en-US" dirty="0"/>
              <a:t>This quantity, </a:t>
            </a:r>
            <a:r>
              <a:rPr lang="en-US" i="1" dirty="0"/>
              <a:t>Q/T</a:t>
            </a:r>
            <a:r>
              <a:rPr lang="en-US" dirty="0"/>
              <a:t>, is the same for both reservoirs, and is defined as the change in entropy .</a:t>
            </a:r>
          </a:p>
        </p:txBody>
      </p:sp>
      <p:sp>
        <p:nvSpPr>
          <p:cNvPr id="4" name="Footer Placeholder 3"/>
          <p:cNvSpPr>
            <a:spLocks noGrp="1"/>
          </p:cNvSpPr>
          <p:nvPr>
            <p:ph type="ftr" sz="quarter" idx="11"/>
          </p:nvPr>
        </p:nvSpPr>
        <p:spPr/>
        <p:txBody>
          <a:bodyPr/>
          <a:lstStyle/>
          <a:p>
            <a:r>
              <a:rPr lang="en-US"/>
              <a:t>© 2017 Pearson Education, Inc.</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401" y="2282508"/>
            <a:ext cx="1654095" cy="115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761" y="3825240"/>
            <a:ext cx="1693715" cy="101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23546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c-8 Entropy </a:t>
                </a:r>
                <a14:m>
                  <m:oMath xmlns:m="http://schemas.openxmlformats.org/officeDocument/2006/math">
                    <m:f>
                      <m:fPr>
                        <m:ctrlPr>
                          <a:rPr lang="en-US" i="1">
                            <a:latin typeface="Cambria Math" panose="02040503050406030204" pitchFamily="18" charset="0"/>
                          </a:rPr>
                        </m:ctrlPr>
                      </m:fPr>
                      <m:num>
                        <m:r>
                          <a:rPr lang="en-US" b="1" i="1" smtClean="0">
                            <a:latin typeface="Cambria Math" panose="02040503050406030204" pitchFamily="18" charset="0"/>
                          </a:rPr>
                          <m:t>𝒅</m:t>
                        </m:r>
                        <m:sSub>
                          <m:sSubPr>
                            <m:ctrlPr>
                              <a:rPr lang="en-US" i="1">
                                <a:latin typeface="Cambria Math" panose="02040503050406030204" pitchFamily="18" charset="0"/>
                              </a:rPr>
                            </m:ctrlPr>
                          </m:sSubPr>
                          <m:e>
                            <m:r>
                              <a:rPr lang="en-US" i="1">
                                <a:latin typeface="Cambria Math" panose="02040503050406030204" pitchFamily="18" charset="0"/>
                              </a:rPr>
                              <m:t>𝑸</m:t>
                            </m:r>
                          </m:e>
                          <m:sub/>
                        </m:sSub>
                      </m:num>
                      <m:den>
                        <m:sSub>
                          <m:sSubPr>
                            <m:ctrlPr>
                              <a:rPr lang="en-US" i="1">
                                <a:latin typeface="Cambria Math" panose="02040503050406030204" pitchFamily="18" charset="0"/>
                              </a:rPr>
                            </m:ctrlPr>
                          </m:sSubPr>
                          <m:e>
                            <m:r>
                              <a:rPr lang="en-US" i="1">
                                <a:latin typeface="Cambria Math" panose="02040503050406030204" pitchFamily="18" charset="0"/>
                              </a:rPr>
                              <m:t>𝑻</m:t>
                            </m:r>
                          </m:e>
                          <m:sub/>
                        </m:sSub>
                      </m:den>
                    </m:f>
                    <m:r>
                      <a:rPr lang="en-US" i="1">
                        <a:latin typeface="Cambria Math" panose="02040503050406030204" pitchFamily="18" charset="0"/>
                      </a:rPr>
                      <m:t>=</m:t>
                    </m:r>
                    <m:r>
                      <a:rPr lang="en-US" b="1" i="1" smtClean="0">
                        <a:latin typeface="Cambria Math" panose="02040503050406030204" pitchFamily="18" charset="0"/>
                      </a:rPr>
                      <m:t>𝒅𝑺</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𝑺</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Q</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T</m:t>
                    </m:r>
                  </m:oMath>
                </a14:m>
                <a:endParaRPr lang="en-US" dirty="0"/>
              </a:p>
              <a:p>
                <a:r>
                  <a:rPr lang="en-US" dirty="0"/>
                  <a:t>Heat Q is a random energy, since </a:t>
                </a:r>
                <a:r>
                  <a:rPr lang="en-US" dirty="0" err="1"/>
                  <a:t>kT</a:t>
                </a:r>
                <a:r>
                  <a:rPr lang="en-US" dirty="0"/>
                  <a:t> is of dimension energy, the entropy is a dimensionless measure of the randomness of the system.</a:t>
                </a:r>
              </a:p>
              <a:p>
                <a:r>
                  <a:rPr lang="en-US" dirty="0"/>
                  <a:t>For this definition to be valid, the heat transfer must be reversible.</a:t>
                </a:r>
              </a:p>
              <a:p>
                <a:r>
                  <a:rPr lang="en-US" dirty="0"/>
                  <a:t>In a reversible heat engine, the entropy does not change.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96" r="-230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 2017 Pearson Education, Inc.</a:t>
            </a:r>
          </a:p>
        </p:txBody>
      </p:sp>
    </p:spTree>
    <p:extLst>
      <p:ext uri="{BB962C8B-B14F-4D97-AF65-F5344CB8AC3E}">
        <p14:creationId xmlns:p14="http://schemas.microsoft.com/office/powerpoint/2010/main" val="23023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Entropy S  is  ln</a:t>
            </a:r>
            <a:r>
              <a:rPr lang="en-US" altLang="zh-TW" dirty="0"/>
              <a:t>(no of  configurations)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371600"/>
                <a:ext cx="7886700" cy="4805363"/>
              </a:xfrm>
            </p:spPr>
            <p:txBody>
              <a:bodyPr>
                <a:normAutofit/>
              </a:bodyPr>
              <a:lstStyle/>
              <a:p>
                <a:r>
                  <a:rPr lang="en-US" sz="2400" dirty="0"/>
                  <a:t>The two system</a:t>
                </a:r>
                <a:r>
                  <a:rPr lang="zh-TW" altLang="en-US" sz="2400" dirty="0"/>
                  <a:t> </a:t>
                </a:r>
                <a:r>
                  <a:rPr lang="en-US" altLang="zh-TW" sz="2400" dirty="0"/>
                  <a:t>that are in thermal contact </a:t>
                </a:r>
                <a:r>
                  <a:rPr lang="en-US" sz="2400" dirty="0"/>
                  <a:t>achieve an equilibrium states that is the most likely and maximize the total number of configurations. </a:t>
                </a:r>
              </a:p>
              <a:p>
                <a:r>
                  <a:rPr lang="en-US" sz="2400" dirty="0"/>
                  <a:t>We define a quantity </a:t>
                </a:r>
                <a:r>
                  <a:rPr lang="en-US" sz="2400" i="1" dirty="0"/>
                  <a:t>S</a:t>
                </a:r>
                <a:r>
                  <a:rPr lang="en-US" sz="2400" dirty="0"/>
                  <a:t> so that </a:t>
                </a:r>
                <a14:m>
                  <m:oMath xmlns:m="http://schemas.openxmlformats.org/officeDocument/2006/math">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𝑆</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𝐸</m:t>
                            </m:r>
                          </m:e>
                          <m:sub/>
                        </m:sSub>
                        <m:r>
                          <a:rPr lang="en-US" sz="2400" i="1">
                            <a:latin typeface="Cambria Math" panose="02040503050406030204" pitchFamily="18" charset="0"/>
                            <a:ea typeface="Cambria Math" panose="02040503050406030204" pitchFamily="18" charset="0"/>
                          </a:rPr>
                          <m:t>)</m:t>
                        </m:r>
                      </m:sup>
                    </m:sSup>
                    <m:r>
                      <a:rPr lang="en-US" sz="2400" i="1">
                        <a:latin typeface="Cambria Math" panose="02040503050406030204" pitchFamily="18" charset="0"/>
                      </a:rPr>
                      <m:t>=</m:t>
                    </m:r>
                    <m:nary>
                      <m:naryPr>
                        <m:limLoc m:val="undOvr"/>
                        <m:subHide m:val="on"/>
                        <m:supHide m:val="on"/>
                        <m:ctrlPr>
                          <a:rPr lang="en-US" sz="2400" i="1">
                            <a:latin typeface="Cambria Math" panose="02040503050406030204" pitchFamily="18" charset="0"/>
                          </a:rPr>
                        </m:ctrlPr>
                      </m:naryPr>
                      <m:sub/>
                      <m:sup/>
                      <m:e>
                        <m:r>
                          <a:rPr lang="en-US" sz="2400" i="1">
                            <a:latin typeface="Cambria Math" panose="02040503050406030204" pitchFamily="18" charset="0"/>
                          </a:rPr>
                          <m:t>𝑑𝑦</m:t>
                        </m:r>
                        <m:r>
                          <a:rPr lang="en-US" sz="2400" i="1">
                            <a:latin typeface="Cambria Math" panose="02040503050406030204" pitchFamily="18" charset="0"/>
                            <a:ea typeface="Cambria Math" panose="02040503050406030204" pitchFamily="18" charset="0"/>
                          </a:rPr>
                          <m:t>𝛿</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𝐸</m:t>
                            </m:r>
                          </m:e>
                          <m:sub>
                            <m:r>
                              <a:rPr lang="en-US" sz="2400" i="1">
                                <a:latin typeface="Cambria Math" panose="02040503050406030204" pitchFamily="18" charset="0"/>
                                <a:ea typeface="Cambria Math" panose="02040503050406030204" pitchFamily="18" charset="0"/>
                              </a:rPr>
                              <m:t>𝐵</m:t>
                            </m:r>
                          </m:sub>
                        </m:sSub>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𝑦</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e>
                    </m:nary>
                  </m:oMath>
                </a14:m>
                <a:r>
                  <a:rPr lang="en-US" sz="2400" dirty="0"/>
                  <a:t> is the total number of configurations for a system with energy E . </a:t>
                </a:r>
              </a:p>
              <a:p>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𝑘</m:t>
                        </m:r>
                      </m:e>
                      <m:sub>
                        <m:r>
                          <a:rPr lang="en-US" sz="2400" i="1">
                            <a:latin typeface="Cambria Math" panose="02040503050406030204" pitchFamily="18" charset="0"/>
                            <a:ea typeface="Cambria Math" panose="02040503050406030204" pitchFamily="18" charset="0"/>
                          </a:rPr>
                          <m:t>𝐵</m:t>
                        </m:r>
                      </m:sub>
                    </m:sSub>
                    <m:r>
                      <a:rPr lang="en-US" sz="2400" i="1">
                        <a:latin typeface="Cambria Math" panose="02040503050406030204" pitchFamily="18" charset="0"/>
                        <a:ea typeface="Cambria Math" panose="02040503050406030204" pitchFamily="18" charset="0"/>
                      </a:rPr>
                      <m:t>𝑇</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𝑑</m:t>
                        </m:r>
                        <m:r>
                          <a:rPr lang="en-US" sz="2400" i="1">
                            <a:latin typeface="Cambria Math" panose="02040503050406030204" pitchFamily="18" charset="0"/>
                          </a:rPr>
                          <m:t>𝑆</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𝐸</m:t>
                            </m:r>
                          </m:e>
                          <m:sub/>
                        </m:sSub>
                        <m:r>
                          <a:rPr lang="en-US" sz="2400" i="1">
                            <a:latin typeface="Cambria Math" panose="02040503050406030204" pitchFamily="18" charset="0"/>
                            <a:ea typeface="Cambria Math" panose="02040503050406030204" pitchFamily="18" charset="0"/>
                          </a:rPr>
                          <m:t>)</m:t>
                        </m:r>
                      </m:num>
                      <m:den>
                        <m:r>
                          <a:rPr lang="en-US" sz="2400" b="0" i="1" smtClean="0">
                            <a:latin typeface="Cambria Math" panose="02040503050406030204" pitchFamily="18" charset="0"/>
                            <a:ea typeface="Cambria Math" panose="02040503050406030204" pitchFamily="18" charset="0"/>
                          </a:rPr>
                          <m:t>𝑑</m:t>
                        </m:r>
                        <m:r>
                          <a:rPr lang="en-US" sz="2400" i="1">
                            <a:latin typeface="Cambria Math" panose="02040503050406030204" pitchFamily="18" charset="0"/>
                            <a:ea typeface="Cambria Math" panose="02040503050406030204" pitchFamily="18" charset="0"/>
                          </a:rPr>
                          <m:t>𝐸</m:t>
                        </m:r>
                      </m:den>
                    </m:f>
                  </m:oMath>
                </a14:m>
                <a:endParaRPr lang="en-US" sz="2400" b="0" dirty="0"/>
              </a:p>
              <a:p>
                <a:r>
                  <a:rPr lang="en-US" sz="2400" dirty="0" err="1"/>
                  <a:t>dW</a:t>
                </a:r>
                <a:r>
                  <a:rPr lang="en-US" sz="2400" dirty="0"/>
                  <a:t>=0 for systems only in thermal contact and no change in volume. So only the energy transferred is the heat. Because </a:t>
                </a:r>
                <a:r>
                  <a:rPr lang="en-US" sz="2400" dirty="0" err="1"/>
                  <a:t>dV</a:t>
                </a:r>
                <a:r>
                  <a:rPr lang="en-US" sz="2400" dirty="0"/>
                  <a:t>=0, </a:t>
                </a:r>
                <a:r>
                  <a:rPr lang="en-US" sz="2400" dirty="0" err="1"/>
                  <a:t>dE</a:t>
                </a:r>
                <a:r>
                  <a:rPr lang="en-US" sz="2400" dirty="0"/>
                  <a:t>=</a:t>
                </a:r>
                <a:r>
                  <a:rPr lang="en-US" sz="2400" dirty="0" err="1"/>
                  <a:t>dQ</a:t>
                </a:r>
                <a:r>
                  <a:rPr lang="en-US" sz="2400" dirty="0"/>
                  <a:t>=</a:t>
                </a:r>
                <a:r>
                  <a:rPr lang="en-US" sz="2400" dirty="0" err="1"/>
                  <a:t>kTdS</a:t>
                </a:r>
                <a:endParaRPr lang="en-US" sz="2400" b="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371600"/>
                <a:ext cx="7886700" cy="4805363"/>
              </a:xfrm>
              <a:blipFill>
                <a:blip r:embed="rId2"/>
                <a:stretch>
                  <a:fillRect l="-2859" t="-888" r="-1546"/>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804011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2947353"/>
            <a:ext cx="5254625" cy="127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a:lstStyle/>
          <a:p>
            <a:r>
              <a:rPr lang="en-US" dirty="0"/>
              <a:t>c-8 Entropy</a:t>
            </a:r>
          </a:p>
        </p:txBody>
      </p:sp>
      <p:sp>
        <p:nvSpPr>
          <p:cNvPr id="3" name="Content Placeholder 2"/>
          <p:cNvSpPr>
            <a:spLocks noGrp="1"/>
          </p:cNvSpPr>
          <p:nvPr>
            <p:ph idx="1"/>
          </p:nvPr>
        </p:nvSpPr>
        <p:spPr/>
        <p:txBody>
          <a:bodyPr/>
          <a:lstStyle/>
          <a:p>
            <a:r>
              <a:rPr lang="en-US" dirty="0"/>
              <a:t>A real engine will operate at a lower efficiency than a reversible engine; this means that less heat is converted to work. Therefore:</a:t>
            </a:r>
          </a:p>
          <a:p>
            <a:endParaRPr lang="en-US" dirty="0"/>
          </a:p>
          <a:p>
            <a:endParaRPr lang="en-US" dirty="0"/>
          </a:p>
          <a:p>
            <a:endParaRPr lang="en-US" dirty="0"/>
          </a:p>
          <a:p>
            <a:r>
              <a:rPr lang="en-US" dirty="0"/>
              <a:t>Any irreversible process results in an increase of entropy.</a:t>
            </a:r>
          </a:p>
          <a:p>
            <a:endParaRPr lang="en-US" dirty="0"/>
          </a:p>
        </p:txBody>
      </p:sp>
      <p:sp>
        <p:nvSpPr>
          <p:cNvPr id="4" name="Footer Placeholder 3"/>
          <p:cNvSpPr>
            <a:spLocks noGrp="1"/>
          </p:cNvSpPr>
          <p:nvPr>
            <p:ph type="ftr" sz="quarter" idx="11"/>
          </p:nvPr>
        </p:nvSpPr>
        <p:spPr/>
        <p:txBody>
          <a:bodyPr/>
          <a:lstStyle/>
          <a:p>
            <a:r>
              <a:rPr lang="en-US"/>
              <a:t>© 2017 Pearson Education, Inc.</a:t>
            </a:r>
          </a:p>
        </p:txBody>
      </p:sp>
    </p:spTree>
    <p:extLst>
      <p:ext uri="{BB962C8B-B14F-4D97-AF65-F5344CB8AC3E}">
        <p14:creationId xmlns:p14="http://schemas.microsoft.com/office/powerpoint/2010/main" val="1347500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c-8 Entropy</a:t>
            </a:r>
          </a:p>
        </p:txBody>
      </p:sp>
      <p:sp>
        <p:nvSpPr>
          <p:cNvPr id="3" name="Content Placeholder 2"/>
          <p:cNvSpPr>
            <a:spLocks noGrp="1"/>
          </p:cNvSpPr>
          <p:nvPr>
            <p:ph idx="1"/>
          </p:nvPr>
        </p:nvSpPr>
        <p:spPr/>
        <p:txBody>
          <a:bodyPr/>
          <a:lstStyle/>
          <a:p>
            <a:r>
              <a:rPr lang="en-US" dirty="0"/>
              <a:t>To generalize:</a:t>
            </a:r>
          </a:p>
          <a:p>
            <a:pPr lvl="1"/>
            <a:r>
              <a:rPr lang="en-US" dirty="0"/>
              <a:t>The total entropy of the universe increases whenever an irreversible process occurs.</a:t>
            </a:r>
          </a:p>
          <a:p>
            <a:pPr lvl="1"/>
            <a:r>
              <a:rPr lang="en-US" dirty="0"/>
              <a:t>The total entropy of the universe is unchanged whenever a reversible process occurs.</a:t>
            </a:r>
          </a:p>
          <a:p>
            <a:r>
              <a:rPr lang="en-US" dirty="0"/>
              <a:t>Since all real processes are irreversible, the entropy of the universe continually increases. If entropy decreases in a system due to work being done on it, a greater increase in entropy occurs outside the system.</a:t>
            </a:r>
          </a:p>
        </p:txBody>
      </p:sp>
      <p:sp>
        <p:nvSpPr>
          <p:cNvPr id="4" name="Footer Placeholder 3"/>
          <p:cNvSpPr>
            <a:spLocks noGrp="1"/>
          </p:cNvSpPr>
          <p:nvPr>
            <p:ph type="ftr" sz="quarter" idx="11"/>
          </p:nvPr>
        </p:nvSpPr>
        <p:spPr/>
        <p:txBody>
          <a:bodyPr/>
          <a:lstStyle/>
          <a:p>
            <a:r>
              <a:rPr lang="en-US"/>
              <a:t>© 2017 Pearson Education, Inc.</a:t>
            </a:r>
          </a:p>
        </p:txBody>
      </p:sp>
    </p:spTree>
    <p:extLst>
      <p:ext uri="{BB962C8B-B14F-4D97-AF65-F5344CB8AC3E}">
        <p14:creationId xmlns:p14="http://schemas.microsoft.com/office/powerpoint/2010/main" val="2971046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c-8 Entropy</a:t>
            </a:r>
          </a:p>
        </p:txBody>
      </p:sp>
      <p:sp>
        <p:nvSpPr>
          <p:cNvPr id="3" name="Content Placeholder 2"/>
          <p:cNvSpPr>
            <a:spLocks noGrp="1"/>
          </p:cNvSpPr>
          <p:nvPr>
            <p:ph idx="1"/>
          </p:nvPr>
        </p:nvSpPr>
        <p:spPr/>
        <p:txBody>
          <a:bodyPr/>
          <a:lstStyle/>
          <a:p>
            <a:r>
              <a:rPr lang="en-US"/>
              <a:t>As the total entropy of the universe increases, its ability to do work decreases. The excess heat exhausted during an irreversible process cannot be recovered; doing that would require a decrease in entropy, which is not possible.</a:t>
            </a:r>
          </a:p>
          <a:p>
            <a:endParaRPr lang="en-US" dirty="0"/>
          </a:p>
        </p:txBody>
      </p:sp>
      <p:sp>
        <p:nvSpPr>
          <p:cNvPr id="4" name="Footer Placeholder 3"/>
          <p:cNvSpPr>
            <a:spLocks noGrp="1"/>
          </p:cNvSpPr>
          <p:nvPr>
            <p:ph type="ftr" sz="quarter" idx="11"/>
          </p:nvPr>
        </p:nvSpPr>
        <p:spPr/>
        <p:txBody>
          <a:bodyPr/>
          <a:lstStyle/>
          <a:p>
            <a:r>
              <a:rPr lang="en-US"/>
              <a:t>© 2017 Pearson Education, Inc.</a:t>
            </a:r>
          </a:p>
        </p:txBody>
      </p:sp>
    </p:spTree>
    <p:extLst>
      <p:ext uri="{BB962C8B-B14F-4D97-AF65-F5344CB8AC3E}">
        <p14:creationId xmlns:p14="http://schemas.microsoft.com/office/powerpoint/2010/main" val="2364861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r:link="rId4">
            <a:extLst>
              <a:ext uri="{28A0092B-C50C-407E-A947-70E740481C1C}">
                <a14:useLocalDpi xmlns:a14="http://schemas.microsoft.com/office/drawing/2010/main" val="0"/>
              </a:ext>
            </a:extLst>
          </a:blip>
          <a:srcRect b="2315"/>
          <a:stretch>
            <a:fillRect/>
          </a:stretch>
        </p:blipFill>
        <p:spPr>
          <a:xfrm>
            <a:off x="234164" y="142875"/>
            <a:ext cx="8909858" cy="8223885"/>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39609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Chapter c</a:t>
            </a:r>
          </a:p>
        </p:txBody>
      </p:sp>
      <p:sp>
        <p:nvSpPr>
          <p:cNvPr id="3" name="Content Placeholder 2"/>
          <p:cNvSpPr>
            <a:spLocks noGrp="1"/>
          </p:cNvSpPr>
          <p:nvPr>
            <p:ph idx="1"/>
          </p:nvPr>
        </p:nvSpPr>
        <p:spPr/>
        <p:txBody>
          <a:bodyPr/>
          <a:lstStyle/>
          <a:p>
            <a:r>
              <a:rPr lang="en-US" dirty="0"/>
              <a:t>An adiabatic process is one where no heat transfer occurs.</a:t>
            </a:r>
          </a:p>
          <a:p>
            <a:r>
              <a:rPr lang="en-US" dirty="0"/>
              <a:t>The value of the specific heat depends on whether it is at constant pressure or at constant volume.</a:t>
            </a:r>
          </a:p>
          <a:p>
            <a:r>
              <a:rPr lang="en-US" dirty="0"/>
              <a:t>Molar specific heat is defined by:</a:t>
            </a:r>
          </a:p>
          <a:p>
            <a:r>
              <a:rPr lang="en-US" dirty="0"/>
              <a:t>For a monatomic gas at constant volume:</a:t>
            </a:r>
          </a:p>
          <a:p>
            <a:endParaRPr lang="en-US" dirty="0"/>
          </a:p>
        </p:txBody>
      </p:sp>
      <p:sp>
        <p:nvSpPr>
          <p:cNvPr id="4" name="Footer Placeholder 3"/>
          <p:cNvSpPr>
            <a:spLocks noGrp="1"/>
          </p:cNvSpPr>
          <p:nvPr>
            <p:ph type="ftr" sz="quarter" idx="11"/>
          </p:nvPr>
        </p:nvSpPr>
        <p:spPr/>
        <p:txBody>
          <a:bodyPr/>
          <a:lstStyle/>
          <a:p>
            <a:r>
              <a:rPr lang="en-US"/>
              <a:t>© 2017 Pearson Education, Inc.</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513" y="3749358"/>
            <a:ext cx="2103437"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313" y="4986021"/>
            <a:ext cx="1833562"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12491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c.21</a:t>
            </a:r>
            <a:br>
              <a:rPr lang="en-US" dirty="0"/>
            </a:br>
            <a:endParaRPr lang="en-US" dirty="0"/>
          </a:p>
        </p:txBody>
      </p:sp>
      <p:pic>
        <p:nvPicPr>
          <p:cNvPr id="5" name="Picture 4"/>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a:off x="96062" y="85725"/>
            <a:ext cx="9021099" cy="7166611"/>
          </a:xfrm>
          <a:prstGeom prst="rect">
            <a:avLst/>
          </a:prstGeom>
        </p:spPr>
      </p:pic>
    </p:spTree>
    <p:extLst>
      <p:ext uri="{BB962C8B-B14F-4D97-AF65-F5344CB8AC3E}">
        <p14:creationId xmlns:p14="http://schemas.microsoft.com/office/powerpoint/2010/main" val="1237608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p:txBody>
          <a:bodyPr/>
          <a:lstStyle/>
          <a:p>
            <a:r>
              <a:rPr lang="en-US" dirty="0"/>
              <a:t>14.8 J/K.</a:t>
            </a:r>
          </a:p>
          <a:p>
            <a:r>
              <a:rPr lang="en-US" dirty="0"/>
              <a:t>13.3 J/K.</a:t>
            </a:r>
          </a:p>
          <a:p>
            <a:r>
              <a:rPr lang="en-US" dirty="0"/>
              <a:t>1.48 J/K.</a:t>
            </a:r>
          </a:p>
          <a:p>
            <a:r>
              <a:rPr lang="en-US" dirty="0"/>
              <a:t>–1.48 J/K.</a:t>
            </a:r>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4" name="Title 3"/>
          <p:cNvSpPr>
            <a:spLocks noGrp="1"/>
          </p:cNvSpPr>
          <p:nvPr>
            <p:ph type="title"/>
          </p:nvPr>
        </p:nvSpPr>
        <p:spPr/>
        <p:txBody>
          <a:bodyPr/>
          <a:lstStyle/>
          <a:p>
            <a:r>
              <a:rPr lang="en-US" dirty="0"/>
              <a:t>For the reservoirs below, the total entropy change, ∆</a:t>
            </a:r>
            <a:r>
              <a:rPr lang="en-US" i="1" dirty="0"/>
              <a:t>S</a:t>
            </a:r>
            <a:r>
              <a:rPr lang="en-US" dirty="0"/>
              <a:t>, of the universe is given by</a:t>
            </a:r>
            <a:br>
              <a:rPr lang="en-US" dirty="0"/>
            </a:br>
            <a:endParaRPr lang="en-US" dirty="0"/>
          </a:p>
        </p:txBody>
      </p:sp>
      <p:sp>
        <p:nvSpPr>
          <p:cNvPr id="25" name="Text Placeholder 24"/>
          <p:cNvSpPr>
            <a:spLocks noGrp="1"/>
          </p:cNvSpPr>
          <p:nvPr>
            <p:ph type="body" sz="quarter" idx="12"/>
          </p:nvPr>
        </p:nvSpPr>
        <p:spPr/>
        <p:txBody>
          <a:bodyPr/>
          <a:lstStyle/>
          <a:p>
            <a:r>
              <a:rPr lang="en-US" dirty="0"/>
              <a:t>Entropy Change</a:t>
            </a:r>
          </a:p>
        </p:txBody>
      </p:sp>
      <p:graphicFrame>
        <p:nvGraphicFramePr>
          <p:cNvPr id="26" name="Object 25"/>
          <p:cNvGraphicFramePr>
            <a:graphicFrameLocks noChangeAspect="1"/>
          </p:cNvGraphicFramePr>
          <p:nvPr/>
        </p:nvGraphicFramePr>
        <p:xfrm>
          <a:off x="5529263" y="1005769"/>
          <a:ext cx="2260600" cy="2873375"/>
        </p:xfrm>
        <a:graphic>
          <a:graphicData uri="http://schemas.openxmlformats.org/presentationml/2006/ole">
            <mc:AlternateContent xmlns:mc="http://schemas.openxmlformats.org/markup-compatibility/2006">
              <mc:Choice xmlns:v="urn:schemas-microsoft-com:vml" Requires="v">
                <p:oleObj spid="_x0000_s24610" name="Photo Editor Photo" r:id="rId4" imgW="1580952" imgH="2010056" progId="MSPhotoEd.3">
                  <p:embed/>
                </p:oleObj>
              </mc:Choice>
              <mc:Fallback>
                <p:oleObj name="Photo Editor Photo" r:id="rId4" imgW="1580952" imgH="2010056" progId="MSPhotoEd.3">
                  <p:embed/>
                  <p:pic>
                    <p:nvPicPr>
                      <p:cNvPr id="26"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9263" y="1005769"/>
                        <a:ext cx="2260600"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84856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24" name="Title 23"/>
          <p:cNvSpPr>
            <a:spLocks noGrp="1"/>
          </p:cNvSpPr>
          <p:nvPr>
            <p:ph type="title"/>
          </p:nvPr>
        </p:nvSpPr>
        <p:spPr/>
        <p:txBody>
          <a:bodyPr/>
          <a:lstStyle/>
          <a:p>
            <a:r>
              <a:rPr lang="en-US" dirty="0"/>
              <a:t>For the reservoirs below, the total entropy change, ∆</a:t>
            </a:r>
            <a:r>
              <a:rPr lang="en-US" i="1" dirty="0"/>
              <a:t>S</a:t>
            </a:r>
            <a:r>
              <a:rPr lang="en-US" dirty="0"/>
              <a:t>, of the universe is given by</a:t>
            </a:r>
            <a:br>
              <a:rPr lang="en-US" dirty="0"/>
            </a:br>
            <a:endParaRPr lang="en-US" dirty="0"/>
          </a:p>
        </p:txBody>
      </p:sp>
      <p:sp>
        <p:nvSpPr>
          <p:cNvPr id="8" name="Text Placeholder 7"/>
          <p:cNvSpPr>
            <a:spLocks noGrp="1"/>
          </p:cNvSpPr>
          <p:nvPr>
            <p:ph type="body" sz="quarter" idx="13"/>
          </p:nvPr>
        </p:nvSpPr>
        <p:spPr/>
        <p:txBody>
          <a:bodyPr/>
          <a:lstStyle/>
          <a:p>
            <a:r>
              <a:rPr lang="en-US" dirty="0"/>
              <a:t>By definition, the entropy change is given by </a:t>
            </a:r>
            <a:r>
              <a:rPr lang="en-US" i="1" dirty="0"/>
              <a:t>Q/T</a:t>
            </a:r>
            <a:r>
              <a:rPr lang="en-US" dirty="0"/>
              <a:t>. This equals </a:t>
            </a:r>
            <a:br>
              <a:rPr lang="en-US" dirty="0"/>
            </a:br>
            <a:r>
              <a:rPr lang="en-US" dirty="0"/>
              <a:t>4000 J/ 270 K – 8000 J/600 K = 14.81 J/K – 13.33 J/K, which equals +1.48 J/K. Note that this is positive in line with the earlier indication as being irreversible.</a:t>
            </a:r>
          </a:p>
        </p:txBody>
      </p:sp>
      <p:sp>
        <p:nvSpPr>
          <p:cNvPr id="25" name="Text Placeholder 24"/>
          <p:cNvSpPr>
            <a:spLocks noGrp="1"/>
          </p:cNvSpPr>
          <p:nvPr>
            <p:ph type="body" sz="quarter" idx="12"/>
          </p:nvPr>
        </p:nvSpPr>
        <p:spPr/>
        <p:txBody>
          <a:bodyPr/>
          <a:lstStyle/>
          <a:p>
            <a:r>
              <a:rPr lang="en-US" dirty="0"/>
              <a:t>Entropy Change</a:t>
            </a:r>
          </a:p>
        </p:txBody>
      </p:sp>
      <p:sp>
        <p:nvSpPr>
          <p:cNvPr id="26" name="Text Placeholder 25"/>
          <p:cNvSpPr>
            <a:spLocks noGrp="1"/>
          </p:cNvSpPr>
          <p:nvPr>
            <p:ph type="body" sz="quarter" idx="14"/>
          </p:nvPr>
        </p:nvSpPr>
        <p:spPr>
          <a:xfrm>
            <a:off x="361950" y="1438276"/>
            <a:ext cx="8324850" cy="3128010"/>
          </a:xfrm>
        </p:spPr>
        <p:txBody>
          <a:bodyPr/>
          <a:lstStyle/>
          <a:p>
            <a:r>
              <a:rPr lang="en-US" dirty="0"/>
              <a:t>14.8 J/K.</a:t>
            </a:r>
          </a:p>
          <a:p>
            <a:r>
              <a:rPr lang="en-US" dirty="0"/>
              <a:t>13.3 J/K.</a:t>
            </a:r>
          </a:p>
          <a:p>
            <a:r>
              <a:rPr lang="en-US" b="1" dirty="0"/>
              <a:t>1.48 J/K</a:t>
            </a:r>
            <a:r>
              <a:rPr lang="en-US" dirty="0"/>
              <a:t>.</a:t>
            </a:r>
          </a:p>
          <a:p>
            <a:r>
              <a:rPr lang="en-US" dirty="0"/>
              <a:t>–1.48 J/K.</a:t>
            </a:r>
          </a:p>
          <a:p>
            <a:endParaRPr lang="en-US" dirty="0"/>
          </a:p>
          <a:p>
            <a:endParaRPr lang="en-US" dirty="0"/>
          </a:p>
        </p:txBody>
      </p:sp>
      <p:graphicFrame>
        <p:nvGraphicFramePr>
          <p:cNvPr id="27" name="Object 26"/>
          <p:cNvGraphicFramePr>
            <a:graphicFrameLocks noChangeAspect="1"/>
          </p:cNvGraphicFramePr>
          <p:nvPr/>
        </p:nvGraphicFramePr>
        <p:xfrm>
          <a:off x="5529263" y="1006475"/>
          <a:ext cx="2260600" cy="2873375"/>
        </p:xfrm>
        <a:graphic>
          <a:graphicData uri="http://schemas.openxmlformats.org/presentationml/2006/ole">
            <mc:AlternateContent xmlns:mc="http://schemas.openxmlformats.org/markup-compatibility/2006">
              <mc:Choice xmlns:v="urn:schemas-microsoft-com:vml" Requires="v">
                <p:oleObj spid="_x0000_s25635" name="Photo Editor Photo" r:id="rId3" imgW="1580952" imgH="2010056" progId="MSPhotoEd.3">
                  <p:embed/>
                </p:oleObj>
              </mc:Choice>
              <mc:Fallback>
                <p:oleObj name="Photo Editor Photo" r:id="rId3" imgW="1580952" imgH="2010056" progId="MSPhotoEd.3">
                  <p:embed/>
                  <p:pic>
                    <p:nvPicPr>
                      <p:cNvPr id="27"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263" y="1006475"/>
                        <a:ext cx="2260600"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81599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3"/>
          </p:nvPr>
        </p:nvSpPr>
        <p:spPr/>
        <p:txBody>
          <a:bodyPr/>
          <a:lstStyle/>
          <a:p>
            <a:r>
              <a:rPr lang="en-US" dirty="0"/>
              <a:t>–2.0 J/K</a:t>
            </a:r>
          </a:p>
          <a:p>
            <a:r>
              <a:rPr lang="en-US" dirty="0"/>
              <a:t>+2.0 J/K</a:t>
            </a:r>
          </a:p>
          <a:p>
            <a:r>
              <a:rPr lang="en-US" dirty="0"/>
              <a:t>No change</a:t>
            </a:r>
          </a:p>
          <a:p>
            <a:r>
              <a:rPr lang="en-US" dirty="0"/>
              <a:t>None of the above</a:t>
            </a:r>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4" name="Title 3"/>
          <p:cNvSpPr>
            <a:spLocks noGrp="1"/>
          </p:cNvSpPr>
          <p:nvPr>
            <p:ph type="title"/>
          </p:nvPr>
        </p:nvSpPr>
        <p:spPr/>
        <p:txBody>
          <a:bodyPr/>
          <a:lstStyle/>
          <a:p>
            <a:r>
              <a:rPr lang="en-US" dirty="0"/>
              <a:t>A system undergoes a reversible process and its entropy decreases by 2.0J/K. What would be the corresponding change of the surroundings?</a:t>
            </a:r>
            <a:br>
              <a:rPr lang="en-US" dirty="0"/>
            </a:br>
            <a:r>
              <a:rPr lang="en-US" dirty="0"/>
              <a:t/>
            </a:r>
            <a:br>
              <a:rPr lang="en-US" dirty="0"/>
            </a:br>
            <a:endParaRPr lang="en-US" dirty="0"/>
          </a:p>
        </p:txBody>
      </p:sp>
      <p:sp>
        <p:nvSpPr>
          <p:cNvPr id="25" name="Text Placeholder 24"/>
          <p:cNvSpPr>
            <a:spLocks noGrp="1"/>
          </p:cNvSpPr>
          <p:nvPr>
            <p:ph type="body" sz="quarter" idx="12"/>
          </p:nvPr>
        </p:nvSpPr>
        <p:spPr/>
        <p:txBody>
          <a:bodyPr/>
          <a:lstStyle/>
          <a:p>
            <a:r>
              <a:rPr lang="en-US" dirty="0"/>
              <a:t>Entropy Change</a:t>
            </a:r>
          </a:p>
        </p:txBody>
      </p:sp>
    </p:spTree>
    <p:extLst>
      <p:ext uri="{BB962C8B-B14F-4D97-AF65-F5344CB8AC3E}">
        <p14:creationId xmlns:p14="http://schemas.microsoft.com/office/powerpoint/2010/main" val="2200768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2017 Pearson Education, Inc.</a:t>
            </a:r>
          </a:p>
        </p:txBody>
      </p:sp>
      <p:sp>
        <p:nvSpPr>
          <p:cNvPr id="29" name="Title 28"/>
          <p:cNvSpPr>
            <a:spLocks noGrp="1"/>
          </p:cNvSpPr>
          <p:nvPr>
            <p:ph type="title"/>
          </p:nvPr>
        </p:nvSpPr>
        <p:spPr/>
        <p:txBody>
          <a:bodyPr/>
          <a:lstStyle/>
          <a:p>
            <a:r>
              <a:rPr lang="en-US" sz="3200" dirty="0"/>
              <a:t>A system undergoes a reversible process and its entropy decreases by 2.0J/K. What would be the corresponding change of the surroundings?</a:t>
            </a:r>
            <a:br>
              <a:rPr lang="en-US" sz="3200" dirty="0"/>
            </a:br>
            <a:r>
              <a:rPr lang="en-US" dirty="0"/>
              <a:t/>
            </a:r>
            <a:br>
              <a:rPr lang="en-US" dirty="0"/>
            </a:br>
            <a:endParaRPr lang="en-US" dirty="0"/>
          </a:p>
        </p:txBody>
      </p:sp>
      <p:sp>
        <p:nvSpPr>
          <p:cNvPr id="8" name="Text Placeholder 7"/>
          <p:cNvSpPr>
            <a:spLocks noGrp="1"/>
          </p:cNvSpPr>
          <p:nvPr>
            <p:ph type="body" sz="quarter" idx="13"/>
          </p:nvPr>
        </p:nvSpPr>
        <p:spPr/>
        <p:txBody>
          <a:bodyPr/>
          <a:lstStyle/>
          <a:p>
            <a:r>
              <a:rPr lang="en-US" dirty="0"/>
              <a:t>By definition, the entropy change if reversible is zero. So if the system</a:t>
            </a:r>
            <a:r>
              <a:rPr lang="en-US" altLang="en-US" dirty="0">
                <a:latin typeface="Arial"/>
              </a:rPr>
              <a:t>’</a:t>
            </a:r>
            <a:r>
              <a:rPr lang="en-US" dirty="0"/>
              <a:t>s entropy changes by –2.0 J/K, the surrounding</a:t>
            </a:r>
            <a:r>
              <a:rPr lang="en-US" altLang="en-US" dirty="0">
                <a:latin typeface="Arial"/>
              </a:rPr>
              <a:t>’</a:t>
            </a:r>
            <a:r>
              <a:rPr lang="en-US" dirty="0"/>
              <a:t>s entropy must increase by 2.0 J/K!</a:t>
            </a:r>
          </a:p>
          <a:p>
            <a:r>
              <a:rPr lang="en-US" dirty="0"/>
              <a:t>Note: If it were an irreversible process, which is a real one, the entropy change of the surroundings would be greater than +2.0 J/K.</a:t>
            </a:r>
          </a:p>
          <a:p>
            <a:endParaRPr lang="en-US" dirty="0"/>
          </a:p>
        </p:txBody>
      </p:sp>
      <p:sp>
        <p:nvSpPr>
          <p:cNvPr id="76" name="Text Placeholder 75"/>
          <p:cNvSpPr>
            <a:spLocks noGrp="1"/>
          </p:cNvSpPr>
          <p:nvPr>
            <p:ph type="body" sz="quarter" idx="12"/>
          </p:nvPr>
        </p:nvSpPr>
        <p:spPr/>
        <p:txBody>
          <a:bodyPr/>
          <a:lstStyle/>
          <a:p>
            <a:r>
              <a:rPr lang="en-US" dirty="0"/>
              <a:t>Entropy Change</a:t>
            </a:r>
          </a:p>
        </p:txBody>
      </p:sp>
      <p:sp>
        <p:nvSpPr>
          <p:cNvPr id="31" name="Text Placeholder 30"/>
          <p:cNvSpPr>
            <a:spLocks noGrp="1"/>
          </p:cNvSpPr>
          <p:nvPr>
            <p:ph type="body" sz="quarter" idx="14"/>
          </p:nvPr>
        </p:nvSpPr>
        <p:spPr>
          <a:xfrm>
            <a:off x="394386" y="1777439"/>
            <a:ext cx="8324850" cy="4687889"/>
          </a:xfrm>
        </p:spPr>
        <p:txBody>
          <a:bodyPr/>
          <a:lstStyle/>
          <a:p>
            <a:r>
              <a:rPr lang="en-US" sz="2800" dirty="0"/>
              <a:t>–2.0 J/K</a:t>
            </a:r>
          </a:p>
          <a:p>
            <a:r>
              <a:rPr lang="en-US" sz="2800" b="1" dirty="0"/>
              <a:t>+2.0 J/K</a:t>
            </a:r>
          </a:p>
          <a:p>
            <a:r>
              <a:rPr lang="en-US" sz="2800" dirty="0"/>
              <a:t>No change</a:t>
            </a:r>
          </a:p>
          <a:p>
            <a:r>
              <a:rPr lang="en-US" sz="2800" dirty="0"/>
              <a:t>None of the above</a:t>
            </a:r>
          </a:p>
          <a:p>
            <a:endParaRPr lang="en-US" dirty="0"/>
          </a:p>
          <a:p>
            <a:endParaRPr lang="en-US" dirty="0"/>
          </a:p>
        </p:txBody>
      </p:sp>
    </p:spTree>
    <p:extLst>
      <p:ext uri="{BB962C8B-B14F-4D97-AF65-F5344CB8AC3E}">
        <p14:creationId xmlns:p14="http://schemas.microsoft.com/office/powerpoint/2010/main" val="3028451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c-10 The Third Law of Thermodynamics</a:t>
            </a:r>
          </a:p>
        </p:txBody>
      </p:sp>
      <p:sp>
        <p:nvSpPr>
          <p:cNvPr id="3" name="Content Placeholder 2"/>
          <p:cNvSpPr>
            <a:spLocks noGrp="1"/>
          </p:cNvSpPr>
          <p:nvPr>
            <p:ph idx="1"/>
          </p:nvPr>
        </p:nvSpPr>
        <p:spPr/>
        <p:txBody>
          <a:bodyPr/>
          <a:lstStyle/>
          <a:p>
            <a:r>
              <a:rPr lang="en-US" dirty="0"/>
              <a:t>Absolute zero is a temperature that an object can get arbitrarily close to but never attain. Temperatures as low as 4.5 x 10</a:t>
            </a:r>
            <a:r>
              <a:rPr lang="en-US" baseline="30000" dirty="0"/>
              <a:t>-10</a:t>
            </a:r>
            <a:r>
              <a:rPr lang="en-US" dirty="0"/>
              <a:t> K have been achieved in the laboratory, but absolute zero will remain ever elusive</a:t>
            </a:r>
            <a:r>
              <a:rPr lang="en-US" dirty="0">
                <a:cs typeface="Arial"/>
              </a:rPr>
              <a:t>—</a:t>
            </a:r>
            <a:r>
              <a:rPr lang="en-US" dirty="0"/>
              <a:t>there is simply nowhere to </a:t>
            </a:r>
            <a:r>
              <a:rPr lang="en-US" altLang="ja-JP" dirty="0"/>
              <a:t>“put” that last little bit of energy.</a:t>
            </a:r>
          </a:p>
          <a:p>
            <a:r>
              <a:rPr lang="en-US" dirty="0"/>
              <a:t>This is the third law of thermodynamics:</a:t>
            </a:r>
          </a:p>
          <a:p>
            <a:pPr lvl="1"/>
            <a:r>
              <a:rPr lang="en-US" dirty="0"/>
              <a:t>It is impossible to lower the temperature of an object to absolute zero in a finite number of steps.</a:t>
            </a:r>
          </a:p>
          <a:p>
            <a:endParaRPr lang="en-US" dirty="0"/>
          </a:p>
        </p:txBody>
      </p:sp>
      <p:sp>
        <p:nvSpPr>
          <p:cNvPr id="4" name="Footer Placeholder 3"/>
          <p:cNvSpPr>
            <a:spLocks noGrp="1"/>
          </p:cNvSpPr>
          <p:nvPr>
            <p:ph type="ftr" sz="quarter" idx="11"/>
          </p:nvPr>
        </p:nvSpPr>
        <p:spPr/>
        <p:txBody>
          <a:bodyPr/>
          <a:lstStyle/>
          <a:p>
            <a:r>
              <a:rPr lang="en-US"/>
              <a:t>© 2017 Pearson Education, Inc.</a:t>
            </a:r>
          </a:p>
        </p:txBody>
      </p:sp>
    </p:spTree>
    <p:extLst>
      <p:ext uri="{BB962C8B-B14F-4D97-AF65-F5344CB8AC3E}">
        <p14:creationId xmlns:p14="http://schemas.microsoft.com/office/powerpoint/2010/main" val="1041661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6469" y="3840163"/>
            <a:ext cx="21034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19" y="1865630"/>
            <a:ext cx="8718550" cy="136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a:lstStyle/>
          <a:p>
            <a:r>
              <a:rPr lang="en-US" dirty="0"/>
              <a:t>Summary of Chapter c</a:t>
            </a:r>
          </a:p>
        </p:txBody>
      </p:sp>
      <p:sp>
        <p:nvSpPr>
          <p:cNvPr id="3" name="Content Placeholder 2"/>
          <p:cNvSpPr>
            <a:spLocks noGrp="1"/>
          </p:cNvSpPr>
          <p:nvPr>
            <p:ph idx="1"/>
          </p:nvPr>
        </p:nvSpPr>
        <p:spPr/>
        <p:txBody>
          <a:bodyPr/>
          <a:lstStyle/>
          <a:p>
            <a:pPr>
              <a:spcBef>
                <a:spcPct val="50000"/>
              </a:spcBef>
              <a:defRPr/>
            </a:pPr>
            <a:r>
              <a:rPr lang="en-US" dirty="0">
                <a:latin typeface="Arial" charset="0"/>
                <a:ea typeface="ＭＳ Ｐゴシック" charset="0"/>
              </a:rPr>
              <a:t>Work done by an ideal heat pump:</a:t>
            </a: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r>
              <a:rPr lang="en-US" dirty="0">
                <a:latin typeface="Arial" charset="0"/>
                <a:ea typeface="ＭＳ Ｐゴシック" charset="0"/>
              </a:rPr>
              <a:t>Coefficient of performance for a heat pump:</a:t>
            </a: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p:txBody>
      </p:sp>
      <p:sp>
        <p:nvSpPr>
          <p:cNvPr id="4" name="Footer Placeholder 3"/>
          <p:cNvSpPr>
            <a:spLocks noGrp="1"/>
          </p:cNvSpPr>
          <p:nvPr>
            <p:ph type="ftr" sz="quarter" idx="11"/>
          </p:nvPr>
        </p:nvSpPr>
        <p:spPr/>
        <p:txBody>
          <a:bodyPr/>
          <a:lstStyle/>
          <a:p>
            <a:pPr>
              <a:defRPr/>
            </a:pPr>
            <a:r>
              <a:rPr lang="en-US"/>
              <a:t>© 2017 Pearson Education, Inc.</a:t>
            </a:r>
          </a:p>
        </p:txBody>
      </p:sp>
    </p:spTree>
    <p:extLst>
      <p:ext uri="{BB962C8B-B14F-4D97-AF65-F5344CB8AC3E}">
        <p14:creationId xmlns:p14="http://schemas.microsoft.com/office/powerpoint/2010/main" val="2791164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Chapter c</a:t>
            </a:r>
          </a:p>
        </p:txBody>
      </p:sp>
      <p:sp>
        <p:nvSpPr>
          <p:cNvPr id="3" name="Content Placeholder 2"/>
          <p:cNvSpPr>
            <a:spLocks noGrp="1"/>
          </p:cNvSpPr>
          <p:nvPr>
            <p:ph idx="1"/>
          </p:nvPr>
        </p:nvSpPr>
        <p:spPr/>
        <p:txBody>
          <a:bodyPr/>
          <a:lstStyle/>
          <a:p>
            <a:r>
              <a:rPr lang="en-US"/>
              <a:t>Change of entropy during a reversible heat exchange:</a:t>
            </a:r>
          </a:p>
          <a:p>
            <a:endParaRPr lang="en-US"/>
          </a:p>
          <a:p>
            <a:r>
              <a:rPr lang="en-US"/>
              <a:t>Total entropy of the universe increases whenever an irreversible process occurs; total entropy is unchanged after an ideal reversible process.</a:t>
            </a:r>
          </a:p>
          <a:p>
            <a:r>
              <a:rPr lang="en-US"/>
              <a:t>Entropy is a measure of disorder.</a:t>
            </a:r>
          </a:p>
          <a:p>
            <a:r>
              <a:rPr lang="en-US"/>
              <a:t>The heat death of the universe will occur when everything is the same temperature and no more work can be done.</a:t>
            </a:r>
            <a:endParaRPr lang="en-US" dirty="0"/>
          </a:p>
        </p:txBody>
      </p:sp>
      <p:sp>
        <p:nvSpPr>
          <p:cNvPr id="4" name="Footer Placeholder 3"/>
          <p:cNvSpPr>
            <a:spLocks noGrp="1"/>
          </p:cNvSpPr>
          <p:nvPr>
            <p:ph type="ftr" sz="quarter" idx="11"/>
          </p:nvPr>
        </p:nvSpPr>
        <p:spPr/>
        <p:txBody>
          <a:bodyPr/>
          <a:lstStyle/>
          <a:p>
            <a:r>
              <a:rPr lang="en-US"/>
              <a:t>© 2017 Pearson Education, Inc.</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910" y="1935798"/>
            <a:ext cx="1608138"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03243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Chapter c</a:t>
            </a:r>
          </a:p>
        </p:txBody>
      </p:sp>
      <p:sp>
        <p:nvSpPr>
          <p:cNvPr id="3" name="Content Placeholder 2"/>
          <p:cNvSpPr>
            <a:spLocks noGrp="1"/>
          </p:cNvSpPr>
          <p:nvPr>
            <p:ph idx="1"/>
          </p:nvPr>
        </p:nvSpPr>
        <p:spPr/>
        <p:txBody>
          <a:bodyPr/>
          <a:lstStyle/>
          <a:p>
            <a:r>
              <a:rPr lang="en-US" dirty="0"/>
              <a:t>It is impossible to lower the temperature of an object to absolute zero in a finite number of steps.</a:t>
            </a:r>
          </a:p>
          <a:p>
            <a:endParaRPr lang="en-US" dirty="0"/>
          </a:p>
        </p:txBody>
      </p:sp>
      <p:sp>
        <p:nvSpPr>
          <p:cNvPr id="4" name="Footer Placeholder 3"/>
          <p:cNvSpPr>
            <a:spLocks noGrp="1"/>
          </p:cNvSpPr>
          <p:nvPr>
            <p:ph type="ftr" sz="quarter" idx="11"/>
          </p:nvPr>
        </p:nvSpPr>
        <p:spPr/>
        <p:txBody>
          <a:bodyPr/>
          <a:lstStyle/>
          <a:p>
            <a:r>
              <a:rPr lang="en-US"/>
              <a:t>© 2017 Pearson Education, Inc.</a:t>
            </a:r>
          </a:p>
        </p:txBody>
      </p:sp>
    </p:spTree>
    <p:extLst>
      <p:ext uri="{BB962C8B-B14F-4D97-AF65-F5344CB8AC3E}">
        <p14:creationId xmlns:p14="http://schemas.microsoft.com/office/powerpoint/2010/main" val="1911586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893972-EA9C-4FA3-AED6-5A7F8E5CFF85}"/>
              </a:ext>
            </a:extLst>
          </p:cNvPr>
          <p:cNvSpPr>
            <a:spLocks noGrp="1"/>
          </p:cNvSpPr>
          <p:nvPr>
            <p:ph type="title"/>
          </p:nvPr>
        </p:nvSpPr>
        <p:spPr/>
        <p:txBody>
          <a:bodyPr/>
          <a:lstStyle/>
          <a:p>
            <a:endParaRPr lang="zh-HK" altLang="en-US"/>
          </a:p>
        </p:txBody>
      </p:sp>
      <p:sp>
        <p:nvSpPr>
          <p:cNvPr id="3" name="內容版面配置區 2">
            <a:extLst>
              <a:ext uri="{FF2B5EF4-FFF2-40B4-BE49-F238E27FC236}">
                <a16:creationId xmlns:a16="http://schemas.microsoft.com/office/drawing/2014/main" id="{0203BFA7-D0D0-4F11-A3D5-269DFF0F63BF}"/>
              </a:ext>
            </a:extLst>
          </p:cNvPr>
          <p:cNvSpPr>
            <a:spLocks noGrp="1"/>
          </p:cNvSpPr>
          <p:nvPr>
            <p:ph idx="1"/>
          </p:nvPr>
        </p:nvSpPr>
        <p:spPr/>
        <p:txBody>
          <a:bodyPr/>
          <a:lstStyle/>
          <a:p>
            <a:endParaRPr lang="zh-HK" altLang="en-US"/>
          </a:p>
        </p:txBody>
      </p:sp>
      <p:sp>
        <p:nvSpPr>
          <p:cNvPr id="4" name="頁尾版面配置區 3">
            <a:extLst>
              <a:ext uri="{FF2B5EF4-FFF2-40B4-BE49-F238E27FC236}">
                <a16:creationId xmlns:a16="http://schemas.microsoft.com/office/drawing/2014/main" id="{6B8FC040-173C-42D5-A43C-5AE8258BBB5C}"/>
              </a:ext>
            </a:extLst>
          </p:cNvPr>
          <p:cNvSpPr>
            <a:spLocks noGrp="1"/>
          </p:cNvSpPr>
          <p:nvPr>
            <p:ph type="ftr" sz="quarter" idx="11"/>
          </p:nvPr>
        </p:nvSpPr>
        <p:spPr/>
        <p:txBody>
          <a:bodyPr/>
          <a:lstStyle/>
          <a:p>
            <a:pPr>
              <a:defRPr/>
            </a:pPr>
            <a:r>
              <a:rPr lang="en-US"/>
              <a:t>© 2017 Pearson Education, Inc.</a:t>
            </a:r>
          </a:p>
        </p:txBody>
      </p:sp>
    </p:spTree>
    <p:extLst>
      <p:ext uri="{BB962C8B-B14F-4D97-AF65-F5344CB8AC3E}">
        <p14:creationId xmlns:p14="http://schemas.microsoft.com/office/powerpoint/2010/main" val="56685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635" y="1986916"/>
            <a:ext cx="1833562"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a:lstStyle/>
          <a:p>
            <a:r>
              <a:rPr lang="en-US" dirty="0"/>
              <a:t>Summary of Chapter c</a:t>
            </a:r>
          </a:p>
        </p:txBody>
      </p:sp>
      <p:sp>
        <p:nvSpPr>
          <p:cNvPr id="3" name="Content Placeholder 2"/>
          <p:cNvSpPr>
            <a:spLocks noGrp="1"/>
          </p:cNvSpPr>
          <p:nvPr>
            <p:ph idx="1"/>
          </p:nvPr>
        </p:nvSpPr>
        <p:spPr>
          <a:xfrm>
            <a:off x="219456" y="1279526"/>
            <a:ext cx="8623919" cy="4846638"/>
          </a:xfrm>
        </p:spPr>
        <p:txBody>
          <a:bodyPr/>
          <a:lstStyle/>
          <a:p>
            <a:r>
              <a:rPr lang="en-US" dirty="0"/>
              <a:t>For a monatomic gas at constant pressure:</a:t>
            </a:r>
          </a:p>
          <a:p>
            <a:endParaRPr lang="en-US" dirty="0"/>
          </a:p>
          <a:p>
            <a:endParaRPr lang="en-US" dirty="0"/>
          </a:p>
          <a:p>
            <a:r>
              <a:rPr lang="en-US" dirty="0"/>
              <a:t>In an adiabatic process,          is constant, where: </a:t>
            </a:r>
          </a:p>
          <a:p>
            <a:r>
              <a:rPr lang="en-US" dirty="0"/>
              <a:t>For a monatomic ideal gas:</a:t>
            </a:r>
          </a:p>
          <a:p>
            <a:r>
              <a:rPr lang="en-US" dirty="0"/>
              <a:t>The spontaneous flow of heat between objects in thermal equilibrium is always from the hotter one to the colder one: The 2nd</a:t>
            </a:r>
            <a:r>
              <a:rPr lang="en-US" baseline="30000" dirty="0"/>
              <a:t> </a:t>
            </a:r>
            <a:r>
              <a:rPr lang="en-US" dirty="0"/>
              <a:t>law of thermodynamics.</a:t>
            </a:r>
          </a:p>
          <a:p>
            <a:r>
              <a:rPr lang="en-US" dirty="0"/>
              <a:t>A heat engine converts heat into work.</a:t>
            </a:r>
          </a:p>
        </p:txBody>
      </p:sp>
      <p:sp>
        <p:nvSpPr>
          <p:cNvPr id="4" name="Footer Placeholder 3"/>
          <p:cNvSpPr>
            <a:spLocks noGrp="1"/>
          </p:cNvSpPr>
          <p:nvPr>
            <p:ph type="ftr" sz="quarter" idx="11"/>
          </p:nvPr>
        </p:nvSpPr>
        <p:spPr/>
        <p:txBody>
          <a:bodyPr/>
          <a:lstStyle/>
          <a:p>
            <a:r>
              <a:rPr lang="en-US"/>
              <a:t>© 2017 Pearson Education, Inc.</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804" y="3034983"/>
            <a:ext cx="844550"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4137" y="2607151"/>
            <a:ext cx="1519238"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2643" y="3563620"/>
            <a:ext cx="14732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3233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latin typeface="Arial" charset="0"/>
                    <a:ea typeface="ＭＳ Ｐゴシック" charset="0"/>
                  </a:rPr>
                  <a:t> Maximum efficiency: </a:t>
                </a:r>
                <a14:m>
                  <m:oMath xmlns:m="http://schemas.openxmlformats.org/officeDocument/2006/math">
                    <m:f>
                      <m:fPr>
                        <m:ctrlPr>
                          <a:rPr lang="en-US" b="0" i="1">
                            <a:solidFill>
                              <a:srgbClr val="FF0000"/>
                            </a:solidFill>
                            <a:latin typeface="Cambria Math" panose="02040503050406030204" pitchFamily="18" charset="0"/>
                            <a:ea typeface="ＭＳ Ｐゴシック" charset="0"/>
                          </a:rPr>
                        </m:ctrlPr>
                      </m:fPr>
                      <m:num>
                        <m:sSub>
                          <m:sSubPr>
                            <m:ctrlPr>
                              <a:rPr lang="en-US" i="1">
                                <a:solidFill>
                                  <a:srgbClr val="FF0000"/>
                                </a:solidFill>
                                <a:latin typeface="Cambria Math" panose="02040503050406030204" pitchFamily="18" charset="0"/>
                                <a:ea typeface="ＭＳ Ｐゴシック" charset="0"/>
                              </a:rPr>
                            </m:ctrlPr>
                          </m:sSubPr>
                          <m:e>
                            <m:r>
                              <a:rPr lang="en-US" b="0" i="1">
                                <a:solidFill>
                                  <a:srgbClr val="FF0000"/>
                                </a:solidFill>
                                <a:latin typeface="Cambria Math" panose="02040503050406030204" pitchFamily="18" charset="0"/>
                                <a:ea typeface="ＭＳ Ｐゴシック" charset="0"/>
                              </a:rPr>
                              <m:t>𝑄</m:t>
                            </m:r>
                          </m:e>
                          <m:sub>
                            <m:r>
                              <a:rPr lang="en-US" b="0" i="1">
                                <a:solidFill>
                                  <a:srgbClr val="FF0000"/>
                                </a:solidFill>
                                <a:latin typeface="Cambria Math" panose="02040503050406030204" pitchFamily="18" charset="0"/>
                                <a:ea typeface="ＭＳ Ｐゴシック" charset="0"/>
                              </a:rPr>
                              <m:t>𝐶</m:t>
                            </m:r>
                          </m:sub>
                        </m:sSub>
                      </m:num>
                      <m:den>
                        <m:sSub>
                          <m:sSubPr>
                            <m:ctrlPr>
                              <a:rPr lang="en-US" i="1">
                                <a:solidFill>
                                  <a:srgbClr val="FF0000"/>
                                </a:solidFill>
                                <a:latin typeface="Cambria Math" panose="02040503050406030204" pitchFamily="18" charset="0"/>
                                <a:ea typeface="ＭＳ Ｐゴシック" charset="0"/>
                              </a:rPr>
                            </m:ctrlPr>
                          </m:sSubPr>
                          <m:e>
                            <m:r>
                              <a:rPr lang="en-US" i="1">
                                <a:solidFill>
                                  <a:srgbClr val="FF0000"/>
                                </a:solidFill>
                                <a:latin typeface="Cambria Math" panose="02040503050406030204" pitchFamily="18" charset="0"/>
                                <a:ea typeface="ＭＳ Ｐゴシック" charset="0"/>
                              </a:rPr>
                              <m:t>𝑄</m:t>
                            </m:r>
                          </m:e>
                          <m:sub>
                            <m:r>
                              <a:rPr lang="en-US" b="0" i="1">
                                <a:solidFill>
                                  <a:srgbClr val="FF0000"/>
                                </a:solidFill>
                                <a:latin typeface="Cambria Math" panose="02040503050406030204" pitchFamily="18" charset="0"/>
                                <a:ea typeface="ＭＳ Ｐゴシック" charset="0"/>
                              </a:rPr>
                              <m:t>𝐻</m:t>
                            </m:r>
                          </m:sub>
                        </m:sSub>
                      </m:den>
                    </m:f>
                    <m:r>
                      <a:rPr lang="en-US" b="0" i="1">
                        <a:solidFill>
                          <a:srgbClr val="FF0000"/>
                        </a:solidFill>
                        <a:latin typeface="Cambria Math" panose="02040503050406030204" pitchFamily="18" charset="0"/>
                        <a:ea typeface="ＭＳ Ｐゴシック" charset="0"/>
                      </a:rPr>
                      <m:t>=</m:t>
                    </m:r>
                  </m:oMath>
                </a14:m>
                <a:r>
                  <a:rPr lang="en-US" dirty="0">
                    <a:solidFill>
                      <a:srgbClr val="FF0000"/>
                    </a:solidFill>
                    <a:latin typeface="Arial" charset="0"/>
                    <a:ea typeface="ＭＳ Ｐゴシック" charset="0"/>
                  </a:rPr>
                  <a:t> </a:t>
                </a:r>
                <a14:m>
                  <m:oMath xmlns:m="http://schemas.openxmlformats.org/officeDocument/2006/math">
                    <m:f>
                      <m:fPr>
                        <m:ctrlPr>
                          <a:rPr lang="en-US" i="1">
                            <a:solidFill>
                              <a:srgbClr val="FF0000"/>
                            </a:solidFill>
                            <a:latin typeface="Cambria Math" panose="02040503050406030204" pitchFamily="18" charset="0"/>
                            <a:ea typeface="ＭＳ Ｐゴシック" charset="0"/>
                          </a:rPr>
                        </m:ctrlPr>
                      </m:fPr>
                      <m:num>
                        <m:sSub>
                          <m:sSubPr>
                            <m:ctrlPr>
                              <a:rPr lang="en-US" i="1">
                                <a:solidFill>
                                  <a:srgbClr val="FF0000"/>
                                </a:solidFill>
                                <a:latin typeface="Cambria Math" panose="02040503050406030204" pitchFamily="18" charset="0"/>
                                <a:ea typeface="ＭＳ Ｐゴシック" charset="0"/>
                              </a:rPr>
                            </m:ctrlPr>
                          </m:sSubPr>
                          <m:e>
                            <m:r>
                              <a:rPr lang="en-US" b="0" i="1">
                                <a:solidFill>
                                  <a:srgbClr val="FF0000"/>
                                </a:solidFill>
                                <a:latin typeface="Cambria Math" panose="02040503050406030204" pitchFamily="18" charset="0"/>
                                <a:ea typeface="ＭＳ Ｐゴシック" charset="0"/>
                              </a:rPr>
                              <m:t>𝑇</m:t>
                            </m:r>
                          </m:e>
                          <m:sub>
                            <m:r>
                              <a:rPr lang="en-US" i="1">
                                <a:solidFill>
                                  <a:srgbClr val="FF0000"/>
                                </a:solidFill>
                                <a:latin typeface="Cambria Math" panose="02040503050406030204" pitchFamily="18" charset="0"/>
                                <a:ea typeface="ＭＳ Ｐゴシック" charset="0"/>
                              </a:rPr>
                              <m:t>𝐶</m:t>
                            </m:r>
                          </m:sub>
                        </m:sSub>
                      </m:num>
                      <m:den>
                        <m:sSub>
                          <m:sSubPr>
                            <m:ctrlPr>
                              <a:rPr lang="en-US" i="1">
                                <a:solidFill>
                                  <a:srgbClr val="FF0000"/>
                                </a:solidFill>
                                <a:latin typeface="Cambria Math" panose="02040503050406030204" pitchFamily="18" charset="0"/>
                                <a:ea typeface="ＭＳ Ｐゴシック" charset="0"/>
                              </a:rPr>
                            </m:ctrlPr>
                          </m:sSubPr>
                          <m:e>
                            <m:r>
                              <a:rPr lang="en-US" b="0" i="1">
                                <a:solidFill>
                                  <a:srgbClr val="FF0000"/>
                                </a:solidFill>
                                <a:latin typeface="Cambria Math" panose="02040503050406030204" pitchFamily="18" charset="0"/>
                                <a:ea typeface="ＭＳ Ｐゴシック" charset="0"/>
                              </a:rPr>
                              <m:t>𝑇</m:t>
                            </m:r>
                          </m:e>
                          <m:sub>
                            <m:r>
                              <a:rPr lang="en-US" i="1">
                                <a:solidFill>
                                  <a:srgbClr val="FF0000"/>
                                </a:solidFill>
                                <a:latin typeface="Cambria Math" panose="02040503050406030204" pitchFamily="18" charset="0"/>
                                <a:ea typeface="ＭＳ Ｐゴシック" charset="0"/>
                              </a:rPr>
                              <m:t>𝐻</m:t>
                            </m:r>
                          </m:sub>
                        </m:sSub>
                      </m:den>
                    </m:f>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Efficiency of a heat engine:</a:t>
                </a:r>
              </a:p>
              <a:p>
                <a:endParaRPr lang="en-US" dirty="0"/>
              </a:p>
              <a:p>
                <a:endParaRPr lang="en-US" dirty="0"/>
              </a:p>
              <a:p>
                <a:pPr>
                  <a:spcBef>
                    <a:spcPct val="50000"/>
                  </a:spcBef>
                  <a:defRPr/>
                </a:pPr>
                <a:r>
                  <a:rPr lang="en-US" dirty="0">
                    <a:latin typeface="Arial" charset="0"/>
                    <a:ea typeface="ＭＳ Ｐゴシック" charset="0"/>
                  </a:rPr>
                  <a:t>A </a:t>
                </a:r>
                <a:r>
                  <a:rPr lang="en-US" dirty="0">
                    <a:solidFill>
                      <a:srgbClr val="00B0F0"/>
                    </a:solidFill>
                    <a:latin typeface="Arial" charset="0"/>
                    <a:ea typeface="ＭＳ Ｐゴシック" charset="0"/>
                  </a:rPr>
                  <a:t>reversible engine </a:t>
                </a:r>
                <a:r>
                  <a:rPr lang="en-US" dirty="0">
                    <a:latin typeface="Arial" charset="0"/>
                    <a:ea typeface="ＭＳ Ｐゴシック" charset="0"/>
                  </a:rPr>
                  <a:t>has the </a:t>
                </a:r>
                <a:r>
                  <a:rPr lang="en-US" dirty="0">
                    <a:solidFill>
                      <a:srgbClr val="00B0F0"/>
                    </a:solidFill>
                    <a:latin typeface="Arial" charset="0"/>
                    <a:ea typeface="ＭＳ Ｐゴシック" charset="0"/>
                  </a:rPr>
                  <a:t>maximum possible efficiency : </a:t>
                </a:r>
              </a:p>
              <a:p>
                <a:pPr>
                  <a:spcBef>
                    <a:spcPct val="50000"/>
                  </a:spcBef>
                  <a:defRPr/>
                </a:pPr>
                <a:r>
                  <a:rPr lang="en-US" dirty="0">
                    <a:latin typeface="Arial" charset="0"/>
                    <a:ea typeface="ＭＳ Ｐゴシック" charset="0"/>
                  </a:rPr>
                  <a:t> </a:t>
                </a:r>
                <a14:m>
                  <m:oMath xmlns:m="http://schemas.openxmlformats.org/officeDocument/2006/math">
                    <m:f>
                      <m:fPr>
                        <m:ctrlPr>
                          <a:rPr lang="en-US" b="0" i="1" smtClean="0">
                            <a:solidFill>
                              <a:srgbClr val="FF0000"/>
                            </a:solidFill>
                            <a:latin typeface="Cambria Math" panose="02040503050406030204" pitchFamily="18" charset="0"/>
                            <a:ea typeface="ＭＳ Ｐゴシック" charset="0"/>
                          </a:rPr>
                        </m:ctrlPr>
                      </m:fPr>
                      <m:num>
                        <m:sSub>
                          <m:sSubPr>
                            <m:ctrlPr>
                              <a:rPr lang="en-US" i="1" smtClean="0">
                                <a:solidFill>
                                  <a:srgbClr val="FF0000"/>
                                </a:solidFill>
                                <a:latin typeface="Cambria Math" panose="02040503050406030204" pitchFamily="18" charset="0"/>
                                <a:ea typeface="ＭＳ Ｐゴシック" charset="0"/>
                              </a:rPr>
                            </m:ctrlPr>
                          </m:sSubPr>
                          <m:e>
                            <m:r>
                              <a:rPr lang="en-US" b="0" i="1" smtClean="0">
                                <a:solidFill>
                                  <a:srgbClr val="FF0000"/>
                                </a:solidFill>
                                <a:latin typeface="Cambria Math" panose="02040503050406030204" pitchFamily="18" charset="0"/>
                                <a:ea typeface="ＭＳ Ｐゴシック" charset="0"/>
                              </a:rPr>
                              <m:t>𝑄</m:t>
                            </m:r>
                          </m:e>
                          <m:sub>
                            <m:r>
                              <a:rPr lang="en-US" b="0" i="1" smtClean="0">
                                <a:solidFill>
                                  <a:srgbClr val="FF0000"/>
                                </a:solidFill>
                                <a:latin typeface="Cambria Math" panose="02040503050406030204" pitchFamily="18" charset="0"/>
                                <a:ea typeface="ＭＳ Ｐゴシック" charset="0"/>
                              </a:rPr>
                              <m:t>𝐶</m:t>
                            </m:r>
                          </m:sub>
                        </m:sSub>
                      </m:num>
                      <m:den>
                        <m:sSub>
                          <m:sSubPr>
                            <m:ctrlPr>
                              <a:rPr lang="en-US" i="1">
                                <a:solidFill>
                                  <a:srgbClr val="FF0000"/>
                                </a:solidFill>
                                <a:latin typeface="Cambria Math" panose="02040503050406030204" pitchFamily="18" charset="0"/>
                                <a:ea typeface="ＭＳ Ｐゴシック" charset="0"/>
                              </a:rPr>
                            </m:ctrlPr>
                          </m:sSubPr>
                          <m:e>
                            <m:r>
                              <a:rPr lang="en-US" i="1">
                                <a:solidFill>
                                  <a:srgbClr val="FF0000"/>
                                </a:solidFill>
                                <a:latin typeface="Cambria Math" panose="02040503050406030204" pitchFamily="18" charset="0"/>
                                <a:ea typeface="ＭＳ Ｐゴシック" charset="0"/>
                              </a:rPr>
                              <m:t>𝑄</m:t>
                            </m:r>
                          </m:e>
                          <m:sub>
                            <m:r>
                              <a:rPr lang="en-US" b="0" i="1" smtClean="0">
                                <a:solidFill>
                                  <a:srgbClr val="FF0000"/>
                                </a:solidFill>
                                <a:latin typeface="Cambria Math" panose="02040503050406030204" pitchFamily="18" charset="0"/>
                                <a:ea typeface="ＭＳ Ｐゴシック" charset="0"/>
                              </a:rPr>
                              <m:t>𝐻</m:t>
                            </m:r>
                          </m:sub>
                        </m:sSub>
                      </m:den>
                    </m:f>
                    <m:r>
                      <a:rPr lang="en-US" b="0" i="1" smtClean="0">
                        <a:solidFill>
                          <a:srgbClr val="FF0000"/>
                        </a:solidFill>
                        <a:latin typeface="Cambria Math" panose="02040503050406030204" pitchFamily="18" charset="0"/>
                        <a:ea typeface="ＭＳ Ｐゴシック" charset="0"/>
                      </a:rPr>
                      <m:t>=</m:t>
                    </m:r>
                  </m:oMath>
                </a14:m>
                <a:r>
                  <a:rPr lang="en-US" dirty="0">
                    <a:solidFill>
                      <a:srgbClr val="FF0000"/>
                    </a:solidFill>
                    <a:latin typeface="Arial" charset="0"/>
                    <a:ea typeface="ＭＳ Ｐゴシック" charset="0"/>
                  </a:rPr>
                  <a:t> </a:t>
                </a:r>
                <a14:m>
                  <m:oMath xmlns:m="http://schemas.openxmlformats.org/officeDocument/2006/math">
                    <m:f>
                      <m:fPr>
                        <m:ctrlPr>
                          <a:rPr lang="en-US" i="1">
                            <a:solidFill>
                              <a:srgbClr val="FF0000"/>
                            </a:solidFill>
                            <a:latin typeface="Cambria Math" panose="02040503050406030204" pitchFamily="18" charset="0"/>
                            <a:ea typeface="ＭＳ Ｐゴシック" charset="0"/>
                          </a:rPr>
                        </m:ctrlPr>
                      </m:fPr>
                      <m:num>
                        <m:sSub>
                          <m:sSubPr>
                            <m:ctrlPr>
                              <a:rPr lang="en-US" i="1">
                                <a:solidFill>
                                  <a:srgbClr val="FF0000"/>
                                </a:solidFill>
                                <a:latin typeface="Cambria Math" panose="02040503050406030204" pitchFamily="18" charset="0"/>
                                <a:ea typeface="ＭＳ Ｐゴシック" charset="0"/>
                              </a:rPr>
                            </m:ctrlPr>
                          </m:sSubPr>
                          <m:e>
                            <m:r>
                              <a:rPr lang="en-US" b="0" i="1" smtClean="0">
                                <a:solidFill>
                                  <a:srgbClr val="FF0000"/>
                                </a:solidFill>
                                <a:latin typeface="Cambria Math" panose="02040503050406030204" pitchFamily="18" charset="0"/>
                                <a:ea typeface="ＭＳ Ｐゴシック" charset="0"/>
                              </a:rPr>
                              <m:t>𝑇</m:t>
                            </m:r>
                          </m:e>
                          <m:sub>
                            <m:r>
                              <a:rPr lang="en-US" i="1">
                                <a:solidFill>
                                  <a:srgbClr val="FF0000"/>
                                </a:solidFill>
                                <a:latin typeface="Cambria Math" panose="02040503050406030204" pitchFamily="18" charset="0"/>
                                <a:ea typeface="ＭＳ Ｐゴシック" charset="0"/>
                              </a:rPr>
                              <m:t>𝐶</m:t>
                            </m:r>
                          </m:sub>
                        </m:sSub>
                      </m:num>
                      <m:den>
                        <m:sSub>
                          <m:sSubPr>
                            <m:ctrlPr>
                              <a:rPr lang="en-US" i="1">
                                <a:solidFill>
                                  <a:srgbClr val="FF0000"/>
                                </a:solidFill>
                                <a:latin typeface="Cambria Math" panose="02040503050406030204" pitchFamily="18" charset="0"/>
                                <a:ea typeface="ＭＳ Ｐゴシック" charset="0"/>
                              </a:rPr>
                            </m:ctrlPr>
                          </m:sSubPr>
                          <m:e>
                            <m:r>
                              <a:rPr lang="en-US" b="0" i="1" smtClean="0">
                                <a:solidFill>
                                  <a:srgbClr val="FF0000"/>
                                </a:solidFill>
                                <a:latin typeface="Cambria Math" panose="02040503050406030204" pitchFamily="18" charset="0"/>
                                <a:ea typeface="ＭＳ Ｐゴシック" charset="0"/>
                              </a:rPr>
                              <m:t>𝑇</m:t>
                            </m:r>
                          </m:e>
                          <m:sub>
                            <m:r>
                              <a:rPr lang="en-US" i="1">
                                <a:solidFill>
                                  <a:srgbClr val="FF0000"/>
                                </a:solidFill>
                                <a:latin typeface="Cambria Math" panose="02040503050406030204" pitchFamily="18" charset="0"/>
                                <a:ea typeface="ＭＳ Ｐゴシック" charset="0"/>
                              </a:rPr>
                              <m:t>𝐻</m:t>
                            </m:r>
                          </m:sub>
                        </m:sSub>
                      </m:den>
                    </m:f>
                  </m:oMath>
                </a14:m>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96" t="-138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 2017 Pearson Education, Inc.</a:t>
            </a:r>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300" y="1827848"/>
            <a:ext cx="56134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0053" y="3977006"/>
            <a:ext cx="27781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85442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Chapter c</a:t>
            </a:r>
          </a:p>
        </p:txBody>
      </p:sp>
      <p:sp>
        <p:nvSpPr>
          <p:cNvPr id="3" name="Content Placeholder 2"/>
          <p:cNvSpPr>
            <a:spLocks noGrp="1"/>
          </p:cNvSpPr>
          <p:nvPr>
            <p:ph idx="1"/>
          </p:nvPr>
        </p:nvSpPr>
        <p:spPr/>
        <p:txBody>
          <a:bodyPr/>
          <a:lstStyle/>
          <a:p>
            <a:r>
              <a:rPr lang="en-US" dirty="0"/>
              <a:t>The maximum possible work:</a:t>
            </a:r>
          </a:p>
          <a:p>
            <a:endParaRPr lang="en-US" dirty="0"/>
          </a:p>
          <a:p>
            <a:endParaRPr lang="en-US" dirty="0"/>
          </a:p>
        </p:txBody>
      </p:sp>
      <p:sp>
        <p:nvSpPr>
          <p:cNvPr id="4" name="Footer Placeholder 3"/>
          <p:cNvSpPr>
            <a:spLocks noGrp="1"/>
          </p:cNvSpPr>
          <p:nvPr>
            <p:ph type="ftr" sz="quarter" idx="11"/>
          </p:nvPr>
        </p:nvSpPr>
        <p:spPr/>
        <p:txBody>
          <a:bodyPr/>
          <a:lstStyle/>
          <a:p>
            <a:r>
              <a:rPr lang="en-US"/>
              <a:t>© 2017 Pearson Education, Inc.</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478" y="1809115"/>
            <a:ext cx="5929312"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93720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c.11</a:t>
            </a:r>
            <a:br>
              <a:rPr lang="en-US" dirty="0"/>
            </a:br>
            <a:endParaRPr lang="en-US" dirty="0"/>
          </a:p>
        </p:txBody>
      </p:sp>
      <p:pic>
        <p:nvPicPr>
          <p:cNvPr id="5" name="Picture 4"/>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a:off x="384678" y="194310"/>
            <a:ext cx="8608969" cy="7749541"/>
          </a:xfrm>
          <a:prstGeom prst="rect">
            <a:avLst/>
          </a:prstGeom>
        </p:spPr>
      </p:pic>
    </p:spTree>
    <p:extLst>
      <p:ext uri="{BB962C8B-B14F-4D97-AF65-F5344CB8AC3E}">
        <p14:creationId xmlns:p14="http://schemas.microsoft.com/office/powerpoint/2010/main" val="2496240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a:t>a reversible (Carnot) heat engine.</a:t>
            </a:r>
          </a:p>
          <a:p>
            <a:r>
              <a:rPr lang="en-US" dirty="0"/>
              <a:t>an irreversible heat engine.</a:t>
            </a:r>
          </a:p>
          <a:p>
            <a:r>
              <a:rPr lang="en-US" dirty="0"/>
              <a:t>a hoax.</a:t>
            </a:r>
          </a:p>
          <a:p>
            <a:r>
              <a:rPr lang="en-US" dirty="0"/>
              <a:t>none of the above.</a:t>
            </a:r>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4" name="Title 3"/>
          <p:cNvSpPr>
            <a:spLocks noGrp="1"/>
          </p:cNvSpPr>
          <p:nvPr>
            <p:ph type="title"/>
          </p:nvPr>
        </p:nvSpPr>
        <p:spPr/>
        <p:txBody>
          <a:bodyPr/>
          <a:lstStyle/>
          <a:p>
            <a:r>
              <a:rPr lang="en-US" dirty="0"/>
              <a:t>The heat engine below is  </a:t>
            </a:r>
            <a:br>
              <a:rPr lang="en-US" dirty="0"/>
            </a:br>
            <a:endParaRPr lang="en-US" dirty="0"/>
          </a:p>
        </p:txBody>
      </p:sp>
      <p:sp>
        <p:nvSpPr>
          <p:cNvPr id="21" name="Text Placeholder 20"/>
          <p:cNvSpPr>
            <a:spLocks noGrp="1"/>
          </p:cNvSpPr>
          <p:nvPr>
            <p:ph type="body" sz="quarter" idx="12"/>
          </p:nvPr>
        </p:nvSpPr>
        <p:spPr/>
        <p:txBody>
          <a:bodyPr/>
          <a:lstStyle/>
          <a:p>
            <a:r>
              <a:rPr lang="en-US" dirty="0"/>
              <a:t>Heat Engine</a:t>
            </a:r>
          </a:p>
        </p:txBody>
      </p:sp>
      <p:graphicFrame>
        <p:nvGraphicFramePr>
          <p:cNvPr id="23" name="Object 22"/>
          <p:cNvGraphicFramePr>
            <a:graphicFrameLocks noChangeAspect="1"/>
          </p:cNvGraphicFramePr>
          <p:nvPr/>
        </p:nvGraphicFramePr>
        <p:xfrm>
          <a:off x="5992813" y="1830388"/>
          <a:ext cx="2260600" cy="2873375"/>
        </p:xfrm>
        <a:graphic>
          <a:graphicData uri="http://schemas.openxmlformats.org/presentationml/2006/ole">
            <mc:AlternateContent xmlns:mc="http://schemas.openxmlformats.org/markup-compatibility/2006">
              <mc:Choice xmlns:v="urn:schemas-microsoft-com:vml" Requires="v">
                <p:oleObj spid="_x0000_s16419" name="Photo Editor Photo" r:id="rId4" imgW="1580952" imgH="2010056" progId="MSPhotoEd.3">
                  <p:embed/>
                </p:oleObj>
              </mc:Choice>
              <mc:Fallback>
                <p:oleObj name="Photo Editor Photo" r:id="rId4" imgW="1580952" imgH="2010056" progId="MSPhotoEd.3">
                  <p:embed/>
                  <p:pic>
                    <p:nvPicPr>
                      <p:cNvPr id="23"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2813" y="1830388"/>
                        <a:ext cx="2260600"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6453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charset="0"/>
                <a:ea typeface="ＭＳ Ｐゴシック" charset="0"/>
                <a:cs typeface="+mn-cs"/>
              </a:rPr>
              <a:t>© 2017 Pearson Education, Inc.</a:t>
            </a:r>
          </a:p>
        </p:txBody>
      </p:sp>
      <p:sp>
        <p:nvSpPr>
          <p:cNvPr id="34" name="Title 33"/>
          <p:cNvSpPr>
            <a:spLocks noGrp="1"/>
          </p:cNvSpPr>
          <p:nvPr>
            <p:ph type="title"/>
          </p:nvPr>
        </p:nvSpPr>
        <p:spPr/>
        <p:txBody>
          <a:bodyPr/>
          <a:lstStyle/>
          <a:p>
            <a:r>
              <a:rPr lang="en-US" dirty="0"/>
              <a:t>The heat engine below is</a:t>
            </a:r>
            <a:br>
              <a:rPr lang="en-US" dirty="0"/>
            </a:br>
            <a:endParaRPr lang="en-US" dirty="0"/>
          </a:p>
        </p:txBody>
      </p:sp>
      <p:sp>
        <p:nvSpPr>
          <p:cNvPr id="8" name="Text Placeholder 7"/>
          <p:cNvSpPr>
            <a:spLocks noGrp="1"/>
          </p:cNvSpPr>
          <p:nvPr>
            <p:ph type="body" sz="quarter" idx="13"/>
          </p:nvPr>
        </p:nvSpPr>
        <p:spPr/>
        <p:txBody>
          <a:bodyPr/>
          <a:lstStyle/>
          <a:p>
            <a:r>
              <a:rPr lang="en-US" dirty="0"/>
              <a:t>Carnot </a:t>
            </a:r>
            <a:r>
              <a:rPr lang="en-US" i="1" dirty="0"/>
              <a:t>e</a:t>
            </a:r>
            <a:r>
              <a:rPr lang="en-US" dirty="0"/>
              <a:t> = 1 − </a:t>
            </a:r>
            <a:r>
              <a:rPr lang="en-US" i="1" dirty="0"/>
              <a:t>T</a:t>
            </a:r>
            <a:r>
              <a:rPr lang="en-US" baseline="-25000" dirty="0"/>
              <a:t>C</a:t>
            </a:r>
            <a:r>
              <a:rPr lang="en-US" dirty="0"/>
              <a:t>/</a:t>
            </a:r>
            <a:r>
              <a:rPr lang="en-US" i="1" dirty="0"/>
              <a:t>T</a:t>
            </a:r>
            <a:r>
              <a:rPr lang="en-US" baseline="-25000" dirty="0"/>
              <a:t>H</a:t>
            </a:r>
            <a:r>
              <a:rPr lang="en-US" dirty="0"/>
              <a:t> = 1 − 270/600 = 0.55.</a:t>
            </a:r>
          </a:p>
          <a:p>
            <a:r>
              <a:rPr lang="en-US" dirty="0"/>
              <a:t>But by definition, </a:t>
            </a:r>
            <a:r>
              <a:rPr lang="en-US" i="1" dirty="0"/>
              <a:t>e</a:t>
            </a:r>
            <a:r>
              <a:rPr lang="en-US" dirty="0"/>
              <a:t> = 1 − </a:t>
            </a:r>
            <a:r>
              <a:rPr lang="en-US" i="1" dirty="0"/>
              <a:t>Q</a:t>
            </a:r>
            <a:r>
              <a:rPr lang="en-US" baseline="-25000" dirty="0"/>
              <a:t>L</a:t>
            </a:r>
            <a:r>
              <a:rPr lang="en-US" dirty="0"/>
              <a:t>/</a:t>
            </a:r>
            <a:r>
              <a:rPr lang="en-US" i="1" dirty="0"/>
              <a:t>Q</a:t>
            </a:r>
            <a:r>
              <a:rPr lang="en-US" baseline="-25000" dirty="0"/>
              <a:t>H</a:t>
            </a:r>
            <a:r>
              <a:rPr lang="en-US" dirty="0"/>
              <a:t> </a:t>
            </a:r>
          </a:p>
          <a:p>
            <a:r>
              <a:rPr lang="en-US" dirty="0"/>
              <a:t>= 1 − 4000/8000 = 0.5, smaller than Carnot </a:t>
            </a:r>
            <a:r>
              <a:rPr lang="en-US" i="1" dirty="0"/>
              <a:t>e</a:t>
            </a:r>
            <a:r>
              <a:rPr lang="en-US" dirty="0"/>
              <a:t>, thus irreversible.</a:t>
            </a:r>
          </a:p>
          <a:p>
            <a:r>
              <a:rPr lang="en-US" b="1" dirty="0">
                <a:solidFill>
                  <a:srgbClr val="1FA585"/>
                </a:solidFill>
              </a:rPr>
              <a:t>Follow-up</a:t>
            </a:r>
            <a:r>
              <a:rPr lang="en-US" dirty="0"/>
              <a:t>: What would you need to change to make it a Carnot engine?</a:t>
            </a:r>
          </a:p>
        </p:txBody>
      </p:sp>
      <p:sp>
        <p:nvSpPr>
          <p:cNvPr id="35" name="Text Placeholder 34"/>
          <p:cNvSpPr>
            <a:spLocks noGrp="1"/>
          </p:cNvSpPr>
          <p:nvPr>
            <p:ph type="body" sz="quarter" idx="12"/>
          </p:nvPr>
        </p:nvSpPr>
        <p:spPr/>
        <p:txBody>
          <a:bodyPr/>
          <a:lstStyle/>
          <a:p>
            <a:r>
              <a:rPr lang="en-US" dirty="0"/>
              <a:t>Heat Engine</a:t>
            </a:r>
          </a:p>
        </p:txBody>
      </p:sp>
      <p:sp>
        <p:nvSpPr>
          <p:cNvPr id="36" name="Text Placeholder 35"/>
          <p:cNvSpPr>
            <a:spLocks noGrp="1"/>
          </p:cNvSpPr>
          <p:nvPr>
            <p:ph type="body" sz="quarter" idx="14"/>
          </p:nvPr>
        </p:nvSpPr>
        <p:spPr/>
        <p:txBody>
          <a:bodyPr/>
          <a:lstStyle/>
          <a:p>
            <a:r>
              <a:rPr lang="en-US" dirty="0"/>
              <a:t>a reversible (Carnot) heat engine.</a:t>
            </a:r>
          </a:p>
          <a:p>
            <a:r>
              <a:rPr lang="en-US" b="1" dirty="0"/>
              <a:t>an irreversible heat engine.</a:t>
            </a:r>
          </a:p>
          <a:p>
            <a:r>
              <a:rPr lang="en-US" dirty="0"/>
              <a:t>a hoax.</a:t>
            </a:r>
          </a:p>
          <a:p>
            <a:r>
              <a:rPr lang="en-US" dirty="0"/>
              <a:t>none of the above.</a:t>
            </a:r>
          </a:p>
          <a:p>
            <a:endParaRPr lang="en-US" dirty="0"/>
          </a:p>
          <a:p>
            <a:endParaRPr lang="en-US" dirty="0"/>
          </a:p>
        </p:txBody>
      </p:sp>
      <p:graphicFrame>
        <p:nvGraphicFramePr>
          <p:cNvPr id="37" name="Object 36"/>
          <p:cNvGraphicFramePr>
            <a:graphicFrameLocks noChangeAspect="1"/>
          </p:cNvGraphicFramePr>
          <p:nvPr/>
        </p:nvGraphicFramePr>
        <p:xfrm>
          <a:off x="5992107" y="1829859"/>
          <a:ext cx="2260600" cy="2873375"/>
        </p:xfrm>
        <a:graphic>
          <a:graphicData uri="http://schemas.openxmlformats.org/presentationml/2006/ole">
            <mc:AlternateContent xmlns:mc="http://schemas.openxmlformats.org/markup-compatibility/2006">
              <mc:Choice xmlns:v="urn:schemas-microsoft-com:vml" Requires="v">
                <p:oleObj spid="_x0000_s17443" name="Photo Editor Photo" r:id="rId3" imgW="1580952" imgH="2010056" progId="MSPhotoEd.3">
                  <p:embed/>
                </p:oleObj>
              </mc:Choice>
              <mc:Fallback>
                <p:oleObj name="Photo Editor Photo" r:id="rId3" imgW="1580952" imgH="2010056" progId="MSPhotoEd.3">
                  <p:embed/>
                  <p:pic>
                    <p:nvPicPr>
                      <p:cNvPr id="37"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107" y="1829859"/>
                        <a:ext cx="2260600"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564123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9853</TotalTime>
  <Words>2054</Words>
  <Application>Microsoft Office PowerPoint</Application>
  <PresentationFormat>On-screen Show (4:3)</PresentationFormat>
  <Paragraphs>233</Paragraphs>
  <Slides>39</Slides>
  <Notes>7</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3</vt:i4>
      </vt:variant>
      <vt:variant>
        <vt:lpstr>Slide Titles</vt:lpstr>
      </vt:variant>
      <vt:variant>
        <vt:i4>39</vt:i4>
      </vt:variant>
    </vt:vector>
  </HeadingPairs>
  <TitlesOfParts>
    <vt:vector size="56" baseType="lpstr">
      <vt:lpstr>MS PGothic</vt:lpstr>
      <vt:lpstr>MS PGothic</vt:lpstr>
      <vt:lpstr>Arial</vt:lpstr>
      <vt:lpstr>Calibri</vt:lpstr>
      <vt:lpstr>Cambria Math</vt:lpstr>
      <vt:lpstr>Times</vt:lpstr>
      <vt:lpstr>Default Design</vt:lpstr>
      <vt:lpstr>3_Blank</vt:lpstr>
      <vt:lpstr>4_Blank</vt:lpstr>
      <vt:lpstr>5_Default Design</vt:lpstr>
      <vt:lpstr>6_Default Design</vt:lpstr>
      <vt:lpstr>5_Blank</vt:lpstr>
      <vt:lpstr>6_Blank</vt:lpstr>
      <vt:lpstr>7_Default Design</vt:lpstr>
      <vt:lpstr>Equation</vt:lpstr>
      <vt:lpstr>Photo Editor Photo</vt:lpstr>
      <vt:lpstr>Bitmap Image</vt:lpstr>
      <vt:lpstr>Recapitulation of Chapter c</vt:lpstr>
      <vt:lpstr>Summary of Chapter c</vt:lpstr>
      <vt:lpstr>Summary of Chapter c</vt:lpstr>
      <vt:lpstr>Summary of Chapter c</vt:lpstr>
      <vt:lpstr> Maximum efficiency: Q_C/Q_H = T_C/T_H </vt:lpstr>
      <vt:lpstr>Summary of Chapter c</vt:lpstr>
      <vt:lpstr>Example c.11 </vt:lpstr>
      <vt:lpstr>The heat engine below is   </vt:lpstr>
      <vt:lpstr>The heat engine below is </vt:lpstr>
      <vt:lpstr>For the heat engine below, what is the value of W, and  what would be the maximum W for the given QH with the given TH and TC?. </vt:lpstr>
      <vt:lpstr>For the heat engine below, what is the value of W, and  what would be the maximum W for the given QH with the given TH and TC?. </vt:lpstr>
      <vt:lpstr>c-7 Refrigerators, Air Conditioners, and Heat Pumps</vt:lpstr>
      <vt:lpstr>c-7 Refrigerators, Air Conditioners, and Heat Pumps</vt:lpstr>
      <vt:lpstr>c-7 Refrigerators, Air Conditioners, and Heat Pumps</vt:lpstr>
      <vt:lpstr>c-7 Refrigerators, Air Conditioners, and Heat Pumps</vt:lpstr>
      <vt:lpstr>c-7 Refrigerators, Air Conditioners, and Heat Pumps</vt:lpstr>
      <vt:lpstr>c-7 Refrigerators, Air Conditioners, and Heat Pumps</vt:lpstr>
      <vt:lpstr>Example c.16 </vt:lpstr>
      <vt:lpstr>An air conditioner is designed to exhaust 2400 J per cycle to the outside air with a required work input of 500 J. What is the COP for this air conditioner? </vt:lpstr>
      <vt:lpstr>An air conditioner is designed to exhaust 2400 J per cycle to the outside air with a required work input of 500 J. What is the COP for this air conditioner? </vt:lpstr>
      <vt:lpstr>The air conditioner is reversed and is used as a heat pump with the same values for W=500 J and QH =2400J. For this heat pump, what is the COP?  </vt:lpstr>
      <vt:lpstr>The air conditioner is reversed and is used as a heat pump with the same values for W and QH. For this heat pump, what is the COP?  </vt:lpstr>
      <vt:lpstr>c-8 Entropy Q_ /T_ =∆S</vt:lpstr>
      <vt:lpstr>c-8 Entropy (dQ_ )/T_ =dS</vt:lpstr>
      <vt:lpstr>Entropy S  is  ln(no of  configurations)</vt:lpstr>
      <vt:lpstr>c-8 Entropy</vt:lpstr>
      <vt:lpstr>c-8 Entropy</vt:lpstr>
      <vt:lpstr>c-8 Entropy</vt:lpstr>
      <vt:lpstr>PowerPoint Presentation</vt:lpstr>
      <vt:lpstr>Example c.21 </vt:lpstr>
      <vt:lpstr>For the reservoirs below, the total entropy change, ∆S, of the universe is given by </vt:lpstr>
      <vt:lpstr>For the reservoirs below, the total entropy change, ∆S, of the universe is given by </vt:lpstr>
      <vt:lpstr>A system undergoes a reversible process and its entropy decreases by 2.0J/K. What would be the corresponding change of the surroundings?  </vt:lpstr>
      <vt:lpstr>A system undergoes a reversible process and its entropy decreases by 2.0J/K. What would be the corresponding change of the surroundings?  </vt:lpstr>
      <vt:lpstr>c-10 The Third Law of Thermodynamics</vt:lpstr>
      <vt:lpstr>Summary of Chapter c</vt:lpstr>
      <vt:lpstr>Summary of Chapter c</vt:lpstr>
      <vt:lpstr>Summary of Chapter c</vt:lpstr>
      <vt:lpstr>PowerPoint Presentation</vt:lpstr>
    </vt:vector>
  </TitlesOfParts>
  <Company>NIU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 Willis</dc:creator>
  <cp:lastModifiedBy>Siu-Tat Chui</cp:lastModifiedBy>
  <cp:revision>363</cp:revision>
  <dcterms:created xsi:type="dcterms:W3CDTF">2005-03-20T15:36:52Z</dcterms:created>
  <dcterms:modified xsi:type="dcterms:W3CDTF">2022-04-23T04:33:18Z</dcterms:modified>
</cp:coreProperties>
</file>