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 id="2147483668" r:id="rId3"/>
    <p:sldMasterId id="2147483671" r:id="rId4"/>
    <p:sldMasterId id="2147483678" r:id="rId5"/>
    <p:sldMasterId id="2147483685" r:id="rId6"/>
    <p:sldMasterId id="2147483688" r:id="rId7"/>
  </p:sldMasterIdLst>
  <p:notesMasterIdLst>
    <p:notesMasterId r:id="rId94"/>
  </p:notesMasterIdLst>
  <p:sldIdLst>
    <p:sldId id="467" r:id="rId8"/>
    <p:sldId id="468" r:id="rId9"/>
    <p:sldId id="469" r:id="rId10"/>
    <p:sldId id="470" r:id="rId11"/>
    <p:sldId id="471" r:id="rId12"/>
    <p:sldId id="474" r:id="rId13"/>
    <p:sldId id="434" r:id="rId14"/>
    <p:sldId id="435" r:id="rId15"/>
    <p:sldId id="436" r:id="rId16"/>
    <p:sldId id="437" r:id="rId17"/>
    <p:sldId id="438" r:id="rId18"/>
    <p:sldId id="439" r:id="rId19"/>
    <p:sldId id="440" r:id="rId20"/>
    <p:sldId id="441" r:id="rId21"/>
    <p:sldId id="442" r:id="rId22"/>
    <p:sldId id="443" r:id="rId23"/>
    <p:sldId id="444" r:id="rId24"/>
    <p:sldId id="445" r:id="rId25"/>
    <p:sldId id="446" r:id="rId26"/>
    <p:sldId id="447" r:id="rId27"/>
    <p:sldId id="448" r:id="rId28"/>
    <p:sldId id="449" r:id="rId29"/>
    <p:sldId id="450" r:id="rId30"/>
    <p:sldId id="451" r:id="rId31"/>
    <p:sldId id="452" r:id="rId32"/>
    <p:sldId id="453" r:id="rId33"/>
    <p:sldId id="454" r:id="rId34"/>
    <p:sldId id="455" r:id="rId35"/>
    <p:sldId id="456" r:id="rId36"/>
    <p:sldId id="457" r:id="rId37"/>
    <p:sldId id="458" r:id="rId38"/>
    <p:sldId id="466" r:id="rId39"/>
    <p:sldId id="283" r:id="rId40"/>
    <p:sldId id="360" r:id="rId41"/>
    <p:sldId id="361" r:id="rId42"/>
    <p:sldId id="284" r:id="rId43"/>
    <p:sldId id="285" r:id="rId44"/>
    <p:sldId id="286" r:id="rId45"/>
    <p:sldId id="427" r:id="rId46"/>
    <p:sldId id="362" r:id="rId47"/>
    <p:sldId id="363" r:id="rId48"/>
    <p:sldId id="364" r:id="rId49"/>
    <p:sldId id="287" r:id="rId50"/>
    <p:sldId id="288" r:id="rId51"/>
    <p:sldId id="475" r:id="rId52"/>
    <p:sldId id="403" r:id="rId53"/>
    <p:sldId id="397" r:id="rId54"/>
    <p:sldId id="398" r:id="rId55"/>
    <p:sldId id="399" r:id="rId56"/>
    <p:sldId id="428" r:id="rId57"/>
    <p:sldId id="290" r:id="rId58"/>
    <p:sldId id="374" r:id="rId59"/>
    <p:sldId id="291" r:id="rId60"/>
    <p:sldId id="294" r:id="rId61"/>
    <p:sldId id="295" r:id="rId62"/>
    <p:sldId id="296" r:id="rId63"/>
    <p:sldId id="366" r:id="rId64"/>
    <p:sldId id="367" r:id="rId65"/>
    <p:sldId id="368" r:id="rId66"/>
    <p:sldId id="369" r:id="rId67"/>
    <p:sldId id="370" r:id="rId68"/>
    <p:sldId id="371" r:id="rId69"/>
    <p:sldId id="372" r:id="rId70"/>
    <p:sldId id="345" r:id="rId71"/>
    <p:sldId id="297" r:id="rId72"/>
    <p:sldId id="298" r:id="rId73"/>
    <p:sldId id="299" r:id="rId74"/>
    <p:sldId id="395" r:id="rId75"/>
    <p:sldId id="300" r:id="rId76"/>
    <p:sldId id="301" r:id="rId77"/>
    <p:sldId id="432" r:id="rId78"/>
    <p:sldId id="375" r:id="rId79"/>
    <p:sldId id="431" r:id="rId80"/>
    <p:sldId id="302" r:id="rId81"/>
    <p:sldId id="429" r:id="rId82"/>
    <p:sldId id="376" r:id="rId83"/>
    <p:sldId id="377" r:id="rId84"/>
    <p:sldId id="303" r:id="rId85"/>
    <p:sldId id="304" r:id="rId86"/>
    <p:sldId id="305" r:id="rId87"/>
    <p:sldId id="306" r:id="rId88"/>
    <p:sldId id="307" r:id="rId89"/>
    <p:sldId id="308" r:id="rId90"/>
    <p:sldId id="309" r:id="rId91"/>
    <p:sldId id="430" r:id="rId92"/>
    <p:sldId id="402" r:id="rId93"/>
  </p:sldIdLst>
  <p:sldSz cx="9144000" cy="6858000" type="screen4x3"/>
  <p:notesSz cx="6858000" cy="9144000"/>
  <p:defaultTextStyle>
    <a:defPPr>
      <a:defRPr lang="en-US"/>
    </a:defPPr>
    <a:lvl1pPr algn="l" rtl="0" fontAlgn="base">
      <a:spcBef>
        <a:spcPct val="0"/>
      </a:spcBef>
      <a:spcAft>
        <a:spcPct val="0"/>
      </a:spcAft>
      <a:defRPr sz="2800" b="1"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800" b="1"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800" b="1"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800" b="1"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800" b="1"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9ECB"/>
    <a:srgbClr val="C5C5C5"/>
    <a:srgbClr val="435479"/>
    <a:srgbClr val="102229"/>
    <a:srgbClr val="C7C05D"/>
    <a:srgbClr val="79AED6"/>
    <a:srgbClr val="EBEB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7" d="100"/>
          <a:sy n="67" d="100"/>
        </p:scale>
        <p:origin x="1262"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7" d="100"/>
          <a:sy n="67" d="100"/>
        </p:scale>
        <p:origin x="-3228"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presProps" Target="presProps.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0" Type="http://schemas.openxmlformats.org/officeDocument/2006/relationships/slide" Target="slides/slide73.xml"/><Relationship Id="rId85" Type="http://schemas.openxmlformats.org/officeDocument/2006/relationships/slide" Target="slides/slide78.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CA0D4A-0EA3-4779-AF19-9ED1015A3342}" type="datetimeFigureOut">
              <a:rPr lang="en-US" smtClean="0"/>
              <a:t>4/23/2022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E5C09-4A27-4FEF-B9A4-5F24149EB2EC}" type="slidenum">
              <a:rPr lang="en-US" smtClean="0"/>
              <a:t>‹#›</a:t>
            </a:fld>
            <a:endParaRPr lang="en-US"/>
          </a:p>
        </p:txBody>
      </p:sp>
    </p:spTree>
    <p:extLst>
      <p:ext uri="{BB962C8B-B14F-4D97-AF65-F5344CB8AC3E}">
        <p14:creationId xmlns:p14="http://schemas.microsoft.com/office/powerpoint/2010/main" val="3670601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EE5C09-4A27-4FEF-B9A4-5F24149EB2EC}"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463307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Answer:</a:t>
            </a:r>
            <a:r>
              <a:rPr lang="en-US" baseline="0" dirty="0"/>
              <a:t> B</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EE5C09-4A27-4FEF-B9A4-5F24149EB2EC}"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361438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EE5C09-4A27-4FEF-B9A4-5F24149EB2EC}"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022430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Answer:</a:t>
            </a:r>
            <a:r>
              <a:rPr lang="en-US" baseline="0" dirty="0"/>
              <a:t> 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EE5C09-4A27-4FEF-B9A4-5F24149EB2EC}"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71655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Answer:</a:t>
            </a:r>
            <a:r>
              <a:rPr lang="en-US" baseline="0" dirty="0"/>
              <a:t> B</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EE5C09-4A27-4FEF-B9A4-5F24149EB2EC}"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82533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C</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EE5C09-4A27-4FEF-B9A4-5F24149EB2EC}"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544959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charset="0"/>
              <a:cs typeface="+mn-cs"/>
            </a:endParaRPr>
          </a:p>
        </p:txBody>
      </p:sp>
    </p:spTree>
    <p:extLst>
      <p:ext uri="{BB962C8B-B14F-4D97-AF65-F5344CB8AC3E}">
        <p14:creationId xmlns:p14="http://schemas.microsoft.com/office/powerpoint/2010/main" val="4240564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charset="0"/>
              <a:cs typeface="+mn-cs"/>
            </a:endParaRPr>
          </a:p>
        </p:txBody>
      </p:sp>
    </p:spTree>
    <p:extLst>
      <p:ext uri="{BB962C8B-B14F-4D97-AF65-F5344CB8AC3E}">
        <p14:creationId xmlns:p14="http://schemas.microsoft.com/office/powerpoint/2010/main" val="1816340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EE5C09-4A27-4FEF-B9A4-5F24149EB2EC}"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482422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a:t>
            </a:r>
            <a:r>
              <a:rPr lang="en-US" baseline="0" dirty="0"/>
              <a:t> C</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EE5C09-4A27-4FEF-B9A4-5F24149EB2EC}"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93182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Answer:</a:t>
            </a:r>
            <a:r>
              <a:rPr lang="en-US" baseline="0" dirty="0"/>
              <a:t> D</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EE5C09-4A27-4FEF-B9A4-5F24149EB2EC}"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023054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Answer:</a:t>
            </a:r>
            <a:r>
              <a:rPr lang="en-US" baseline="0" dirty="0"/>
              <a:t> A</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EE5C09-4A27-4FEF-B9A4-5F24149EB2EC}"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07102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Answer:</a:t>
            </a:r>
            <a:r>
              <a:rPr lang="en-US" baseline="0" dirty="0"/>
              <a:t> D</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EE5C09-4A27-4FEF-B9A4-5F24149EB2EC}"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253790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6E9EC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01308" y="877455"/>
            <a:ext cx="4322619" cy="2722995"/>
          </a:xfrm>
        </p:spPr>
        <p:txBody>
          <a:bodyPr/>
          <a:lstStyle/>
          <a:p>
            <a:r>
              <a:rPr lang="en-US" dirty="0"/>
              <a:t>Click to edit Master title style</a:t>
            </a:r>
          </a:p>
        </p:txBody>
      </p:sp>
      <p:sp>
        <p:nvSpPr>
          <p:cNvPr id="3" name="Subtitle 2"/>
          <p:cNvSpPr>
            <a:spLocks noGrp="1"/>
          </p:cNvSpPr>
          <p:nvPr>
            <p:ph type="subTitle" idx="1"/>
          </p:nvPr>
        </p:nvSpPr>
        <p:spPr>
          <a:xfrm>
            <a:off x="4701307" y="3886200"/>
            <a:ext cx="4322619" cy="1752600"/>
          </a:xfrm>
        </p:spPr>
        <p:txBody>
          <a:bodyPr/>
          <a:lstStyle>
            <a:lvl1pPr marL="0" indent="0" algn="ctr">
              <a:buNone/>
              <a:defRPr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 20b Pearson Education, Inc.</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0" y="631680"/>
            <a:ext cx="4369486" cy="5592942"/>
          </a:xfrm>
          <a:prstGeom prst="rect">
            <a:avLst/>
          </a:prstGeom>
        </p:spPr>
      </p:pic>
      <p:sp>
        <p:nvSpPr>
          <p:cNvPr id="8" name="TextBox 7"/>
          <p:cNvSpPr txBox="1"/>
          <p:nvPr userDrawn="1"/>
        </p:nvSpPr>
        <p:spPr>
          <a:xfrm>
            <a:off x="4222611" y="6112374"/>
            <a:ext cx="4801315" cy="646331"/>
          </a:xfrm>
          <a:prstGeom prst="rect">
            <a:avLst/>
          </a:prstGeom>
          <a:noFill/>
        </p:spPr>
        <p:txBody>
          <a:bodyPr wrap="none" rtlCol="0">
            <a:spAutoFit/>
          </a:bodyPr>
          <a:lstStyle/>
          <a:p>
            <a:pPr algn="r"/>
            <a:r>
              <a:rPr lang="en-US" sz="1800" b="0" dirty="0"/>
              <a:t>Lecture Outlines by</a:t>
            </a:r>
          </a:p>
          <a:p>
            <a:pPr algn="r"/>
            <a:r>
              <a:rPr lang="en-US" sz="1800" b="0" dirty="0"/>
              <a:t>Douglas Sherman, San Jose State University</a:t>
            </a:r>
          </a:p>
        </p:txBody>
      </p:sp>
    </p:spTree>
    <p:extLst>
      <p:ext uri="{BB962C8B-B14F-4D97-AF65-F5344CB8AC3E}">
        <p14:creationId xmlns:p14="http://schemas.microsoft.com/office/powerpoint/2010/main" val="1769139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 20b Pearson Education, Inc.</a:t>
            </a:r>
          </a:p>
        </p:txBody>
      </p:sp>
      <p:sp>
        <p:nvSpPr>
          <p:cNvPr id="7" name="Rectangle 6"/>
          <p:cNvSpPr>
            <a:spLocks noGrp="1" noChangeArrowheads="1"/>
          </p:cNvSpPr>
          <p:nvPr>
            <p:ph type="sldNum" sz="quarter" idx="12"/>
          </p:nvPr>
        </p:nvSpPr>
        <p:spPr>
          <a:ln/>
        </p:spPr>
        <p:txBody>
          <a:bodyPr/>
          <a:lstStyle>
            <a:lvl1pPr>
              <a:defRPr/>
            </a:lvl1pPr>
          </a:lstStyle>
          <a:p>
            <a:fld id="{256BE939-0F27-4CFE-821E-04CE58B731A3}" type="slidenum">
              <a:rPr lang="en-US" altLang="en-US"/>
              <a:pPr/>
              <a:t>‹#›</a:t>
            </a:fld>
            <a:endParaRPr lang="en-US" altLang="en-US"/>
          </a:p>
        </p:txBody>
      </p:sp>
    </p:spTree>
    <p:extLst>
      <p:ext uri="{BB962C8B-B14F-4D97-AF65-F5344CB8AC3E}">
        <p14:creationId xmlns:p14="http://schemas.microsoft.com/office/powerpoint/2010/main" val="841962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 20b Pearson Education, Inc.</a:t>
            </a:r>
          </a:p>
        </p:txBody>
      </p:sp>
      <p:sp>
        <p:nvSpPr>
          <p:cNvPr id="6" name="Rectangle 6"/>
          <p:cNvSpPr>
            <a:spLocks noGrp="1" noChangeArrowheads="1"/>
          </p:cNvSpPr>
          <p:nvPr>
            <p:ph type="sldNum" sz="quarter" idx="12"/>
          </p:nvPr>
        </p:nvSpPr>
        <p:spPr>
          <a:ln/>
        </p:spPr>
        <p:txBody>
          <a:bodyPr/>
          <a:lstStyle>
            <a:lvl1pPr>
              <a:defRPr/>
            </a:lvl1pPr>
          </a:lstStyle>
          <a:p>
            <a:fld id="{48D3CF93-E483-43BA-B705-EDB50AF64BA6}" type="slidenum">
              <a:rPr lang="en-US" altLang="en-US"/>
              <a:pPr/>
              <a:t>‹#›</a:t>
            </a:fld>
            <a:endParaRPr lang="en-US" altLang="en-US"/>
          </a:p>
        </p:txBody>
      </p:sp>
    </p:spTree>
    <p:extLst>
      <p:ext uri="{BB962C8B-B14F-4D97-AF65-F5344CB8AC3E}">
        <p14:creationId xmlns:p14="http://schemas.microsoft.com/office/powerpoint/2010/main" val="3402090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 20b Pearson Education, Inc.</a:t>
            </a:r>
          </a:p>
        </p:txBody>
      </p:sp>
      <p:sp>
        <p:nvSpPr>
          <p:cNvPr id="6" name="Rectangle 6"/>
          <p:cNvSpPr>
            <a:spLocks noGrp="1" noChangeArrowheads="1"/>
          </p:cNvSpPr>
          <p:nvPr>
            <p:ph type="sldNum" sz="quarter" idx="12"/>
          </p:nvPr>
        </p:nvSpPr>
        <p:spPr>
          <a:ln/>
        </p:spPr>
        <p:txBody>
          <a:bodyPr/>
          <a:lstStyle>
            <a:lvl1pPr>
              <a:defRPr/>
            </a:lvl1pPr>
          </a:lstStyle>
          <a:p>
            <a:fld id="{CAA57464-618B-4A52-8FF9-8FE6CF9E3F33}" type="slidenum">
              <a:rPr lang="en-US" altLang="en-US"/>
              <a:pPr/>
              <a:t>‹#›</a:t>
            </a:fld>
            <a:endParaRPr lang="en-US" altLang="en-US"/>
          </a:p>
        </p:txBody>
      </p:sp>
    </p:spTree>
    <p:extLst>
      <p:ext uri="{BB962C8B-B14F-4D97-AF65-F5344CB8AC3E}">
        <p14:creationId xmlns:p14="http://schemas.microsoft.com/office/powerpoint/2010/main" val="333866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nswer Slide">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a:ln/>
        </p:spPr>
        <p:txBody>
          <a:bodyPr/>
          <a:lstStyle>
            <a:lvl1pPr>
              <a:defRPr/>
            </a:lvl1pPr>
          </a:lstStyle>
          <a:p>
            <a:pPr>
              <a:defRPr/>
            </a:pPr>
            <a:r>
              <a:rPr lang="en-US" dirty="0"/>
              <a:t>© 20b Pearson Education, Inc.</a:t>
            </a:r>
          </a:p>
        </p:txBody>
      </p:sp>
      <p:sp>
        <p:nvSpPr>
          <p:cNvPr id="7" name="Rectangle 2"/>
          <p:cNvSpPr>
            <a:spLocks noGrp="1" noChangeArrowheads="1"/>
          </p:cNvSpPr>
          <p:nvPr>
            <p:ph type="title"/>
          </p:nvPr>
        </p:nvSpPr>
        <p:spPr bwMode="auto">
          <a:xfrm>
            <a:off x="142875" y="74613"/>
            <a:ext cx="88868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8" name="Text Placeholder 7"/>
          <p:cNvSpPr>
            <a:spLocks noGrp="1"/>
          </p:cNvSpPr>
          <p:nvPr>
            <p:ph type="body" sz="quarter" idx="13"/>
          </p:nvPr>
        </p:nvSpPr>
        <p:spPr>
          <a:xfrm>
            <a:off x="142876" y="4121384"/>
            <a:ext cx="8827870" cy="2123841"/>
          </a:xfrm>
        </p:spPr>
        <p:txBody>
          <a:bodyPr anchor="b"/>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US" dirty="0"/>
              <a:t>Click to edit Master text styles</a:t>
            </a:r>
          </a:p>
        </p:txBody>
      </p:sp>
      <p:sp>
        <p:nvSpPr>
          <p:cNvPr id="10" name="Text Placeholder 3"/>
          <p:cNvSpPr>
            <a:spLocks noGrp="1"/>
          </p:cNvSpPr>
          <p:nvPr>
            <p:ph type="body" sz="quarter" idx="12" hasCustomPrompt="1"/>
          </p:nvPr>
        </p:nvSpPr>
        <p:spPr>
          <a:xfrm>
            <a:off x="5181601" y="6381750"/>
            <a:ext cx="3848100" cy="390525"/>
          </a:xfrm>
        </p:spPr>
        <p:txBody>
          <a:bodyPr anchor="b"/>
          <a:lstStyle>
            <a:lvl1pPr marL="0" indent="0" algn="r">
              <a:buNone/>
              <a:defRPr sz="2000" b="1"/>
            </a:lvl1pPr>
          </a:lstStyle>
          <a:p>
            <a:pPr lvl="0"/>
            <a:r>
              <a:rPr lang="en-US" dirty="0"/>
              <a:t>text</a:t>
            </a:r>
          </a:p>
        </p:txBody>
      </p:sp>
      <p:sp>
        <p:nvSpPr>
          <p:cNvPr id="13" name="Text Placeholder 10"/>
          <p:cNvSpPr>
            <a:spLocks noGrp="1"/>
          </p:cNvSpPr>
          <p:nvPr>
            <p:ph type="body" sz="quarter" idx="14"/>
          </p:nvPr>
        </p:nvSpPr>
        <p:spPr>
          <a:xfrm>
            <a:off x="361950" y="1438275"/>
            <a:ext cx="8324850" cy="46878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631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Question Slide">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a:t>
            </a:r>
            <a:r>
              <a:rPr kumimoji="0" lang="en-US" sz="900" b="0" i="0" u="none" strike="noStrike" kern="1200" cap="none" spc="0" normalizeH="0" baseline="0" noProof="0" dirty="0" smtClean="0">
                <a:ln>
                  <a:noFill/>
                </a:ln>
                <a:solidFill>
                  <a:srgbClr val="000000"/>
                </a:solidFill>
                <a:effectLst/>
                <a:uLnTx/>
                <a:uFillTx/>
                <a:latin typeface="Arial" charset="0"/>
                <a:ea typeface="ＭＳ Ｐゴシック" charset="0"/>
                <a:cs typeface="+mn-cs"/>
              </a:rPr>
              <a:t>20b </a:t>
            </a: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Pearson Education, Inc.</a:t>
            </a:r>
          </a:p>
        </p:txBody>
      </p:sp>
      <p:sp>
        <p:nvSpPr>
          <p:cNvPr id="6" name="Rectangle 2"/>
          <p:cNvSpPr>
            <a:spLocks noGrp="1" noChangeArrowheads="1"/>
          </p:cNvSpPr>
          <p:nvPr>
            <p:ph type="title"/>
          </p:nvPr>
        </p:nvSpPr>
        <p:spPr bwMode="auto">
          <a:xfrm>
            <a:off x="142875" y="74613"/>
            <a:ext cx="88868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4" name="Text Placeholder 3"/>
          <p:cNvSpPr>
            <a:spLocks noGrp="1"/>
          </p:cNvSpPr>
          <p:nvPr>
            <p:ph type="body" sz="quarter" idx="12" hasCustomPrompt="1"/>
          </p:nvPr>
        </p:nvSpPr>
        <p:spPr>
          <a:xfrm>
            <a:off x="5410201" y="6381750"/>
            <a:ext cx="3619500" cy="390525"/>
          </a:xfrm>
        </p:spPr>
        <p:txBody>
          <a:bodyPr anchor="b"/>
          <a:lstStyle>
            <a:lvl1pPr marL="0" indent="0" algn="r">
              <a:buNone/>
              <a:defRPr sz="2000" b="1"/>
            </a:lvl1pPr>
          </a:lstStyle>
          <a:p>
            <a:pPr lvl="0"/>
            <a:r>
              <a:rPr lang="en-US" dirty="0"/>
              <a:t>text</a:t>
            </a:r>
          </a:p>
        </p:txBody>
      </p:sp>
    </p:spTree>
    <p:extLst>
      <p:ext uri="{BB962C8B-B14F-4D97-AF65-F5344CB8AC3E}">
        <p14:creationId xmlns:p14="http://schemas.microsoft.com/office/powerpoint/2010/main" val="2983103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6E9EC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01308" y="877455"/>
            <a:ext cx="4322619" cy="2722995"/>
          </a:xfrm>
        </p:spPr>
        <p:txBody>
          <a:bodyPr/>
          <a:lstStyle>
            <a:lvl1pPr>
              <a:defRPr sz="4000"/>
            </a:lvl1pPr>
          </a:lstStyle>
          <a:p>
            <a:r>
              <a:rPr lang="en-US" dirty="0"/>
              <a:t>Click to edit Master title style</a:t>
            </a:r>
          </a:p>
        </p:txBody>
      </p:sp>
      <p:sp>
        <p:nvSpPr>
          <p:cNvPr id="3" name="Subtitle 2"/>
          <p:cNvSpPr>
            <a:spLocks noGrp="1"/>
          </p:cNvSpPr>
          <p:nvPr>
            <p:ph type="subTitle" idx="1"/>
          </p:nvPr>
        </p:nvSpPr>
        <p:spPr>
          <a:xfrm>
            <a:off x="4701307" y="3886200"/>
            <a:ext cx="4322619" cy="1752600"/>
          </a:xfrm>
        </p:spPr>
        <p:txBody>
          <a:bodyPr/>
          <a:lstStyle>
            <a:lvl1pPr marL="0" indent="0" algn="ctr">
              <a:buNone/>
              <a:defRPr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0" y="631680"/>
            <a:ext cx="4369486" cy="5592942"/>
          </a:xfrm>
          <a:prstGeom prst="rect">
            <a:avLst/>
          </a:prstGeom>
        </p:spPr>
      </p:pic>
      <p:sp>
        <p:nvSpPr>
          <p:cNvPr id="8" name="TextBox 7"/>
          <p:cNvSpPr txBox="1"/>
          <p:nvPr userDrawn="1"/>
        </p:nvSpPr>
        <p:spPr>
          <a:xfrm>
            <a:off x="6197511" y="5848682"/>
            <a:ext cx="2826415" cy="92333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Clicker Questions by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Douglas Sherman,</a:t>
            </a:r>
            <a:b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b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San Jose State University</a:t>
            </a:r>
          </a:p>
        </p:txBody>
      </p:sp>
    </p:spTree>
    <p:extLst>
      <p:ext uri="{BB962C8B-B14F-4D97-AF65-F5344CB8AC3E}">
        <p14:creationId xmlns:p14="http://schemas.microsoft.com/office/powerpoint/2010/main" val="4049012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estion Slide">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
        <p:nvSpPr>
          <p:cNvPr id="6" name="Rectangle 2"/>
          <p:cNvSpPr>
            <a:spLocks noGrp="1" noChangeArrowheads="1"/>
          </p:cNvSpPr>
          <p:nvPr>
            <p:ph type="title"/>
          </p:nvPr>
        </p:nvSpPr>
        <p:spPr bwMode="auto">
          <a:xfrm>
            <a:off x="142875" y="74613"/>
            <a:ext cx="88868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4" name="Text Placeholder 3"/>
          <p:cNvSpPr>
            <a:spLocks noGrp="1"/>
          </p:cNvSpPr>
          <p:nvPr>
            <p:ph type="body" sz="quarter" idx="12" hasCustomPrompt="1"/>
          </p:nvPr>
        </p:nvSpPr>
        <p:spPr>
          <a:xfrm>
            <a:off x="5410201" y="6381750"/>
            <a:ext cx="3619500" cy="390525"/>
          </a:xfrm>
        </p:spPr>
        <p:txBody>
          <a:bodyPr anchor="b"/>
          <a:lstStyle>
            <a:lvl1pPr marL="0" indent="0" algn="r">
              <a:buNone/>
              <a:defRPr sz="2000" b="1"/>
            </a:lvl1pPr>
          </a:lstStyle>
          <a:p>
            <a:pPr lvl="0"/>
            <a:r>
              <a:rPr lang="en-US" dirty="0"/>
              <a:t>text</a:t>
            </a:r>
          </a:p>
        </p:txBody>
      </p:sp>
    </p:spTree>
    <p:extLst>
      <p:ext uri="{BB962C8B-B14F-4D97-AF65-F5344CB8AC3E}">
        <p14:creationId xmlns:p14="http://schemas.microsoft.com/office/powerpoint/2010/main" val="4100139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nswer Slide">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
        <p:nvSpPr>
          <p:cNvPr id="7" name="Rectangle 2"/>
          <p:cNvSpPr>
            <a:spLocks noGrp="1" noChangeArrowheads="1"/>
          </p:cNvSpPr>
          <p:nvPr>
            <p:ph type="title"/>
          </p:nvPr>
        </p:nvSpPr>
        <p:spPr bwMode="auto">
          <a:xfrm>
            <a:off x="142875" y="74613"/>
            <a:ext cx="88868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8" name="Text Placeholder 7"/>
          <p:cNvSpPr>
            <a:spLocks noGrp="1"/>
          </p:cNvSpPr>
          <p:nvPr>
            <p:ph type="body" sz="quarter" idx="13"/>
          </p:nvPr>
        </p:nvSpPr>
        <p:spPr>
          <a:xfrm>
            <a:off x="142876" y="4121384"/>
            <a:ext cx="8827870" cy="2123841"/>
          </a:xfrm>
        </p:spPr>
        <p:txBody>
          <a:bodyPr anchor="b"/>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US" dirty="0"/>
              <a:t>Click to edit Master text styles</a:t>
            </a:r>
          </a:p>
        </p:txBody>
      </p:sp>
      <p:sp>
        <p:nvSpPr>
          <p:cNvPr id="10" name="Text Placeholder 3"/>
          <p:cNvSpPr>
            <a:spLocks noGrp="1"/>
          </p:cNvSpPr>
          <p:nvPr>
            <p:ph type="body" sz="quarter" idx="12" hasCustomPrompt="1"/>
          </p:nvPr>
        </p:nvSpPr>
        <p:spPr>
          <a:xfrm>
            <a:off x="5181601" y="6381750"/>
            <a:ext cx="3848100" cy="390525"/>
          </a:xfrm>
        </p:spPr>
        <p:txBody>
          <a:bodyPr anchor="b"/>
          <a:lstStyle>
            <a:lvl1pPr marL="0" indent="0" algn="r">
              <a:buNone/>
              <a:defRPr sz="2000" b="1"/>
            </a:lvl1pPr>
          </a:lstStyle>
          <a:p>
            <a:pPr lvl="0"/>
            <a:r>
              <a:rPr lang="en-US" dirty="0"/>
              <a:t>text</a:t>
            </a:r>
          </a:p>
        </p:txBody>
      </p:sp>
      <p:sp>
        <p:nvSpPr>
          <p:cNvPr id="13" name="Text Placeholder 10"/>
          <p:cNvSpPr>
            <a:spLocks noGrp="1"/>
          </p:cNvSpPr>
          <p:nvPr>
            <p:ph type="body" sz="quarter" idx="14"/>
          </p:nvPr>
        </p:nvSpPr>
        <p:spPr>
          <a:xfrm>
            <a:off x="361950" y="1438275"/>
            <a:ext cx="8324850" cy="46878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961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2651760" cy="374586"/>
          </a:xfrm>
          <a:prstGeom prst="rect">
            <a:avLst/>
          </a:prstGeom>
        </p:spPr>
        <p:txBody>
          <a:bodyPr/>
          <a:lstStyle>
            <a:lvl1pPr algn="l">
              <a:defRPr sz="1200">
                <a:latin typeface="Arial" panose="020B0604020202020204" pitchFamily="34" charset="0"/>
                <a:cs typeface="Arial" panose="020B0604020202020204" pitchFamily="34" charset="0"/>
              </a:defRPr>
            </a:lvl1pPr>
          </a:lstStyle>
          <a:p>
            <a:r>
              <a:rPr lang="en-US"/>
              <a:t>Click to edit Master title style</a:t>
            </a:r>
          </a:p>
        </p:txBody>
      </p:sp>
      <p:sp>
        <p:nvSpPr>
          <p:cNvPr id="3"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20b Pearson Education, Inc.</a:t>
            </a:r>
          </a:p>
        </p:txBody>
      </p:sp>
    </p:spTree>
    <p:extLst>
      <p:ext uri="{BB962C8B-B14F-4D97-AF65-F5344CB8AC3E}">
        <p14:creationId xmlns:p14="http://schemas.microsoft.com/office/powerpoint/2010/main" val="891654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Footer Placeholder 3"/>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20b Pearson Education, Inc.</a:t>
            </a:r>
          </a:p>
        </p:txBody>
      </p:sp>
    </p:spTree>
    <p:extLst>
      <p:ext uri="{BB962C8B-B14F-4D97-AF65-F5344CB8AC3E}">
        <p14:creationId xmlns:p14="http://schemas.microsoft.com/office/powerpoint/2010/main" val="3917614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Unit Content">
    <p:spTree>
      <p:nvGrpSpPr>
        <p:cNvPr id="1" name=""/>
        <p:cNvGrpSpPr/>
        <p:nvPr/>
      </p:nvGrpSpPr>
      <p:grpSpPr>
        <a:xfrm>
          <a:off x="0" y="0"/>
          <a:ext cx="0" cy="0"/>
          <a:chOff x="0" y="0"/>
          <a:chExt cx="0" cy="0"/>
        </a:xfrm>
      </p:grpSpPr>
      <p:sp>
        <p:nvSpPr>
          <p:cNvPr id="2" name="Title 1"/>
          <p:cNvSpPr>
            <a:spLocks noGrp="1"/>
          </p:cNvSpPr>
          <p:nvPr>
            <p:ph type="title"/>
          </p:nvPr>
        </p:nvSpPr>
        <p:spPr>
          <a:xfrm>
            <a:off x="85344" y="0"/>
            <a:ext cx="8985504" cy="1143000"/>
          </a:xfrm>
        </p:spPr>
        <p:txBody>
          <a:bodyPr anchor="ctr"/>
          <a:lstStyle>
            <a:lvl1pPr algn="ctr">
              <a:defRPr sz="3600" b="1"/>
            </a:lvl1pPr>
          </a:lstStyle>
          <a:p>
            <a:r>
              <a:rPr lang="en-US" dirty="0"/>
              <a:t>Click to edit Master title style</a:t>
            </a:r>
          </a:p>
        </p:txBody>
      </p:sp>
      <p:sp>
        <p:nvSpPr>
          <p:cNvPr id="3" name="Content Placeholder 2"/>
          <p:cNvSpPr>
            <a:spLocks noGrp="1"/>
          </p:cNvSpPr>
          <p:nvPr>
            <p:ph idx="1"/>
          </p:nvPr>
        </p:nvSpPr>
        <p:spPr>
          <a:xfrm>
            <a:off x="219456" y="1279526"/>
            <a:ext cx="8467344" cy="4846638"/>
          </a:xfrm>
        </p:spPr>
        <p:txBody>
          <a:bodyPr/>
          <a:lstStyle>
            <a:lvl1pPr marL="341313" indent="-341313">
              <a:spcBef>
                <a:spcPts val="1200"/>
              </a:spcBef>
              <a:defRPr sz="2800" b="0"/>
            </a:lvl1pPr>
            <a:lvl2pPr>
              <a:spcBef>
                <a:spcPts val="1200"/>
              </a:spcBef>
              <a:defRPr b="0"/>
            </a:lvl2pPr>
            <a:lvl3pPr>
              <a:spcBef>
                <a:spcPts val="1200"/>
              </a:spcBef>
              <a:defRPr b="0"/>
            </a:lvl3pPr>
            <a:lvl4pPr>
              <a:spcBef>
                <a:spcPts val="1200"/>
              </a:spcBef>
              <a:defRPr b="0"/>
            </a:lvl4pPr>
            <a:lvl5pPr>
              <a:spcBef>
                <a:spcPts val="1200"/>
              </a:spcBef>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 20b Pearson Education, Inc.</a:t>
            </a:r>
          </a:p>
        </p:txBody>
      </p:sp>
      <p:sp>
        <p:nvSpPr>
          <p:cNvPr id="6" name="Rectangle 6"/>
          <p:cNvSpPr>
            <a:spLocks noGrp="1" noChangeArrowheads="1"/>
          </p:cNvSpPr>
          <p:nvPr>
            <p:ph type="sldNum" sz="quarter" idx="12"/>
          </p:nvPr>
        </p:nvSpPr>
        <p:spPr>
          <a:ln/>
        </p:spPr>
        <p:txBody>
          <a:bodyPr/>
          <a:lstStyle>
            <a:lvl1pPr>
              <a:defRPr/>
            </a:lvl1pPr>
          </a:lstStyle>
          <a:p>
            <a:fld id="{87CD1544-CB59-4B18-8B50-67D25351BC8A}" type="slidenum">
              <a:rPr lang="en-US" altLang="en-US"/>
              <a:pPr/>
              <a:t>‹#›</a:t>
            </a:fld>
            <a:endParaRPr lang="en-US" altLang="en-US"/>
          </a:p>
        </p:txBody>
      </p:sp>
    </p:spTree>
    <p:extLst>
      <p:ext uri="{BB962C8B-B14F-4D97-AF65-F5344CB8AC3E}">
        <p14:creationId xmlns:p14="http://schemas.microsoft.com/office/powerpoint/2010/main" val="807570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6E9EC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01308" y="877455"/>
            <a:ext cx="4322619" cy="2722995"/>
          </a:xfrm>
        </p:spPr>
        <p:txBody>
          <a:bodyPr/>
          <a:lstStyle>
            <a:lvl1pPr>
              <a:defRPr sz="4000"/>
            </a:lvl1pPr>
          </a:lstStyle>
          <a:p>
            <a:r>
              <a:rPr lang="en-US" dirty="0"/>
              <a:t>Click to edit Master title style</a:t>
            </a:r>
          </a:p>
        </p:txBody>
      </p:sp>
      <p:sp>
        <p:nvSpPr>
          <p:cNvPr id="3" name="Subtitle 2"/>
          <p:cNvSpPr>
            <a:spLocks noGrp="1"/>
          </p:cNvSpPr>
          <p:nvPr>
            <p:ph type="subTitle" idx="1"/>
          </p:nvPr>
        </p:nvSpPr>
        <p:spPr>
          <a:xfrm>
            <a:off x="4701307" y="3886200"/>
            <a:ext cx="4322619" cy="1752600"/>
          </a:xfrm>
        </p:spPr>
        <p:txBody>
          <a:bodyPr/>
          <a:lstStyle>
            <a:lvl1pPr marL="0" indent="0" algn="ctr">
              <a:buNone/>
              <a:defRPr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0" y="631680"/>
            <a:ext cx="4369486" cy="5592942"/>
          </a:xfrm>
          <a:prstGeom prst="rect">
            <a:avLst/>
          </a:prstGeom>
        </p:spPr>
      </p:pic>
      <p:sp>
        <p:nvSpPr>
          <p:cNvPr id="8" name="TextBox 7"/>
          <p:cNvSpPr txBox="1"/>
          <p:nvPr userDrawn="1"/>
        </p:nvSpPr>
        <p:spPr>
          <a:xfrm>
            <a:off x="6197511" y="5848682"/>
            <a:ext cx="2826415" cy="92333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Clicker Questions by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Douglas Sherman,</a:t>
            </a:r>
            <a:b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b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San Jose State University</a:t>
            </a:r>
          </a:p>
        </p:txBody>
      </p:sp>
    </p:spTree>
    <p:extLst>
      <p:ext uri="{BB962C8B-B14F-4D97-AF65-F5344CB8AC3E}">
        <p14:creationId xmlns:p14="http://schemas.microsoft.com/office/powerpoint/2010/main" val="1966711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 Slide">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
        <p:nvSpPr>
          <p:cNvPr id="6" name="Rectangle 2"/>
          <p:cNvSpPr>
            <a:spLocks noGrp="1" noChangeArrowheads="1"/>
          </p:cNvSpPr>
          <p:nvPr>
            <p:ph type="title"/>
          </p:nvPr>
        </p:nvSpPr>
        <p:spPr bwMode="auto">
          <a:xfrm>
            <a:off x="142875" y="74613"/>
            <a:ext cx="88868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4" name="Text Placeholder 3"/>
          <p:cNvSpPr>
            <a:spLocks noGrp="1"/>
          </p:cNvSpPr>
          <p:nvPr>
            <p:ph type="body" sz="quarter" idx="12" hasCustomPrompt="1"/>
          </p:nvPr>
        </p:nvSpPr>
        <p:spPr>
          <a:xfrm>
            <a:off x="5410201" y="6381750"/>
            <a:ext cx="3619500" cy="390525"/>
          </a:xfrm>
        </p:spPr>
        <p:txBody>
          <a:bodyPr anchor="b"/>
          <a:lstStyle>
            <a:lvl1pPr marL="0" indent="0" algn="r">
              <a:buNone/>
              <a:defRPr sz="2000" b="1"/>
            </a:lvl1pPr>
          </a:lstStyle>
          <a:p>
            <a:pPr lvl="0"/>
            <a:r>
              <a:rPr lang="en-US" dirty="0"/>
              <a:t>text</a:t>
            </a:r>
          </a:p>
        </p:txBody>
      </p:sp>
    </p:spTree>
    <p:extLst>
      <p:ext uri="{BB962C8B-B14F-4D97-AF65-F5344CB8AC3E}">
        <p14:creationId xmlns:p14="http://schemas.microsoft.com/office/powerpoint/2010/main" val="3901943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nswer Slide">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
        <p:nvSpPr>
          <p:cNvPr id="7" name="Rectangle 2"/>
          <p:cNvSpPr>
            <a:spLocks noGrp="1" noChangeArrowheads="1"/>
          </p:cNvSpPr>
          <p:nvPr>
            <p:ph type="title"/>
          </p:nvPr>
        </p:nvSpPr>
        <p:spPr bwMode="auto">
          <a:xfrm>
            <a:off x="142875" y="74613"/>
            <a:ext cx="88868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8" name="Text Placeholder 7"/>
          <p:cNvSpPr>
            <a:spLocks noGrp="1"/>
          </p:cNvSpPr>
          <p:nvPr>
            <p:ph type="body" sz="quarter" idx="13"/>
          </p:nvPr>
        </p:nvSpPr>
        <p:spPr>
          <a:xfrm>
            <a:off x="142876" y="4121384"/>
            <a:ext cx="8827870" cy="2123841"/>
          </a:xfrm>
        </p:spPr>
        <p:txBody>
          <a:bodyPr anchor="b"/>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US" dirty="0"/>
              <a:t>Click to edit Master text styles</a:t>
            </a:r>
          </a:p>
        </p:txBody>
      </p:sp>
      <p:sp>
        <p:nvSpPr>
          <p:cNvPr id="10" name="Text Placeholder 3"/>
          <p:cNvSpPr>
            <a:spLocks noGrp="1"/>
          </p:cNvSpPr>
          <p:nvPr>
            <p:ph type="body" sz="quarter" idx="12" hasCustomPrompt="1"/>
          </p:nvPr>
        </p:nvSpPr>
        <p:spPr>
          <a:xfrm>
            <a:off x="5181601" y="6381750"/>
            <a:ext cx="3848100" cy="390525"/>
          </a:xfrm>
        </p:spPr>
        <p:txBody>
          <a:bodyPr anchor="b"/>
          <a:lstStyle>
            <a:lvl1pPr marL="0" indent="0" algn="r">
              <a:buNone/>
              <a:defRPr sz="2000" b="1"/>
            </a:lvl1pPr>
          </a:lstStyle>
          <a:p>
            <a:pPr lvl="0"/>
            <a:r>
              <a:rPr lang="en-US" dirty="0"/>
              <a:t>text</a:t>
            </a:r>
          </a:p>
        </p:txBody>
      </p:sp>
      <p:sp>
        <p:nvSpPr>
          <p:cNvPr id="13" name="Text Placeholder 10"/>
          <p:cNvSpPr>
            <a:spLocks noGrp="1"/>
          </p:cNvSpPr>
          <p:nvPr>
            <p:ph type="body" sz="quarter" idx="14"/>
          </p:nvPr>
        </p:nvSpPr>
        <p:spPr>
          <a:xfrm>
            <a:off x="361950" y="1438275"/>
            <a:ext cx="8324850" cy="46878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971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6E9EC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01308" y="877455"/>
            <a:ext cx="4322619" cy="2722995"/>
          </a:xfrm>
        </p:spPr>
        <p:txBody>
          <a:bodyPr/>
          <a:lstStyle>
            <a:lvl1pPr>
              <a:defRPr sz="4000"/>
            </a:lvl1pPr>
          </a:lstStyle>
          <a:p>
            <a:r>
              <a:rPr lang="en-US" dirty="0"/>
              <a:t>Click to edit Master title style</a:t>
            </a:r>
          </a:p>
        </p:txBody>
      </p:sp>
      <p:sp>
        <p:nvSpPr>
          <p:cNvPr id="3" name="Subtitle 2"/>
          <p:cNvSpPr>
            <a:spLocks noGrp="1"/>
          </p:cNvSpPr>
          <p:nvPr>
            <p:ph type="subTitle" idx="1"/>
          </p:nvPr>
        </p:nvSpPr>
        <p:spPr>
          <a:xfrm>
            <a:off x="4701307" y="3886200"/>
            <a:ext cx="4322619" cy="1752600"/>
          </a:xfrm>
        </p:spPr>
        <p:txBody>
          <a:bodyPr/>
          <a:lstStyle>
            <a:lvl1pPr marL="0" indent="0" algn="ctr">
              <a:buNone/>
              <a:defRPr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0" y="631680"/>
            <a:ext cx="4369486" cy="5592942"/>
          </a:xfrm>
          <a:prstGeom prst="rect">
            <a:avLst/>
          </a:prstGeom>
        </p:spPr>
      </p:pic>
      <p:sp>
        <p:nvSpPr>
          <p:cNvPr id="8" name="TextBox 7"/>
          <p:cNvSpPr txBox="1"/>
          <p:nvPr userDrawn="1"/>
        </p:nvSpPr>
        <p:spPr>
          <a:xfrm>
            <a:off x="6197511" y="5848682"/>
            <a:ext cx="2826415" cy="92333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Clicker Questions by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Douglas Sherman,</a:t>
            </a:r>
            <a:b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b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San Jose State University</a:t>
            </a:r>
          </a:p>
        </p:txBody>
      </p:sp>
    </p:spTree>
    <p:extLst>
      <p:ext uri="{BB962C8B-B14F-4D97-AF65-F5344CB8AC3E}">
        <p14:creationId xmlns:p14="http://schemas.microsoft.com/office/powerpoint/2010/main" val="3712180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estion Slide">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
        <p:nvSpPr>
          <p:cNvPr id="6" name="Rectangle 2"/>
          <p:cNvSpPr>
            <a:spLocks noGrp="1" noChangeArrowheads="1"/>
          </p:cNvSpPr>
          <p:nvPr>
            <p:ph type="title"/>
          </p:nvPr>
        </p:nvSpPr>
        <p:spPr bwMode="auto">
          <a:xfrm>
            <a:off x="142875" y="74613"/>
            <a:ext cx="88868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4" name="Text Placeholder 3"/>
          <p:cNvSpPr>
            <a:spLocks noGrp="1"/>
          </p:cNvSpPr>
          <p:nvPr>
            <p:ph type="body" sz="quarter" idx="12" hasCustomPrompt="1"/>
          </p:nvPr>
        </p:nvSpPr>
        <p:spPr>
          <a:xfrm>
            <a:off x="5410201" y="6381750"/>
            <a:ext cx="3619500" cy="390525"/>
          </a:xfrm>
        </p:spPr>
        <p:txBody>
          <a:bodyPr anchor="b"/>
          <a:lstStyle>
            <a:lvl1pPr marL="0" indent="0" algn="r">
              <a:buNone/>
              <a:defRPr sz="2000" b="1"/>
            </a:lvl1pPr>
          </a:lstStyle>
          <a:p>
            <a:pPr lvl="0"/>
            <a:r>
              <a:rPr lang="en-US" dirty="0"/>
              <a:t>text</a:t>
            </a:r>
          </a:p>
        </p:txBody>
      </p:sp>
    </p:spTree>
    <p:extLst>
      <p:ext uri="{BB962C8B-B14F-4D97-AF65-F5344CB8AC3E}">
        <p14:creationId xmlns:p14="http://schemas.microsoft.com/office/powerpoint/2010/main" val="850104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nswer Slide">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
        <p:nvSpPr>
          <p:cNvPr id="7" name="Rectangle 2"/>
          <p:cNvSpPr>
            <a:spLocks noGrp="1" noChangeArrowheads="1"/>
          </p:cNvSpPr>
          <p:nvPr>
            <p:ph type="title"/>
          </p:nvPr>
        </p:nvSpPr>
        <p:spPr bwMode="auto">
          <a:xfrm>
            <a:off x="142875" y="74613"/>
            <a:ext cx="88868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8" name="Text Placeholder 7"/>
          <p:cNvSpPr>
            <a:spLocks noGrp="1"/>
          </p:cNvSpPr>
          <p:nvPr>
            <p:ph type="body" sz="quarter" idx="13"/>
          </p:nvPr>
        </p:nvSpPr>
        <p:spPr>
          <a:xfrm>
            <a:off x="142876" y="4121384"/>
            <a:ext cx="8827870" cy="2123841"/>
          </a:xfrm>
        </p:spPr>
        <p:txBody>
          <a:bodyPr anchor="b"/>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US" dirty="0"/>
              <a:t>Click to edit Master text styles</a:t>
            </a:r>
          </a:p>
        </p:txBody>
      </p:sp>
      <p:sp>
        <p:nvSpPr>
          <p:cNvPr id="10" name="Text Placeholder 3"/>
          <p:cNvSpPr>
            <a:spLocks noGrp="1"/>
          </p:cNvSpPr>
          <p:nvPr>
            <p:ph type="body" sz="quarter" idx="12" hasCustomPrompt="1"/>
          </p:nvPr>
        </p:nvSpPr>
        <p:spPr>
          <a:xfrm>
            <a:off x="5181601" y="6381750"/>
            <a:ext cx="3848100" cy="390525"/>
          </a:xfrm>
        </p:spPr>
        <p:txBody>
          <a:bodyPr anchor="b"/>
          <a:lstStyle>
            <a:lvl1pPr marL="0" indent="0" algn="r">
              <a:buNone/>
              <a:defRPr sz="2000" b="1"/>
            </a:lvl1pPr>
          </a:lstStyle>
          <a:p>
            <a:pPr lvl="0"/>
            <a:r>
              <a:rPr lang="en-US" dirty="0"/>
              <a:t>text</a:t>
            </a:r>
          </a:p>
        </p:txBody>
      </p:sp>
      <p:sp>
        <p:nvSpPr>
          <p:cNvPr id="13" name="Text Placeholder 10"/>
          <p:cNvSpPr>
            <a:spLocks noGrp="1"/>
          </p:cNvSpPr>
          <p:nvPr>
            <p:ph type="body" sz="quarter" idx="14"/>
          </p:nvPr>
        </p:nvSpPr>
        <p:spPr>
          <a:xfrm>
            <a:off x="361950" y="1438275"/>
            <a:ext cx="8324850" cy="46878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90009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2651760" cy="374586"/>
          </a:xfrm>
          <a:prstGeom prst="rect">
            <a:avLst/>
          </a:prstGeom>
        </p:spPr>
        <p:txBody>
          <a:bodyPr/>
          <a:lstStyle>
            <a:lvl1pPr algn="l">
              <a:defRPr sz="1200">
                <a:latin typeface="Arial" panose="020B0604020202020204" pitchFamily="34" charset="0"/>
                <a:cs typeface="Arial" panose="020B0604020202020204" pitchFamily="34" charset="0"/>
              </a:defRPr>
            </a:lvl1pPr>
          </a:lstStyle>
          <a:p>
            <a:r>
              <a:rPr lang="en-US"/>
              <a:t>Click to edit Master title style</a:t>
            </a:r>
          </a:p>
        </p:txBody>
      </p:sp>
      <p:sp>
        <p:nvSpPr>
          <p:cNvPr id="3"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20b Pearson Education, Inc.</a:t>
            </a:r>
          </a:p>
        </p:txBody>
      </p:sp>
    </p:spTree>
    <p:extLst>
      <p:ext uri="{BB962C8B-B14F-4D97-AF65-F5344CB8AC3E}">
        <p14:creationId xmlns:p14="http://schemas.microsoft.com/office/powerpoint/2010/main" val="6996738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Footer Placeholder 3"/>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20b Pearson Education, Inc.</a:t>
            </a:r>
          </a:p>
        </p:txBody>
      </p:sp>
    </p:spTree>
    <p:extLst>
      <p:ext uri="{BB962C8B-B14F-4D97-AF65-F5344CB8AC3E}">
        <p14:creationId xmlns:p14="http://schemas.microsoft.com/office/powerpoint/2010/main" val="3183243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_Main_slide">
    <p:spTree>
      <p:nvGrpSpPr>
        <p:cNvPr id="1" name=""/>
        <p:cNvGrpSpPr/>
        <p:nvPr/>
      </p:nvGrpSpPr>
      <p:grpSpPr>
        <a:xfrm>
          <a:off x="0" y="0"/>
          <a:ext cx="0" cy="0"/>
          <a:chOff x="0" y="0"/>
          <a:chExt cx="0" cy="0"/>
        </a:xfrm>
      </p:grpSpPr>
      <p:sp>
        <p:nvSpPr>
          <p:cNvPr id="2" name="Title 1"/>
          <p:cNvSpPr>
            <a:spLocks noGrp="1"/>
          </p:cNvSpPr>
          <p:nvPr>
            <p:ph type="title"/>
          </p:nvPr>
        </p:nvSpPr>
        <p:spPr>
          <a:xfrm>
            <a:off x="85344" y="0"/>
            <a:ext cx="8985504" cy="1143000"/>
          </a:xfrm>
        </p:spPr>
        <p:txBody>
          <a:bodyPr anchor="ctr"/>
          <a:lstStyle>
            <a:lvl1pPr algn="ctr">
              <a:defRPr sz="3600" b="1"/>
            </a:lvl1pPr>
          </a:lstStyle>
          <a:p>
            <a:r>
              <a:rPr lang="en-US" dirty="0"/>
              <a:t>Click to edit Master title style</a:t>
            </a:r>
          </a:p>
        </p:txBody>
      </p:sp>
      <p:sp>
        <p:nvSpPr>
          <p:cNvPr id="3" name="Content Placeholder 2"/>
          <p:cNvSpPr>
            <a:spLocks noGrp="1"/>
          </p:cNvSpPr>
          <p:nvPr>
            <p:ph idx="1"/>
          </p:nvPr>
        </p:nvSpPr>
        <p:spPr>
          <a:xfrm>
            <a:off x="219456" y="1279526"/>
            <a:ext cx="8467344" cy="4846638"/>
          </a:xfrm>
        </p:spPr>
        <p:txBody>
          <a:bodyPr/>
          <a:lstStyle>
            <a:lvl1pPr marL="457200" indent="-457200">
              <a:spcBef>
                <a:spcPts val="1200"/>
              </a:spcBef>
              <a:buFont typeface="Arial" panose="020B0604020202020204" pitchFamily="34" charset="0"/>
              <a:buChar char="•"/>
              <a:defRPr sz="2800" b="0"/>
            </a:lvl1pPr>
            <a:lvl2pPr>
              <a:spcBef>
                <a:spcPts val="1200"/>
              </a:spcBef>
              <a:defRPr b="0"/>
            </a:lvl2pPr>
            <a:lvl3pPr>
              <a:spcBef>
                <a:spcPts val="1200"/>
              </a:spcBef>
              <a:defRPr b="0"/>
            </a:lvl3pPr>
            <a:lvl4pPr>
              <a:spcBef>
                <a:spcPts val="1200"/>
              </a:spcBef>
              <a:defRPr b="0"/>
            </a:lvl4pPr>
            <a:lvl5pPr>
              <a:spcBef>
                <a:spcPts val="1200"/>
              </a:spcBef>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 20b Pearson Education, Inc.</a:t>
            </a:r>
          </a:p>
        </p:txBody>
      </p:sp>
      <p:sp>
        <p:nvSpPr>
          <p:cNvPr id="6" name="Rectangle 6"/>
          <p:cNvSpPr>
            <a:spLocks noGrp="1" noChangeArrowheads="1"/>
          </p:cNvSpPr>
          <p:nvPr>
            <p:ph type="sldNum" sz="quarter" idx="12"/>
          </p:nvPr>
        </p:nvSpPr>
        <p:spPr>
          <a:ln/>
        </p:spPr>
        <p:txBody>
          <a:bodyPr/>
          <a:lstStyle>
            <a:lvl1pPr>
              <a:defRPr/>
            </a:lvl1pPr>
          </a:lstStyle>
          <a:p>
            <a:fld id="{87CD1544-CB59-4B18-8B50-67D25351BC8A}" type="slidenum">
              <a:rPr lang="en-US" altLang="en-US"/>
              <a:pPr/>
              <a:t>‹#›</a:t>
            </a:fld>
            <a:endParaRPr lang="en-US" altLang="en-US"/>
          </a:p>
        </p:txBody>
      </p:sp>
    </p:spTree>
    <p:extLst>
      <p:ext uri="{BB962C8B-B14F-4D97-AF65-F5344CB8AC3E}">
        <p14:creationId xmlns:p14="http://schemas.microsoft.com/office/powerpoint/2010/main" val="15436466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6E9EC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01308" y="877455"/>
            <a:ext cx="4322619" cy="2722995"/>
          </a:xfrm>
        </p:spPr>
        <p:txBody>
          <a:bodyPr/>
          <a:lstStyle>
            <a:lvl1pPr>
              <a:defRPr sz="4000"/>
            </a:lvl1pPr>
          </a:lstStyle>
          <a:p>
            <a:r>
              <a:rPr lang="en-US" dirty="0"/>
              <a:t>Click to edit Master title style</a:t>
            </a:r>
          </a:p>
        </p:txBody>
      </p:sp>
      <p:sp>
        <p:nvSpPr>
          <p:cNvPr id="3" name="Subtitle 2"/>
          <p:cNvSpPr>
            <a:spLocks noGrp="1"/>
          </p:cNvSpPr>
          <p:nvPr>
            <p:ph type="subTitle" idx="1"/>
          </p:nvPr>
        </p:nvSpPr>
        <p:spPr>
          <a:xfrm>
            <a:off x="4701307" y="3886200"/>
            <a:ext cx="4322619" cy="1752600"/>
          </a:xfrm>
        </p:spPr>
        <p:txBody>
          <a:bodyPr/>
          <a:lstStyle>
            <a:lvl1pPr marL="0" indent="0" algn="ctr">
              <a:buNone/>
              <a:defRPr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0" y="631680"/>
            <a:ext cx="4369486" cy="5592942"/>
          </a:xfrm>
          <a:prstGeom prst="rect">
            <a:avLst/>
          </a:prstGeom>
        </p:spPr>
      </p:pic>
      <p:sp>
        <p:nvSpPr>
          <p:cNvPr id="8" name="TextBox 7"/>
          <p:cNvSpPr txBox="1"/>
          <p:nvPr userDrawn="1"/>
        </p:nvSpPr>
        <p:spPr>
          <a:xfrm>
            <a:off x="6197511" y="5848682"/>
            <a:ext cx="2826415" cy="92333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Clicker Questions by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Douglas Sherman,</a:t>
            </a:r>
            <a:b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b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San Jose State University</a:t>
            </a:r>
          </a:p>
        </p:txBody>
      </p:sp>
    </p:spTree>
    <p:extLst>
      <p:ext uri="{BB962C8B-B14F-4D97-AF65-F5344CB8AC3E}">
        <p14:creationId xmlns:p14="http://schemas.microsoft.com/office/powerpoint/2010/main" val="2232327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Main_slide">
    <p:spTree>
      <p:nvGrpSpPr>
        <p:cNvPr id="1" name=""/>
        <p:cNvGrpSpPr/>
        <p:nvPr/>
      </p:nvGrpSpPr>
      <p:grpSpPr>
        <a:xfrm>
          <a:off x="0" y="0"/>
          <a:ext cx="0" cy="0"/>
          <a:chOff x="0" y="0"/>
          <a:chExt cx="0" cy="0"/>
        </a:xfrm>
      </p:grpSpPr>
      <p:sp>
        <p:nvSpPr>
          <p:cNvPr id="2" name="Title 1"/>
          <p:cNvSpPr>
            <a:spLocks noGrp="1"/>
          </p:cNvSpPr>
          <p:nvPr>
            <p:ph type="title"/>
          </p:nvPr>
        </p:nvSpPr>
        <p:spPr>
          <a:xfrm>
            <a:off x="85344" y="0"/>
            <a:ext cx="8985504" cy="1143000"/>
          </a:xfrm>
        </p:spPr>
        <p:txBody>
          <a:bodyPr anchor="ctr"/>
          <a:lstStyle>
            <a:lvl1pPr algn="ctr">
              <a:defRPr sz="3600" b="1"/>
            </a:lvl1pPr>
          </a:lstStyle>
          <a:p>
            <a:r>
              <a:rPr lang="en-US" dirty="0"/>
              <a:t>Click to edit Master title style</a:t>
            </a:r>
          </a:p>
        </p:txBody>
      </p:sp>
      <p:sp>
        <p:nvSpPr>
          <p:cNvPr id="3" name="Content Placeholder 2"/>
          <p:cNvSpPr>
            <a:spLocks noGrp="1"/>
          </p:cNvSpPr>
          <p:nvPr>
            <p:ph idx="1"/>
          </p:nvPr>
        </p:nvSpPr>
        <p:spPr>
          <a:xfrm>
            <a:off x="219456" y="1279526"/>
            <a:ext cx="8467344" cy="4846638"/>
          </a:xfrm>
        </p:spPr>
        <p:txBody>
          <a:bodyPr/>
          <a:lstStyle>
            <a:lvl1pPr marL="457200" indent="-457200">
              <a:spcBef>
                <a:spcPts val="1200"/>
              </a:spcBef>
              <a:buFont typeface="Arial" panose="020B0604020202020204" pitchFamily="34" charset="0"/>
              <a:buChar char="•"/>
              <a:defRPr sz="2800" b="0"/>
            </a:lvl1pPr>
            <a:lvl2pPr>
              <a:spcBef>
                <a:spcPts val="1200"/>
              </a:spcBef>
              <a:defRPr b="0"/>
            </a:lvl2pPr>
            <a:lvl3pPr>
              <a:spcBef>
                <a:spcPts val="1200"/>
              </a:spcBef>
              <a:defRPr b="0"/>
            </a:lvl3pPr>
            <a:lvl4pPr>
              <a:spcBef>
                <a:spcPts val="1200"/>
              </a:spcBef>
              <a:defRPr b="0"/>
            </a:lvl4pPr>
            <a:lvl5pPr>
              <a:spcBef>
                <a:spcPts val="1200"/>
              </a:spcBef>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 20b Pearson Education, Inc.</a:t>
            </a:r>
          </a:p>
        </p:txBody>
      </p:sp>
      <p:sp>
        <p:nvSpPr>
          <p:cNvPr id="6" name="Rectangle 6"/>
          <p:cNvSpPr>
            <a:spLocks noGrp="1" noChangeArrowheads="1"/>
          </p:cNvSpPr>
          <p:nvPr>
            <p:ph type="sldNum" sz="quarter" idx="12"/>
          </p:nvPr>
        </p:nvSpPr>
        <p:spPr>
          <a:ln/>
        </p:spPr>
        <p:txBody>
          <a:bodyPr/>
          <a:lstStyle>
            <a:lvl1pPr>
              <a:defRPr/>
            </a:lvl1pPr>
          </a:lstStyle>
          <a:p>
            <a:fld id="{87CD1544-CB59-4B18-8B50-67D25351BC8A}" type="slidenum">
              <a:rPr lang="en-US" altLang="en-US"/>
              <a:pPr/>
              <a:t>‹#›</a:t>
            </a:fld>
            <a:endParaRPr lang="en-US" altLang="en-US"/>
          </a:p>
        </p:txBody>
      </p:sp>
    </p:spTree>
    <p:extLst>
      <p:ext uri="{BB962C8B-B14F-4D97-AF65-F5344CB8AC3E}">
        <p14:creationId xmlns:p14="http://schemas.microsoft.com/office/powerpoint/2010/main" val="33467733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estion Slide">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
        <p:nvSpPr>
          <p:cNvPr id="6" name="Rectangle 2"/>
          <p:cNvSpPr>
            <a:spLocks noGrp="1" noChangeArrowheads="1"/>
          </p:cNvSpPr>
          <p:nvPr>
            <p:ph type="title"/>
          </p:nvPr>
        </p:nvSpPr>
        <p:spPr bwMode="auto">
          <a:xfrm>
            <a:off x="142875" y="74613"/>
            <a:ext cx="88868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4" name="Text Placeholder 3"/>
          <p:cNvSpPr>
            <a:spLocks noGrp="1"/>
          </p:cNvSpPr>
          <p:nvPr>
            <p:ph type="body" sz="quarter" idx="12" hasCustomPrompt="1"/>
          </p:nvPr>
        </p:nvSpPr>
        <p:spPr>
          <a:xfrm>
            <a:off x="5410201" y="6381750"/>
            <a:ext cx="3619500" cy="390525"/>
          </a:xfrm>
        </p:spPr>
        <p:txBody>
          <a:bodyPr anchor="b"/>
          <a:lstStyle>
            <a:lvl1pPr marL="0" indent="0" algn="r">
              <a:buNone/>
              <a:defRPr sz="2000" b="1"/>
            </a:lvl1pPr>
          </a:lstStyle>
          <a:p>
            <a:pPr lvl="0"/>
            <a:r>
              <a:rPr lang="en-US" dirty="0"/>
              <a:t>text</a:t>
            </a:r>
          </a:p>
        </p:txBody>
      </p:sp>
    </p:spTree>
    <p:extLst>
      <p:ext uri="{BB962C8B-B14F-4D97-AF65-F5344CB8AC3E}">
        <p14:creationId xmlns:p14="http://schemas.microsoft.com/office/powerpoint/2010/main" val="33511092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swer Slide">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
        <p:nvSpPr>
          <p:cNvPr id="7" name="Rectangle 2"/>
          <p:cNvSpPr>
            <a:spLocks noGrp="1" noChangeArrowheads="1"/>
          </p:cNvSpPr>
          <p:nvPr>
            <p:ph type="title"/>
          </p:nvPr>
        </p:nvSpPr>
        <p:spPr bwMode="auto">
          <a:xfrm>
            <a:off x="142875" y="74613"/>
            <a:ext cx="88868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8" name="Text Placeholder 7"/>
          <p:cNvSpPr>
            <a:spLocks noGrp="1"/>
          </p:cNvSpPr>
          <p:nvPr>
            <p:ph type="body" sz="quarter" idx="13"/>
          </p:nvPr>
        </p:nvSpPr>
        <p:spPr>
          <a:xfrm>
            <a:off x="142876" y="4121384"/>
            <a:ext cx="8827870" cy="2123841"/>
          </a:xfrm>
        </p:spPr>
        <p:txBody>
          <a:bodyPr anchor="b"/>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US" dirty="0"/>
              <a:t>Click to edit Master text styles</a:t>
            </a:r>
          </a:p>
        </p:txBody>
      </p:sp>
      <p:sp>
        <p:nvSpPr>
          <p:cNvPr id="10" name="Text Placeholder 3"/>
          <p:cNvSpPr>
            <a:spLocks noGrp="1"/>
          </p:cNvSpPr>
          <p:nvPr>
            <p:ph type="body" sz="quarter" idx="12" hasCustomPrompt="1"/>
          </p:nvPr>
        </p:nvSpPr>
        <p:spPr>
          <a:xfrm>
            <a:off x="5181601" y="6381750"/>
            <a:ext cx="3848100" cy="390525"/>
          </a:xfrm>
        </p:spPr>
        <p:txBody>
          <a:bodyPr anchor="b"/>
          <a:lstStyle>
            <a:lvl1pPr marL="0" indent="0" algn="r">
              <a:buNone/>
              <a:defRPr sz="2000" b="1"/>
            </a:lvl1pPr>
          </a:lstStyle>
          <a:p>
            <a:pPr lvl="0"/>
            <a:r>
              <a:rPr lang="en-US" dirty="0"/>
              <a:t>text</a:t>
            </a:r>
          </a:p>
        </p:txBody>
      </p:sp>
      <p:sp>
        <p:nvSpPr>
          <p:cNvPr id="13" name="Text Placeholder 10"/>
          <p:cNvSpPr>
            <a:spLocks noGrp="1"/>
          </p:cNvSpPr>
          <p:nvPr>
            <p:ph type="body" sz="quarter" idx="14"/>
          </p:nvPr>
        </p:nvSpPr>
        <p:spPr>
          <a:xfrm>
            <a:off x="361950" y="1438275"/>
            <a:ext cx="8324850" cy="46878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4899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bwMode="auto">
          <a:xfrm>
            <a:off x="0" y="0"/>
            <a:ext cx="9144000" cy="2072640"/>
          </a:xfrm>
          <a:prstGeom prst="rect">
            <a:avLst/>
          </a:prstGeom>
          <a:solidFill>
            <a:srgbClr val="6E9ECB"/>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2" name="Title 1"/>
          <p:cNvSpPr>
            <a:spLocks noGrp="1"/>
          </p:cNvSpPr>
          <p:nvPr>
            <p:ph type="title"/>
          </p:nvPr>
        </p:nvSpPr>
        <p:spPr>
          <a:xfrm>
            <a:off x="685800" y="241046"/>
            <a:ext cx="7772400" cy="1362075"/>
          </a:xfrm>
        </p:spPr>
        <p:txBody>
          <a:bodyPr anchor="t"/>
          <a:lstStyle>
            <a:lvl1pPr algn="ctr">
              <a:spcBef>
                <a:spcPts val="2800"/>
              </a:spcBef>
              <a:defRPr sz="4800" b="1" cap="none" baseline="0"/>
            </a:lvl1pPr>
          </a:lstStyle>
          <a:p>
            <a:r>
              <a:rPr lang="en-US"/>
              <a:t>Click to edit Master title style</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 20b Pearson Education, Inc.</a:t>
            </a:r>
          </a:p>
        </p:txBody>
      </p:sp>
      <p:sp>
        <p:nvSpPr>
          <p:cNvPr id="6" name="Rectangle 6"/>
          <p:cNvSpPr>
            <a:spLocks noGrp="1" noChangeArrowheads="1"/>
          </p:cNvSpPr>
          <p:nvPr>
            <p:ph type="sldNum" sz="quarter" idx="12"/>
          </p:nvPr>
        </p:nvSpPr>
        <p:spPr>
          <a:ln/>
        </p:spPr>
        <p:txBody>
          <a:bodyPr/>
          <a:lstStyle>
            <a:lvl1pPr>
              <a:defRPr/>
            </a:lvl1pPr>
          </a:lstStyle>
          <a:p>
            <a:fld id="{14C58C30-817E-41EB-A2B5-4DED8CE09C8C}" type="slidenum">
              <a:rPr lang="en-US" altLang="en-US"/>
              <a:pPr/>
              <a:t>‹#›</a:t>
            </a:fld>
            <a:endParaRPr lang="en-US" altLang="en-US"/>
          </a:p>
        </p:txBody>
      </p:sp>
    </p:spTree>
    <p:extLst>
      <p:ext uri="{BB962C8B-B14F-4D97-AF65-F5344CB8AC3E}">
        <p14:creationId xmlns:p14="http://schemas.microsoft.com/office/powerpoint/2010/main" val="2279608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 20b Pearson Education, Inc.</a:t>
            </a:r>
          </a:p>
        </p:txBody>
      </p:sp>
      <p:sp>
        <p:nvSpPr>
          <p:cNvPr id="7" name="Rectangle 6"/>
          <p:cNvSpPr>
            <a:spLocks noGrp="1" noChangeArrowheads="1"/>
          </p:cNvSpPr>
          <p:nvPr>
            <p:ph type="sldNum" sz="quarter" idx="12"/>
          </p:nvPr>
        </p:nvSpPr>
        <p:spPr>
          <a:ln/>
        </p:spPr>
        <p:txBody>
          <a:bodyPr/>
          <a:lstStyle>
            <a:lvl1pPr>
              <a:defRPr/>
            </a:lvl1pPr>
          </a:lstStyle>
          <a:p>
            <a:fld id="{7B000911-8A6B-482D-A91E-01DACDEB7E46}" type="slidenum">
              <a:rPr lang="en-US" altLang="en-US"/>
              <a:pPr/>
              <a:t>‹#›</a:t>
            </a:fld>
            <a:endParaRPr lang="en-US" altLang="en-US"/>
          </a:p>
        </p:txBody>
      </p:sp>
    </p:spTree>
    <p:extLst>
      <p:ext uri="{BB962C8B-B14F-4D97-AF65-F5344CB8AC3E}">
        <p14:creationId xmlns:p14="http://schemas.microsoft.com/office/powerpoint/2010/main" val="601525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 20b Pearson Education, Inc.</a:t>
            </a:r>
          </a:p>
        </p:txBody>
      </p:sp>
      <p:sp>
        <p:nvSpPr>
          <p:cNvPr id="9" name="Rectangle 6"/>
          <p:cNvSpPr>
            <a:spLocks noGrp="1" noChangeArrowheads="1"/>
          </p:cNvSpPr>
          <p:nvPr>
            <p:ph type="sldNum" sz="quarter" idx="12"/>
          </p:nvPr>
        </p:nvSpPr>
        <p:spPr>
          <a:ln/>
        </p:spPr>
        <p:txBody>
          <a:bodyPr/>
          <a:lstStyle>
            <a:lvl1pPr>
              <a:defRPr/>
            </a:lvl1pPr>
          </a:lstStyle>
          <a:p>
            <a:fld id="{F67EF3B6-C90F-4CBA-BC5E-A0B9F5AFF971}" type="slidenum">
              <a:rPr lang="en-US" altLang="en-US"/>
              <a:pPr/>
              <a:t>‹#›</a:t>
            </a:fld>
            <a:endParaRPr lang="en-US" altLang="en-US"/>
          </a:p>
        </p:txBody>
      </p:sp>
    </p:spTree>
    <p:extLst>
      <p:ext uri="{BB962C8B-B14F-4D97-AF65-F5344CB8AC3E}">
        <p14:creationId xmlns:p14="http://schemas.microsoft.com/office/powerpoint/2010/main" val="1211619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 20b Pearson Education, Inc.</a:t>
            </a:r>
          </a:p>
        </p:txBody>
      </p:sp>
      <p:sp>
        <p:nvSpPr>
          <p:cNvPr id="5" name="Rectangle 6"/>
          <p:cNvSpPr>
            <a:spLocks noGrp="1" noChangeArrowheads="1"/>
          </p:cNvSpPr>
          <p:nvPr>
            <p:ph type="sldNum" sz="quarter" idx="12"/>
          </p:nvPr>
        </p:nvSpPr>
        <p:spPr>
          <a:ln/>
        </p:spPr>
        <p:txBody>
          <a:bodyPr/>
          <a:lstStyle>
            <a:lvl1pPr>
              <a:defRPr/>
            </a:lvl1pPr>
          </a:lstStyle>
          <a:p>
            <a:fld id="{62CC1853-A8B6-4DA1-B1E2-9557E429B327}" type="slidenum">
              <a:rPr lang="en-US" altLang="en-US"/>
              <a:pPr/>
              <a:t>‹#›</a:t>
            </a:fld>
            <a:endParaRPr lang="en-US" altLang="en-US"/>
          </a:p>
        </p:txBody>
      </p:sp>
    </p:spTree>
    <p:extLst>
      <p:ext uri="{BB962C8B-B14F-4D97-AF65-F5344CB8AC3E}">
        <p14:creationId xmlns:p14="http://schemas.microsoft.com/office/powerpoint/2010/main" val="2276556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 20b Pearson Education, Inc.</a:t>
            </a:r>
          </a:p>
        </p:txBody>
      </p:sp>
      <p:sp>
        <p:nvSpPr>
          <p:cNvPr id="4" name="Rectangle 6"/>
          <p:cNvSpPr>
            <a:spLocks noGrp="1" noChangeArrowheads="1"/>
          </p:cNvSpPr>
          <p:nvPr>
            <p:ph type="sldNum" sz="quarter" idx="12"/>
          </p:nvPr>
        </p:nvSpPr>
        <p:spPr>
          <a:ln/>
        </p:spPr>
        <p:txBody>
          <a:bodyPr/>
          <a:lstStyle>
            <a:lvl1pPr>
              <a:defRPr/>
            </a:lvl1pPr>
          </a:lstStyle>
          <a:p>
            <a:fld id="{D1C9EB35-5925-4F93-BB15-F8DB58BCCD2C}" type="slidenum">
              <a:rPr lang="en-US" altLang="en-US"/>
              <a:pPr/>
              <a:t>‹#›</a:t>
            </a:fld>
            <a:endParaRPr lang="en-US" altLang="en-US"/>
          </a:p>
        </p:txBody>
      </p:sp>
    </p:spTree>
    <p:extLst>
      <p:ext uri="{BB962C8B-B14F-4D97-AF65-F5344CB8AC3E}">
        <p14:creationId xmlns:p14="http://schemas.microsoft.com/office/powerpoint/2010/main" val="1604958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 20b Pearson Education, Inc.</a:t>
            </a:r>
          </a:p>
        </p:txBody>
      </p:sp>
      <p:sp>
        <p:nvSpPr>
          <p:cNvPr id="7" name="Rectangle 6"/>
          <p:cNvSpPr>
            <a:spLocks noGrp="1" noChangeArrowheads="1"/>
          </p:cNvSpPr>
          <p:nvPr>
            <p:ph type="sldNum" sz="quarter" idx="12"/>
          </p:nvPr>
        </p:nvSpPr>
        <p:spPr>
          <a:ln/>
        </p:spPr>
        <p:txBody>
          <a:bodyPr/>
          <a:lstStyle>
            <a:lvl1pPr>
              <a:defRPr/>
            </a:lvl1pPr>
          </a:lstStyle>
          <a:p>
            <a:fld id="{8C0511DE-73FB-4FB3-9647-2B75D333A721}" type="slidenum">
              <a:rPr lang="en-US" altLang="en-US"/>
              <a:pPr/>
              <a:t>‹#›</a:t>
            </a:fld>
            <a:endParaRPr lang="en-US" altLang="en-US"/>
          </a:p>
        </p:txBody>
      </p:sp>
    </p:spTree>
    <p:extLst>
      <p:ext uri="{BB962C8B-B14F-4D97-AF65-F5344CB8AC3E}">
        <p14:creationId xmlns:p14="http://schemas.microsoft.com/office/powerpoint/2010/main" val="1632315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5"/>
          <p:cNvSpPr>
            <a:spLocks noGrp="1" noChangeArrowheads="1"/>
          </p:cNvSpPr>
          <p:nvPr>
            <p:ph type="ftr" sz="quarter" idx="3"/>
          </p:nvPr>
        </p:nvSpPr>
        <p:spPr bwMode="auto">
          <a:xfrm>
            <a:off x="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a:defRPr sz="900" b="0">
                <a:latin typeface="Arial" charset="0"/>
                <a:ea typeface="ＭＳ Ｐゴシック" charset="0"/>
                <a:cs typeface="+mn-cs"/>
              </a:defRPr>
            </a:lvl1pPr>
          </a:lstStyle>
          <a:p>
            <a:pPr>
              <a:defRPr/>
            </a:pPr>
            <a:r>
              <a:rPr lang="en-US" dirty="0"/>
              <a:t>© 20b Pearson Education, Inc.</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b="0"/>
            </a:lvl1pPr>
          </a:lstStyle>
          <a:p>
            <a:fld id="{FF3F23EB-F1AC-40CC-89E5-0659AF0BD2E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6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93" r:id="rId14"/>
  </p:sldLayoutIdLst>
  <p:hf sldNum="0" hd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2875" y="74613"/>
            <a:ext cx="88868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61950" y="1438275"/>
            <a:ext cx="8324850" cy="4687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p:txBody>
      </p:sp>
      <p:sp>
        <p:nvSpPr>
          <p:cNvPr id="1029" name="Rectangle 5"/>
          <p:cNvSpPr>
            <a:spLocks noGrp="1" noChangeArrowheads="1"/>
          </p:cNvSpPr>
          <p:nvPr>
            <p:ph type="ftr" sz="quarter" idx="3"/>
          </p:nvPr>
        </p:nvSpPr>
        <p:spPr bwMode="auto">
          <a:xfrm>
            <a:off x="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a:defRPr sz="900" b="0">
                <a:latin typeface="Arial" charset="0"/>
                <a:ea typeface="ＭＳ Ｐゴシック"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Tree>
    <p:extLst>
      <p:ext uri="{BB962C8B-B14F-4D97-AF65-F5344CB8AC3E}">
        <p14:creationId xmlns:p14="http://schemas.microsoft.com/office/powerpoint/2010/main" val="83544718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sldNum="0" hdr="0" dt="0"/>
  <p:txStyles>
    <p:titleStyle>
      <a:lvl1pPr algn="l" rtl="0" eaLnBrk="0" fontAlgn="base" hangingPunct="0">
        <a:spcBef>
          <a:spcPct val="0"/>
        </a:spcBef>
        <a:spcAft>
          <a:spcPct val="0"/>
        </a:spcAft>
        <a:defRPr sz="28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514350" indent="-514350" algn="l" rtl="0" eaLnBrk="0" fontAlgn="base" hangingPunct="0">
        <a:spcBef>
          <a:spcPct val="20000"/>
        </a:spcBef>
        <a:spcAft>
          <a:spcPct val="0"/>
        </a:spcAft>
        <a:buFont typeface="+mj-lt"/>
        <a:buAutoNum type="alphaLcParenR"/>
        <a:defRPr sz="2400">
          <a:solidFill>
            <a:schemeClr val="tx1"/>
          </a:solidFill>
          <a:latin typeface="+mn-lt"/>
          <a:ea typeface="MS PGothic" panose="020B0600070205080204" pitchFamily="34" charset="-128"/>
          <a:cs typeface="ＭＳ Ｐゴシック" charset="0"/>
        </a:defRPr>
      </a:lvl1pPr>
      <a:lvl2pPr marL="971550" indent="-514350" algn="l" rtl="0" eaLnBrk="0" fontAlgn="base" hangingPunct="0">
        <a:spcBef>
          <a:spcPct val="20000"/>
        </a:spcBef>
        <a:spcAft>
          <a:spcPct val="0"/>
        </a:spcAft>
        <a:buFont typeface="+mj-lt"/>
        <a:buAutoNum type="alphaLcParenR"/>
        <a:defRPr sz="2600">
          <a:solidFill>
            <a:schemeClr val="tx1"/>
          </a:solidFill>
          <a:latin typeface="+mn-lt"/>
          <a:ea typeface="MS PGothic" panose="020B0600070205080204" pitchFamily="34" charset="-128"/>
        </a:defRPr>
      </a:lvl2pPr>
      <a:lvl3pPr marL="1428750" indent="-514350" algn="l" rtl="0" eaLnBrk="0" fontAlgn="base" hangingPunct="0">
        <a:spcBef>
          <a:spcPct val="20000"/>
        </a:spcBef>
        <a:spcAft>
          <a:spcPct val="0"/>
        </a:spcAft>
        <a:buFont typeface="+mj-lt"/>
        <a:buAutoNum type="alphaLcParenR"/>
        <a:defRPr sz="2600">
          <a:solidFill>
            <a:schemeClr val="tx1"/>
          </a:solidFill>
          <a:latin typeface="+mn-lt"/>
          <a:ea typeface="MS PGothic" panose="020B0600070205080204" pitchFamily="34" charset="-128"/>
        </a:defRPr>
      </a:lvl3pPr>
      <a:lvl4pPr marL="1885950" indent="-514350" algn="l" rtl="0" eaLnBrk="0" fontAlgn="base" hangingPunct="0">
        <a:spcBef>
          <a:spcPct val="20000"/>
        </a:spcBef>
        <a:spcAft>
          <a:spcPct val="0"/>
        </a:spcAft>
        <a:buFont typeface="+mj-lt"/>
        <a:buAutoNum type="alphaLcParenR"/>
        <a:defRPr sz="2600">
          <a:solidFill>
            <a:schemeClr val="tx1"/>
          </a:solidFill>
          <a:latin typeface="+mn-lt"/>
          <a:ea typeface="MS PGothic" panose="020B0600070205080204" pitchFamily="34" charset="-128"/>
        </a:defRPr>
      </a:lvl4pPr>
      <a:lvl5pPr marL="2343150" indent="-514350" algn="l" rtl="0" eaLnBrk="0" fontAlgn="base" hangingPunct="0">
        <a:spcBef>
          <a:spcPct val="20000"/>
        </a:spcBef>
        <a:spcAft>
          <a:spcPct val="0"/>
        </a:spcAft>
        <a:buFont typeface="+mj-lt"/>
        <a:buAutoNum type="alphaLcParenR"/>
        <a:defRPr sz="26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20b Pearson Education, Inc.</a:t>
            </a:r>
          </a:p>
        </p:txBody>
      </p:sp>
    </p:spTree>
    <p:extLst>
      <p:ext uri="{BB962C8B-B14F-4D97-AF65-F5344CB8AC3E}">
        <p14:creationId xmlns:p14="http://schemas.microsoft.com/office/powerpoint/2010/main" val="3027846468"/>
      </p:ext>
    </p:extLst>
  </p:cSld>
  <p:clrMap bg1="lt1" tx1="dk1" bg2="lt2" tx2="dk2" accent1="accent1" accent2="accent2" accent3="accent3" accent4="accent4" accent5="accent5" accent6="accent6" hlink="hlink" folHlink="folHlink"/>
  <p:sldLayoutIdLst>
    <p:sldLayoutId id="2147483669" r:id="rId1"/>
    <p:sldLayoutId id="2147483670" r:id="rId2"/>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2875" y="74613"/>
            <a:ext cx="88868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61950" y="1438275"/>
            <a:ext cx="8324850" cy="4687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p:txBody>
      </p:sp>
      <p:sp>
        <p:nvSpPr>
          <p:cNvPr id="1029" name="Rectangle 5"/>
          <p:cNvSpPr>
            <a:spLocks noGrp="1" noChangeArrowheads="1"/>
          </p:cNvSpPr>
          <p:nvPr>
            <p:ph type="ftr" sz="quarter" idx="3"/>
          </p:nvPr>
        </p:nvSpPr>
        <p:spPr bwMode="auto">
          <a:xfrm>
            <a:off x="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a:defRPr sz="900" b="0">
                <a:latin typeface="Arial" charset="0"/>
                <a:ea typeface="ＭＳ Ｐゴシック"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Tree>
    <p:extLst>
      <p:ext uri="{BB962C8B-B14F-4D97-AF65-F5344CB8AC3E}">
        <p14:creationId xmlns:p14="http://schemas.microsoft.com/office/powerpoint/2010/main" val="248906586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hf sldNum="0" hdr="0" dt="0"/>
  <p:txStyles>
    <p:titleStyle>
      <a:lvl1pPr algn="l" rtl="0" eaLnBrk="0" fontAlgn="base" hangingPunct="0">
        <a:spcBef>
          <a:spcPct val="0"/>
        </a:spcBef>
        <a:spcAft>
          <a:spcPct val="0"/>
        </a:spcAft>
        <a:defRPr sz="28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514350" indent="-514350" algn="l" rtl="0" eaLnBrk="0" fontAlgn="base" hangingPunct="0">
        <a:spcBef>
          <a:spcPct val="20000"/>
        </a:spcBef>
        <a:spcAft>
          <a:spcPct val="0"/>
        </a:spcAft>
        <a:buFont typeface="+mj-lt"/>
        <a:buAutoNum type="alphaLcParenR"/>
        <a:defRPr sz="2400">
          <a:solidFill>
            <a:schemeClr val="tx1"/>
          </a:solidFill>
          <a:latin typeface="+mn-lt"/>
          <a:ea typeface="MS PGothic" panose="020B0600070205080204" pitchFamily="34" charset="-128"/>
          <a:cs typeface="ＭＳ Ｐゴシック" charset="0"/>
        </a:defRPr>
      </a:lvl1pPr>
      <a:lvl2pPr marL="971550" indent="-514350" algn="l" rtl="0" eaLnBrk="0" fontAlgn="base" hangingPunct="0">
        <a:spcBef>
          <a:spcPct val="20000"/>
        </a:spcBef>
        <a:spcAft>
          <a:spcPct val="0"/>
        </a:spcAft>
        <a:buFont typeface="+mj-lt"/>
        <a:buAutoNum type="alphaLcParenR"/>
        <a:defRPr sz="2600">
          <a:solidFill>
            <a:schemeClr val="tx1"/>
          </a:solidFill>
          <a:latin typeface="+mn-lt"/>
          <a:ea typeface="MS PGothic" panose="020B0600070205080204" pitchFamily="34" charset="-128"/>
        </a:defRPr>
      </a:lvl2pPr>
      <a:lvl3pPr marL="1428750" indent="-514350" algn="l" rtl="0" eaLnBrk="0" fontAlgn="base" hangingPunct="0">
        <a:spcBef>
          <a:spcPct val="20000"/>
        </a:spcBef>
        <a:spcAft>
          <a:spcPct val="0"/>
        </a:spcAft>
        <a:buFont typeface="+mj-lt"/>
        <a:buAutoNum type="alphaLcParenR"/>
        <a:defRPr sz="2600">
          <a:solidFill>
            <a:schemeClr val="tx1"/>
          </a:solidFill>
          <a:latin typeface="+mn-lt"/>
          <a:ea typeface="MS PGothic" panose="020B0600070205080204" pitchFamily="34" charset="-128"/>
        </a:defRPr>
      </a:lvl3pPr>
      <a:lvl4pPr marL="1885950" indent="-514350" algn="l" rtl="0" eaLnBrk="0" fontAlgn="base" hangingPunct="0">
        <a:spcBef>
          <a:spcPct val="20000"/>
        </a:spcBef>
        <a:spcAft>
          <a:spcPct val="0"/>
        </a:spcAft>
        <a:buFont typeface="+mj-lt"/>
        <a:buAutoNum type="alphaLcParenR"/>
        <a:defRPr sz="2600">
          <a:solidFill>
            <a:schemeClr val="tx1"/>
          </a:solidFill>
          <a:latin typeface="+mn-lt"/>
          <a:ea typeface="MS PGothic" panose="020B0600070205080204" pitchFamily="34" charset="-128"/>
        </a:defRPr>
      </a:lvl4pPr>
      <a:lvl5pPr marL="2343150" indent="-514350" algn="l" rtl="0" eaLnBrk="0" fontAlgn="base" hangingPunct="0">
        <a:spcBef>
          <a:spcPct val="20000"/>
        </a:spcBef>
        <a:spcAft>
          <a:spcPct val="0"/>
        </a:spcAft>
        <a:buFont typeface="+mj-lt"/>
        <a:buAutoNum type="alphaLcParenR"/>
        <a:defRPr sz="26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2875" y="74613"/>
            <a:ext cx="88868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61950" y="1438275"/>
            <a:ext cx="8324850" cy="4687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p:txBody>
      </p:sp>
      <p:sp>
        <p:nvSpPr>
          <p:cNvPr id="1029" name="Rectangle 5"/>
          <p:cNvSpPr>
            <a:spLocks noGrp="1" noChangeArrowheads="1"/>
          </p:cNvSpPr>
          <p:nvPr>
            <p:ph type="ftr" sz="quarter" idx="3"/>
          </p:nvPr>
        </p:nvSpPr>
        <p:spPr bwMode="auto">
          <a:xfrm>
            <a:off x="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a:defRPr sz="900" b="0">
                <a:latin typeface="Arial" charset="0"/>
                <a:ea typeface="ＭＳ Ｐゴシック"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Tree>
    <p:extLst>
      <p:ext uri="{BB962C8B-B14F-4D97-AF65-F5344CB8AC3E}">
        <p14:creationId xmlns:p14="http://schemas.microsoft.com/office/powerpoint/2010/main" val="360505529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hf sldNum="0" hdr="0" dt="0"/>
  <p:txStyles>
    <p:titleStyle>
      <a:lvl1pPr algn="l" rtl="0" eaLnBrk="0" fontAlgn="base" hangingPunct="0">
        <a:spcBef>
          <a:spcPct val="0"/>
        </a:spcBef>
        <a:spcAft>
          <a:spcPct val="0"/>
        </a:spcAft>
        <a:defRPr sz="28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514350" indent="-514350" algn="l" rtl="0" eaLnBrk="0" fontAlgn="base" hangingPunct="0">
        <a:spcBef>
          <a:spcPct val="20000"/>
        </a:spcBef>
        <a:spcAft>
          <a:spcPct val="0"/>
        </a:spcAft>
        <a:buFont typeface="+mj-lt"/>
        <a:buAutoNum type="alphaLcParenR"/>
        <a:defRPr sz="2400">
          <a:solidFill>
            <a:schemeClr val="tx1"/>
          </a:solidFill>
          <a:latin typeface="+mn-lt"/>
          <a:ea typeface="MS PGothic" panose="020B0600070205080204" pitchFamily="34" charset="-128"/>
          <a:cs typeface="ＭＳ Ｐゴシック" charset="0"/>
        </a:defRPr>
      </a:lvl1pPr>
      <a:lvl2pPr marL="971550" indent="-514350" algn="l" rtl="0" eaLnBrk="0" fontAlgn="base" hangingPunct="0">
        <a:spcBef>
          <a:spcPct val="20000"/>
        </a:spcBef>
        <a:spcAft>
          <a:spcPct val="0"/>
        </a:spcAft>
        <a:buFont typeface="+mj-lt"/>
        <a:buAutoNum type="alphaLcParenR"/>
        <a:defRPr sz="2600">
          <a:solidFill>
            <a:schemeClr val="tx1"/>
          </a:solidFill>
          <a:latin typeface="+mn-lt"/>
          <a:ea typeface="MS PGothic" panose="020B0600070205080204" pitchFamily="34" charset="-128"/>
        </a:defRPr>
      </a:lvl2pPr>
      <a:lvl3pPr marL="1428750" indent="-514350" algn="l" rtl="0" eaLnBrk="0" fontAlgn="base" hangingPunct="0">
        <a:spcBef>
          <a:spcPct val="20000"/>
        </a:spcBef>
        <a:spcAft>
          <a:spcPct val="0"/>
        </a:spcAft>
        <a:buFont typeface="+mj-lt"/>
        <a:buAutoNum type="alphaLcParenR"/>
        <a:defRPr sz="2600">
          <a:solidFill>
            <a:schemeClr val="tx1"/>
          </a:solidFill>
          <a:latin typeface="+mn-lt"/>
          <a:ea typeface="MS PGothic" panose="020B0600070205080204" pitchFamily="34" charset="-128"/>
        </a:defRPr>
      </a:lvl3pPr>
      <a:lvl4pPr marL="1885950" indent="-514350" algn="l" rtl="0" eaLnBrk="0" fontAlgn="base" hangingPunct="0">
        <a:spcBef>
          <a:spcPct val="20000"/>
        </a:spcBef>
        <a:spcAft>
          <a:spcPct val="0"/>
        </a:spcAft>
        <a:buFont typeface="+mj-lt"/>
        <a:buAutoNum type="alphaLcParenR"/>
        <a:defRPr sz="2600">
          <a:solidFill>
            <a:schemeClr val="tx1"/>
          </a:solidFill>
          <a:latin typeface="+mn-lt"/>
          <a:ea typeface="MS PGothic" panose="020B0600070205080204" pitchFamily="34" charset="-128"/>
        </a:defRPr>
      </a:lvl4pPr>
      <a:lvl5pPr marL="2343150" indent="-514350" algn="l" rtl="0" eaLnBrk="0" fontAlgn="base" hangingPunct="0">
        <a:spcBef>
          <a:spcPct val="20000"/>
        </a:spcBef>
        <a:spcAft>
          <a:spcPct val="0"/>
        </a:spcAft>
        <a:buFont typeface="+mj-lt"/>
        <a:buAutoNum type="alphaLcParenR"/>
        <a:defRPr sz="26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20b Pearson Education, Inc.</a:t>
            </a:r>
          </a:p>
        </p:txBody>
      </p:sp>
    </p:spTree>
    <p:extLst>
      <p:ext uri="{BB962C8B-B14F-4D97-AF65-F5344CB8AC3E}">
        <p14:creationId xmlns:p14="http://schemas.microsoft.com/office/powerpoint/2010/main" val="69741055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92" r:id="rId3"/>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2875" y="74613"/>
            <a:ext cx="88868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61950" y="1438275"/>
            <a:ext cx="8324850" cy="4687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p:txBody>
      </p:sp>
      <p:sp>
        <p:nvSpPr>
          <p:cNvPr id="1029" name="Rectangle 5"/>
          <p:cNvSpPr>
            <a:spLocks noGrp="1" noChangeArrowheads="1"/>
          </p:cNvSpPr>
          <p:nvPr>
            <p:ph type="ftr" sz="quarter" idx="3"/>
          </p:nvPr>
        </p:nvSpPr>
        <p:spPr bwMode="auto">
          <a:xfrm>
            <a:off x="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a:defRPr sz="900" b="0">
                <a:latin typeface="Arial" charset="0"/>
                <a:ea typeface="ＭＳ Ｐゴシック"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Tree>
    <p:extLst>
      <p:ext uri="{BB962C8B-B14F-4D97-AF65-F5344CB8AC3E}">
        <p14:creationId xmlns:p14="http://schemas.microsoft.com/office/powerpoint/2010/main" val="142657319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sldNum="0" hdr="0" dt="0"/>
  <p:txStyles>
    <p:titleStyle>
      <a:lvl1pPr algn="l" rtl="0" eaLnBrk="0" fontAlgn="base" hangingPunct="0">
        <a:spcBef>
          <a:spcPct val="0"/>
        </a:spcBef>
        <a:spcAft>
          <a:spcPct val="0"/>
        </a:spcAft>
        <a:defRPr sz="28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514350" indent="-514350" algn="l" rtl="0" eaLnBrk="0" fontAlgn="base" hangingPunct="0">
        <a:spcBef>
          <a:spcPct val="20000"/>
        </a:spcBef>
        <a:spcAft>
          <a:spcPct val="0"/>
        </a:spcAft>
        <a:buFont typeface="+mj-lt"/>
        <a:buAutoNum type="alphaLcParenR"/>
        <a:defRPr sz="2400">
          <a:solidFill>
            <a:schemeClr val="tx1"/>
          </a:solidFill>
          <a:latin typeface="+mn-lt"/>
          <a:ea typeface="MS PGothic" panose="020B0600070205080204" pitchFamily="34" charset="-128"/>
          <a:cs typeface="ＭＳ Ｐゴシック" charset="0"/>
        </a:defRPr>
      </a:lvl1pPr>
      <a:lvl2pPr marL="971550" indent="-514350" algn="l" rtl="0" eaLnBrk="0" fontAlgn="base" hangingPunct="0">
        <a:spcBef>
          <a:spcPct val="20000"/>
        </a:spcBef>
        <a:spcAft>
          <a:spcPct val="0"/>
        </a:spcAft>
        <a:buFont typeface="+mj-lt"/>
        <a:buAutoNum type="alphaLcParenR"/>
        <a:defRPr sz="2600">
          <a:solidFill>
            <a:schemeClr val="tx1"/>
          </a:solidFill>
          <a:latin typeface="+mn-lt"/>
          <a:ea typeface="MS PGothic" panose="020B0600070205080204" pitchFamily="34" charset="-128"/>
        </a:defRPr>
      </a:lvl2pPr>
      <a:lvl3pPr marL="1428750" indent="-514350" algn="l" rtl="0" eaLnBrk="0" fontAlgn="base" hangingPunct="0">
        <a:spcBef>
          <a:spcPct val="20000"/>
        </a:spcBef>
        <a:spcAft>
          <a:spcPct val="0"/>
        </a:spcAft>
        <a:buFont typeface="+mj-lt"/>
        <a:buAutoNum type="alphaLcParenR"/>
        <a:defRPr sz="2600">
          <a:solidFill>
            <a:schemeClr val="tx1"/>
          </a:solidFill>
          <a:latin typeface="+mn-lt"/>
          <a:ea typeface="MS PGothic" panose="020B0600070205080204" pitchFamily="34" charset="-128"/>
        </a:defRPr>
      </a:lvl3pPr>
      <a:lvl4pPr marL="1885950" indent="-514350" algn="l" rtl="0" eaLnBrk="0" fontAlgn="base" hangingPunct="0">
        <a:spcBef>
          <a:spcPct val="20000"/>
        </a:spcBef>
        <a:spcAft>
          <a:spcPct val="0"/>
        </a:spcAft>
        <a:buFont typeface="+mj-lt"/>
        <a:buAutoNum type="alphaLcParenR"/>
        <a:defRPr sz="2600">
          <a:solidFill>
            <a:schemeClr val="tx1"/>
          </a:solidFill>
          <a:latin typeface="+mn-lt"/>
          <a:ea typeface="MS PGothic" panose="020B0600070205080204" pitchFamily="34" charset="-128"/>
        </a:defRPr>
      </a:lvl4pPr>
      <a:lvl5pPr marL="2343150" indent="-514350" algn="l" rtl="0" eaLnBrk="0" fontAlgn="base" hangingPunct="0">
        <a:spcBef>
          <a:spcPct val="20000"/>
        </a:spcBef>
        <a:spcAft>
          <a:spcPct val="0"/>
        </a:spcAft>
        <a:buFont typeface="+mj-lt"/>
        <a:buAutoNum type="alphaLcParenR"/>
        <a:defRPr sz="26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file:///C:\Documents%20and%20Settings\rajesh.ACEPRO\Desktop\1\17-A_Figures_and_Photos\A_Figures_and_Photos\038A-17_Example_17-16.jp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file:///C:\Documents%20and%20Settings\rajesh.ACEPRO\Desktop\1\17-A_Figures_and_Photos\A_Figures_and_Photos\039A-17_Example_17-17.jpg" TargetMode="Externa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27.emf"/><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29.emf"/><Relationship Id="rId5" Type="http://schemas.openxmlformats.org/officeDocument/2006/relationships/oleObject" Target="../embeddings/oleObject3.bin"/><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31.emf"/><Relationship Id="rId4" Type="http://schemas.openxmlformats.org/officeDocument/2006/relationships/oleObject" Target="../embeddings/oleObject4.bin"/></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file:///C:\Documents%20and%20Settings\rajesh.ACEPRO\Desktop\1\18-A_Figures_and_Photos\A_Figures_and_Photos\003C-18_Example_18-01.jpg" TargetMode="External"/><Relationship Id="rId2" Type="http://schemas.openxmlformats.org/officeDocument/2006/relationships/image" Target="../media/image33.jp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6.jpg"/><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3" Type="http://schemas.openxmlformats.org/officeDocument/2006/relationships/image" Target="file:///C:\Documents%20and%20Settings\rajesh.ACEPRO\Desktop\1\18-A_Figures_and_Photos\A_Figures_and_Photos\012A-18_Example_18-05.jpg" TargetMode="External"/><Relationship Id="rId2" Type="http://schemas.openxmlformats.org/officeDocument/2006/relationships/image" Target="../media/image40.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3" Type="http://schemas.openxmlformats.org/officeDocument/2006/relationships/image" Target="file:///C:\Documents%20and%20Settings\rajesh.ACEPRO\Desktop\1\18-A_Figures_and_Photos\A_Figures_and_Photos\008A-18_Example_18-03.jpg" TargetMode="External"/><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6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0.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image" Target="../media/image62.jpg"/><Relationship Id="rId7" Type="http://schemas.openxmlformats.org/officeDocument/2006/relationships/image" Target="../media/image63.png"/><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49.png"/><Relationship Id="rId5" Type="http://schemas.openxmlformats.org/officeDocument/2006/relationships/image" Target="../media/image61.emf"/><Relationship Id="rId4" Type="http://schemas.openxmlformats.org/officeDocument/2006/relationships/oleObject" Target="../embeddings/oleObject5.bin"/></Relationships>
</file>

<file path=ppt/slides/_rels/slide7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30.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file:///C:\Documents%20and%20Settings\rajesh.ACEPRO\Desktop\1\18-A_Figures_and_Photos\A_Figures_and_Photos\019A-18_Example_18-10.jpg" TargetMode="External"/><Relationship Id="rId2" Type="http://schemas.openxmlformats.org/officeDocument/2006/relationships/image" Target="../media/image64.jpeg"/><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45.png"/><Relationship Id="rId1" Type="http://schemas.openxmlformats.org/officeDocument/2006/relationships/slideLayout" Target="../slideLayouts/slideLayout28.xml"/><Relationship Id="rId4" Type="http://schemas.openxmlformats.org/officeDocument/2006/relationships/image" Target="../media/image47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45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8.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531.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10.png"/><Relationship Id="rId1" Type="http://schemas.openxmlformats.org/officeDocument/2006/relationships/slideLayout" Target="../slideLayouts/slideLayout3.xml"/><Relationship Id="rId4" Type="http://schemas.openxmlformats.org/officeDocument/2006/relationships/image" Target="../media/image530.png"/></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r>
              <a:rPr lang="en-US" dirty="0"/>
              <a:t>of Chapter b</a:t>
            </a:r>
          </a:p>
        </p:txBody>
      </p:sp>
      <p:sp>
        <p:nvSpPr>
          <p:cNvPr id="3" name="Content Placeholder 2"/>
          <p:cNvSpPr>
            <a:spLocks noGrp="1"/>
          </p:cNvSpPr>
          <p:nvPr>
            <p:ph idx="1"/>
          </p:nvPr>
        </p:nvSpPr>
        <p:spPr/>
        <p:txBody>
          <a:bodyPr/>
          <a:lstStyle/>
          <a:p>
            <a:r>
              <a:rPr lang="en-US" altLang="ja-JP" dirty="0"/>
              <a:t>Ideal gas law: PV=</a:t>
            </a:r>
            <a:r>
              <a:rPr lang="en-US" altLang="ja-JP" dirty="0" err="1"/>
              <a:t>nRT</a:t>
            </a:r>
            <a:endParaRPr lang="en-US" altLang="ja-JP" dirty="0"/>
          </a:p>
          <a:p>
            <a:r>
              <a:rPr lang="en-US" dirty="0"/>
              <a:t>Kinetic theory: gas consists of large number of </a:t>
            </a:r>
            <a:r>
              <a:rPr lang="en-US" dirty="0" err="1"/>
              <a:t>pointlike</a:t>
            </a:r>
            <a:r>
              <a:rPr lang="en-US" dirty="0"/>
              <a:t> molecules.</a:t>
            </a:r>
          </a:p>
          <a:p>
            <a:r>
              <a:rPr lang="en-US" dirty="0"/>
              <a:t>Pressure is a result of molecular collisions with container walls.</a:t>
            </a: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Arial" panose="020B0604020202020204" pitchFamily="34" charset="0"/>
              </a:rPr>
              <a:t>© 20b Pearson Education, Inc.</a:t>
            </a:r>
          </a:p>
        </p:txBody>
      </p:sp>
    </p:spTree>
    <p:extLst>
      <p:ext uri="{BB962C8B-B14F-4D97-AF65-F5344CB8AC3E}">
        <p14:creationId xmlns:p14="http://schemas.microsoft.com/office/powerpoint/2010/main" val="2642928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92.168.4.30\user\Sathish-S\Walker\Chapter -17\17_17_Figure.jpg"/>
          <p:cNvPicPr>
            <a:picLocks noChangeAspect="1" noChangeArrowheads="1"/>
          </p:cNvPicPr>
          <p:nvPr/>
        </p:nvPicPr>
        <p:blipFill rotWithShape="1">
          <a:blip r:embed="rId2">
            <a:extLst>
              <a:ext uri="{28A0092B-C50C-407E-A947-70E740481C1C}">
                <a14:useLocalDpi xmlns:a14="http://schemas.microsoft.com/office/drawing/2010/main" val="0"/>
              </a:ext>
            </a:extLst>
          </a:blip>
          <a:srcRect t="18914" b="3621"/>
          <a:stretch/>
        </p:blipFill>
        <p:spPr bwMode="auto">
          <a:xfrm>
            <a:off x="1580693" y="4023361"/>
            <a:ext cx="5982614" cy="24725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b-4 Phase Equilibrium and Evaporation</a:t>
            </a:r>
          </a:p>
        </p:txBody>
      </p:sp>
      <p:sp>
        <p:nvSpPr>
          <p:cNvPr id="3" name="Content Placeholder 2"/>
          <p:cNvSpPr>
            <a:spLocks noGrp="1"/>
          </p:cNvSpPr>
          <p:nvPr>
            <p:ph idx="1"/>
          </p:nvPr>
        </p:nvSpPr>
        <p:spPr/>
        <p:txBody>
          <a:bodyPr/>
          <a:lstStyle/>
          <a:p>
            <a:r>
              <a:rPr lang="en-US"/>
              <a:t>If a liquid is put into a sealed container so that there is a vacuum above it, some of the molecules in the liquid will vaporize. Once a sufficient number have done so, some will begin to condense back into the liquid. Equilibrium is reached when the numbers remain constant.</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Tree>
    <p:extLst>
      <p:ext uri="{BB962C8B-B14F-4D97-AF65-F5344CB8AC3E}">
        <p14:creationId xmlns:p14="http://schemas.microsoft.com/office/powerpoint/2010/main" val="2967098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2870"/>
          <a:stretch/>
        </p:blipFill>
        <p:spPr>
          <a:xfrm>
            <a:off x="1580693" y="2731008"/>
            <a:ext cx="5982614" cy="3809008"/>
          </a:xfrm>
          <a:prstGeom prst="rect">
            <a:avLst/>
          </a:prstGeom>
        </p:spPr>
      </p:pic>
      <p:sp>
        <p:nvSpPr>
          <p:cNvPr id="2" name="Title 1"/>
          <p:cNvSpPr>
            <a:spLocks noGrp="1"/>
          </p:cNvSpPr>
          <p:nvPr>
            <p:ph type="title"/>
          </p:nvPr>
        </p:nvSpPr>
        <p:spPr/>
        <p:txBody>
          <a:bodyPr/>
          <a:lstStyle/>
          <a:p>
            <a:r>
              <a:rPr lang="en-US" dirty="0"/>
              <a:t>b-4 Phase Equilibrium and Evaporation</a:t>
            </a:r>
          </a:p>
        </p:txBody>
      </p:sp>
      <p:sp>
        <p:nvSpPr>
          <p:cNvPr id="3" name="Content Placeholder 2"/>
          <p:cNvSpPr>
            <a:spLocks noGrp="1"/>
          </p:cNvSpPr>
          <p:nvPr>
            <p:ph idx="1"/>
          </p:nvPr>
        </p:nvSpPr>
        <p:spPr/>
        <p:txBody>
          <a:bodyPr/>
          <a:lstStyle/>
          <a:p>
            <a:r>
              <a:rPr lang="en-US" dirty="0"/>
              <a:t>The pressure of the gas when it is in equilibrium with the liquid is called the equilibrium vapor pressure, and it will depend on the temperature.</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Tree>
    <p:extLst>
      <p:ext uri="{BB962C8B-B14F-4D97-AF65-F5344CB8AC3E}">
        <p14:creationId xmlns:p14="http://schemas.microsoft.com/office/powerpoint/2010/main" val="197849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b-4 Phase Equilibrium and Evaporation</a:t>
            </a:r>
          </a:p>
        </p:txBody>
      </p:sp>
      <p:sp>
        <p:nvSpPr>
          <p:cNvPr id="3" name="Content Placeholder 2"/>
          <p:cNvSpPr>
            <a:spLocks noGrp="1"/>
          </p:cNvSpPr>
          <p:nvPr>
            <p:ph idx="1"/>
          </p:nvPr>
        </p:nvSpPr>
        <p:spPr/>
        <p:txBody>
          <a:bodyPr/>
          <a:lstStyle/>
          <a:p>
            <a:r>
              <a:rPr lang="en-US" dirty="0"/>
              <a:t>The vaporization curve determines the boiling point of a liquid:</a:t>
            </a:r>
          </a:p>
          <a:p>
            <a:pPr lvl="1"/>
            <a:r>
              <a:rPr lang="en-US" dirty="0"/>
              <a:t>A liquid boils at the temperature at which its vapor pressure equals the external pressure.</a:t>
            </a:r>
          </a:p>
          <a:p>
            <a:r>
              <a:rPr lang="en-US" dirty="0"/>
              <a:t>This explains why water boils at a lower temperature at lower pressure</a:t>
            </a:r>
            <a:r>
              <a:rPr lang="en-US" dirty="0">
                <a:cs typeface="Arial"/>
              </a:rPr>
              <a:t>—</a:t>
            </a:r>
            <a:r>
              <a:rPr lang="en-US" dirty="0"/>
              <a:t>and why you should never insist on a “</a:t>
            </a:r>
            <a:r>
              <a:rPr lang="en-US" altLang="ja-JP" dirty="0"/>
              <a:t>3-minute egg” in Denver!</a:t>
            </a:r>
            <a:endParaRPr lang="en-US" dirty="0"/>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Tree>
    <p:extLst>
      <p:ext uri="{BB962C8B-B14F-4D97-AF65-F5344CB8AC3E}">
        <p14:creationId xmlns:p14="http://schemas.microsoft.com/office/powerpoint/2010/main" val="1282936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2431"/>
          <a:stretch/>
        </p:blipFill>
        <p:spPr>
          <a:xfrm>
            <a:off x="3992499" y="3474721"/>
            <a:ext cx="4576572" cy="3532997"/>
          </a:xfrm>
          <a:prstGeom prst="rect">
            <a:avLst/>
          </a:prstGeom>
        </p:spPr>
      </p:pic>
      <p:sp>
        <p:nvSpPr>
          <p:cNvPr id="2" name="Title 1"/>
          <p:cNvSpPr>
            <a:spLocks noGrp="1"/>
          </p:cNvSpPr>
          <p:nvPr>
            <p:ph type="title"/>
          </p:nvPr>
        </p:nvSpPr>
        <p:spPr/>
        <p:txBody>
          <a:bodyPr/>
          <a:lstStyle/>
          <a:p>
            <a:r>
              <a:rPr lang="en-US" dirty="0"/>
              <a:t>b-4 Phase Diagram</a:t>
            </a:r>
          </a:p>
        </p:txBody>
      </p:sp>
      <p:sp>
        <p:nvSpPr>
          <p:cNvPr id="3" name="Content Placeholder 2"/>
          <p:cNvSpPr>
            <a:spLocks noGrp="1"/>
          </p:cNvSpPr>
          <p:nvPr>
            <p:ph idx="1"/>
          </p:nvPr>
        </p:nvSpPr>
        <p:spPr/>
        <p:txBody>
          <a:bodyPr/>
          <a:lstStyle/>
          <a:p>
            <a:r>
              <a:rPr lang="en-US" dirty="0"/>
              <a:t>When the liquid reaches the critical point, there is no longer a distinction between liquid and gas; there is only a “</a:t>
            </a:r>
            <a:r>
              <a:rPr lang="en-US" altLang="ja-JP" dirty="0"/>
              <a:t>fluid” phase</a:t>
            </a:r>
            <a:r>
              <a:rPr lang="en-US" altLang="ja-JP" dirty="0" smtClean="0"/>
              <a:t>. Below, the liquid and the gas have </a:t>
            </a:r>
            <a:r>
              <a:rPr lang="en-US" altLang="ja-JP" dirty="0" err="1" smtClean="0"/>
              <a:t>differeny</a:t>
            </a:r>
            <a:r>
              <a:rPr lang="en-US" altLang="ja-JP" dirty="0" smtClean="0"/>
              <a:t> densities. The density changes </a:t>
            </a:r>
            <a:r>
              <a:rPr lang="en-US" altLang="ja-JP" dirty="0" smtClean="0">
                <a:solidFill>
                  <a:srgbClr val="FF0000"/>
                </a:solidFill>
              </a:rPr>
              <a:t>discontinuously</a:t>
            </a:r>
            <a:r>
              <a:rPr lang="en-US" altLang="ja-JP" dirty="0" smtClean="0"/>
              <a:t> as the boundary is crossed.</a:t>
            </a:r>
            <a:endParaRPr lang="en-US" dirty="0"/>
          </a:p>
          <a:p>
            <a:endParaRPr lang="en-US" dirty="0"/>
          </a:p>
        </p:txBody>
      </p:sp>
    </p:spTree>
    <p:extLst>
      <p:ext uri="{BB962C8B-B14F-4D97-AF65-F5344CB8AC3E}">
        <p14:creationId xmlns:p14="http://schemas.microsoft.com/office/powerpoint/2010/main" val="3943122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431"/>
          <a:stretch/>
        </p:blipFill>
        <p:spPr>
          <a:xfrm>
            <a:off x="5964936" y="1360171"/>
            <a:ext cx="2599334" cy="5138905"/>
          </a:xfrm>
          <a:prstGeom prst="rect">
            <a:avLst/>
          </a:prstGeom>
        </p:spPr>
      </p:pic>
      <p:sp>
        <p:nvSpPr>
          <p:cNvPr id="2" name="Title 1"/>
          <p:cNvSpPr>
            <a:spLocks noGrp="1"/>
          </p:cNvSpPr>
          <p:nvPr>
            <p:ph type="title"/>
          </p:nvPr>
        </p:nvSpPr>
        <p:spPr>
          <a:xfrm>
            <a:off x="5389244" y="0"/>
            <a:ext cx="3681603" cy="1143000"/>
          </a:xfrm>
        </p:spPr>
        <p:txBody>
          <a:bodyPr/>
          <a:lstStyle/>
          <a:p>
            <a:r>
              <a:rPr lang="en-US" dirty="0"/>
              <a:t>b-4 Melting Curve</a:t>
            </a:r>
          </a:p>
        </p:txBody>
      </p:sp>
      <p:sp>
        <p:nvSpPr>
          <p:cNvPr id="3" name="Content Placeholder 2"/>
          <p:cNvSpPr>
            <a:spLocks noGrp="1"/>
          </p:cNvSpPr>
          <p:nvPr>
            <p:ph idx="1"/>
          </p:nvPr>
        </p:nvSpPr>
        <p:spPr>
          <a:xfrm>
            <a:off x="76581" y="233681"/>
            <a:ext cx="5745480" cy="4846638"/>
          </a:xfrm>
        </p:spPr>
        <p:txBody>
          <a:bodyPr/>
          <a:lstStyle/>
          <a:p>
            <a:r>
              <a:rPr lang="en-US" dirty="0"/>
              <a:t>The fusion/melting curve is the boundary between the solid and liquid phases; along that curve they exist in equilibrium with each other. Solid becomes liquid as the temperature is increased. Almost all materials have a fusion curve that resembles (a</a:t>
            </a:r>
            <a:r>
              <a:rPr lang="en-US" dirty="0" smtClean="0"/>
              <a:t>). </a:t>
            </a:r>
            <a:r>
              <a:rPr lang="en-US" dirty="0"/>
              <a:t>L</a:t>
            </a:r>
            <a:r>
              <a:rPr lang="en-US" dirty="0" smtClean="0"/>
              <a:t>iquid </a:t>
            </a:r>
            <a:r>
              <a:rPr lang="en-US" dirty="0"/>
              <a:t>under pressure becomes </a:t>
            </a:r>
            <a:r>
              <a:rPr lang="en-US" dirty="0" smtClean="0"/>
              <a:t>solids. </a:t>
            </a:r>
          </a:p>
          <a:p>
            <a:r>
              <a:rPr lang="en-US" dirty="0" smtClean="0"/>
              <a:t>Water</a:t>
            </a:r>
            <a:r>
              <a:rPr lang="en-US" dirty="0"/>
              <a:t>, due to its unusual properties near the freezing point, follows (b) ice under pressure becomes water.</a:t>
            </a:r>
          </a:p>
          <a:p>
            <a:endParaRPr lang="en-US" dirty="0"/>
          </a:p>
        </p:txBody>
      </p:sp>
    </p:spTree>
    <p:extLst>
      <p:ext uri="{BB962C8B-B14F-4D97-AF65-F5344CB8AC3E}">
        <p14:creationId xmlns:p14="http://schemas.microsoft.com/office/powerpoint/2010/main" val="2975487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426"/>
          <a:stretch/>
        </p:blipFill>
        <p:spPr>
          <a:xfrm>
            <a:off x="4607814" y="1440181"/>
            <a:ext cx="4273296" cy="2988926"/>
          </a:xfrm>
          <a:prstGeom prst="rect">
            <a:avLst/>
          </a:prstGeom>
        </p:spPr>
      </p:pic>
      <p:sp>
        <p:nvSpPr>
          <p:cNvPr id="2" name="Title 1"/>
          <p:cNvSpPr>
            <a:spLocks noGrp="1"/>
          </p:cNvSpPr>
          <p:nvPr>
            <p:ph type="title"/>
          </p:nvPr>
        </p:nvSpPr>
        <p:spPr/>
        <p:txBody>
          <a:bodyPr/>
          <a:lstStyle/>
          <a:p>
            <a:r>
              <a:rPr lang="en-US" dirty="0"/>
              <a:t>b-4 Phase Diagram</a:t>
            </a:r>
          </a:p>
        </p:txBody>
      </p:sp>
      <p:sp>
        <p:nvSpPr>
          <p:cNvPr id="3" name="Content Placeholder 2"/>
          <p:cNvSpPr>
            <a:spLocks noGrp="1"/>
          </p:cNvSpPr>
          <p:nvPr>
            <p:ph idx="1"/>
          </p:nvPr>
        </p:nvSpPr>
        <p:spPr>
          <a:xfrm>
            <a:off x="219456" y="1279526"/>
            <a:ext cx="4388358" cy="4846638"/>
          </a:xfrm>
        </p:spPr>
        <p:txBody>
          <a:bodyPr/>
          <a:lstStyle/>
          <a:p>
            <a:r>
              <a:rPr lang="en-US" dirty="0"/>
              <a:t>Finally, the sublimation curve marks the boundary between the solid and gas phases. The triple point, </a:t>
            </a:r>
            <a:r>
              <a:rPr lang="en-US" dirty="0" err="1"/>
              <a:t>T</a:t>
            </a:r>
            <a:r>
              <a:rPr lang="en-US" baseline="-25000" dirty="0" err="1"/>
              <a:t>t</a:t>
            </a:r>
            <a:r>
              <a:rPr lang="en-US" dirty="0"/>
              <a:t>, is where all three phases are in equilibrium. This is shown on the phase diagram  for water shown on the right.</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Tree>
    <p:extLst>
      <p:ext uri="{BB962C8B-B14F-4D97-AF65-F5344CB8AC3E}">
        <p14:creationId xmlns:p14="http://schemas.microsoft.com/office/powerpoint/2010/main" val="3180536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2431"/>
          <a:stretch/>
        </p:blipFill>
        <p:spPr>
          <a:xfrm>
            <a:off x="3998214" y="3325003"/>
            <a:ext cx="4576572" cy="3532997"/>
          </a:xfrm>
          <a:prstGeom prst="rect">
            <a:avLst/>
          </a:prstGeom>
        </p:spPr>
      </p:pic>
      <p:sp>
        <p:nvSpPr>
          <p:cNvPr id="2" name="Title 1"/>
          <p:cNvSpPr>
            <a:spLocks noGrp="1"/>
          </p:cNvSpPr>
          <p:nvPr>
            <p:ph type="title"/>
          </p:nvPr>
        </p:nvSpPr>
        <p:spPr/>
        <p:txBody>
          <a:bodyPr/>
          <a:lstStyle/>
          <a:p>
            <a:r>
              <a:rPr lang="en-US" dirty="0"/>
              <a:t>b-4 Phase Diagram</a:t>
            </a:r>
          </a:p>
        </p:txBody>
      </p:sp>
      <p:sp>
        <p:nvSpPr>
          <p:cNvPr id="3" name="Content Placeholder 2"/>
          <p:cNvSpPr>
            <a:spLocks noGrp="1"/>
          </p:cNvSpPr>
          <p:nvPr>
            <p:ph idx="1"/>
          </p:nvPr>
        </p:nvSpPr>
        <p:spPr/>
        <p:txBody>
          <a:bodyPr/>
          <a:lstStyle/>
          <a:p>
            <a:r>
              <a:rPr lang="en-US" dirty="0"/>
              <a:t> When the liquid reaches the critical point, there is no longer a distinction between liquid and gas; there is only a “</a:t>
            </a:r>
            <a:r>
              <a:rPr lang="en-US" altLang="ja-JP" dirty="0"/>
              <a:t>fluid” phase</a:t>
            </a:r>
            <a:r>
              <a:rPr lang="en-US" altLang="ja-JP" dirty="0" smtClean="0"/>
              <a:t>. The density changes </a:t>
            </a:r>
            <a:r>
              <a:rPr lang="en-US" altLang="ja-JP" dirty="0" smtClean="0">
                <a:solidFill>
                  <a:srgbClr val="FF0000"/>
                </a:solidFill>
              </a:rPr>
              <a:t>continuously</a:t>
            </a:r>
            <a:r>
              <a:rPr lang="en-US" altLang="ja-JP" dirty="0" smtClean="0"/>
              <a:t> around the critical point</a:t>
            </a:r>
            <a:endParaRPr lang="en-US" dirty="0"/>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Tree>
    <p:extLst>
      <p:ext uri="{BB962C8B-B14F-4D97-AF65-F5344CB8AC3E}">
        <p14:creationId xmlns:p14="http://schemas.microsoft.com/office/powerpoint/2010/main" val="133855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675EBEE-318B-4868-81E5-0D339363728D}"/>
              </a:ext>
            </a:extLst>
          </p:cNvPr>
          <p:cNvSpPr>
            <a:spLocks noGrp="1"/>
          </p:cNvSpPr>
          <p:nvPr>
            <p:ph type="title"/>
          </p:nvPr>
        </p:nvSpPr>
        <p:spPr/>
        <p:txBody>
          <a:bodyPr/>
          <a:lstStyle/>
          <a:p>
            <a:r>
              <a:rPr lang="en-US" altLang="zh-HK" dirty="0"/>
              <a:t>Magnet phase diagram</a:t>
            </a:r>
            <a:endParaRPr lang="zh-HK" altLang="en-US" dirty="0"/>
          </a:p>
        </p:txBody>
      </p:sp>
      <p:sp>
        <p:nvSpPr>
          <p:cNvPr id="3" name="內容版面配置區 2">
            <a:extLst>
              <a:ext uri="{FF2B5EF4-FFF2-40B4-BE49-F238E27FC236}">
                <a16:creationId xmlns:a16="http://schemas.microsoft.com/office/drawing/2014/main" id="{FA0BA906-10E1-4E12-B949-0B99C241B833}"/>
              </a:ext>
            </a:extLst>
          </p:cNvPr>
          <p:cNvSpPr>
            <a:spLocks noGrp="1"/>
          </p:cNvSpPr>
          <p:nvPr>
            <p:ph idx="1"/>
          </p:nvPr>
        </p:nvSpPr>
        <p:spPr/>
        <p:txBody>
          <a:bodyPr/>
          <a:lstStyle/>
          <a:p>
            <a:endParaRPr lang="en-US" altLang="zh-HK" dirty="0"/>
          </a:p>
          <a:p>
            <a:r>
              <a:rPr lang="en-US" altLang="zh-HK" dirty="0"/>
              <a:t>                                  </a:t>
            </a:r>
          </a:p>
          <a:p>
            <a:r>
              <a:rPr lang="en-US" altLang="zh-HK" dirty="0"/>
              <a:t>                  H           M</a:t>
            </a:r>
          </a:p>
          <a:p>
            <a:pPr marL="0" indent="0">
              <a:buNone/>
            </a:pPr>
            <a:r>
              <a:rPr lang="en-US" altLang="zh-HK" dirty="0"/>
              <a:t>                                              </a:t>
            </a:r>
          </a:p>
          <a:p>
            <a:pPr marL="0" indent="0">
              <a:buNone/>
            </a:pPr>
            <a:r>
              <a:rPr lang="en-US" altLang="zh-HK" dirty="0"/>
              <a:t>                                           X Critical point     T</a:t>
            </a:r>
          </a:p>
          <a:p>
            <a:endParaRPr lang="en-US" altLang="zh-HK" dirty="0"/>
          </a:p>
          <a:p>
            <a:endParaRPr lang="en-US" altLang="zh-HK" dirty="0"/>
          </a:p>
          <a:p>
            <a:r>
              <a:rPr lang="en-US" altLang="zh-HK" dirty="0"/>
              <a:t>                                                         </a:t>
            </a:r>
            <a:endParaRPr lang="zh-HK" altLang="en-US" dirty="0"/>
          </a:p>
        </p:txBody>
      </p:sp>
      <p:sp>
        <p:nvSpPr>
          <p:cNvPr id="4" name="頁尾版面配置區 3">
            <a:extLst>
              <a:ext uri="{FF2B5EF4-FFF2-40B4-BE49-F238E27FC236}">
                <a16:creationId xmlns:a16="http://schemas.microsoft.com/office/drawing/2014/main" id="{AA1DCD6E-D8C9-41A5-A69A-63B416A22F6C}"/>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20b Pearson Education, Inc.</a:t>
            </a:r>
            <a:endPar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cxnSp>
        <p:nvCxnSpPr>
          <p:cNvPr id="6" name="直線單箭頭接點 5">
            <a:extLst>
              <a:ext uri="{FF2B5EF4-FFF2-40B4-BE49-F238E27FC236}">
                <a16:creationId xmlns:a16="http://schemas.microsoft.com/office/drawing/2014/main" id="{DD3DC066-256B-434C-A650-712C421A09AE}"/>
              </a:ext>
            </a:extLst>
          </p:cNvPr>
          <p:cNvCxnSpPr/>
          <p:nvPr/>
        </p:nvCxnSpPr>
        <p:spPr bwMode="auto">
          <a:xfrm>
            <a:off x="2178957" y="3875314"/>
            <a:ext cx="3690257" cy="762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 name="直線單箭頭接點 7">
            <a:extLst>
              <a:ext uri="{FF2B5EF4-FFF2-40B4-BE49-F238E27FC236}">
                <a16:creationId xmlns:a16="http://schemas.microsoft.com/office/drawing/2014/main" id="{430C6CF4-90C8-47B5-81A2-1CC95E120032}"/>
              </a:ext>
            </a:extLst>
          </p:cNvPr>
          <p:cNvCxnSpPr/>
          <p:nvPr/>
        </p:nvCxnSpPr>
        <p:spPr bwMode="auto">
          <a:xfrm flipV="1">
            <a:off x="3048000" y="1937657"/>
            <a:ext cx="0" cy="332014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直線單箭頭接點 9">
            <a:extLst>
              <a:ext uri="{FF2B5EF4-FFF2-40B4-BE49-F238E27FC236}">
                <a16:creationId xmlns:a16="http://schemas.microsoft.com/office/drawing/2014/main" id="{C1470745-8674-403F-A98E-C782D8AF62E4}"/>
              </a:ext>
            </a:extLst>
          </p:cNvPr>
          <p:cNvCxnSpPr/>
          <p:nvPr/>
        </p:nvCxnSpPr>
        <p:spPr bwMode="auto">
          <a:xfrm flipV="1">
            <a:off x="3799114" y="2873829"/>
            <a:ext cx="0" cy="75111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直線單箭頭接點 11">
            <a:extLst>
              <a:ext uri="{FF2B5EF4-FFF2-40B4-BE49-F238E27FC236}">
                <a16:creationId xmlns:a16="http://schemas.microsoft.com/office/drawing/2014/main" id="{994C8B2B-7AE8-40C3-9F78-48E1F6E4886C}"/>
              </a:ext>
            </a:extLst>
          </p:cNvPr>
          <p:cNvCxnSpPr/>
          <p:nvPr/>
        </p:nvCxnSpPr>
        <p:spPr bwMode="auto">
          <a:xfrm>
            <a:off x="3733800" y="4288971"/>
            <a:ext cx="0" cy="63137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 name="矩形 12">
            <a:extLst>
              <a:ext uri="{FF2B5EF4-FFF2-40B4-BE49-F238E27FC236}">
                <a16:creationId xmlns:a16="http://schemas.microsoft.com/office/drawing/2014/main" id="{BB1677CE-CF89-4407-80CF-DF3DF34AC7F8}"/>
              </a:ext>
            </a:extLst>
          </p:cNvPr>
          <p:cNvSpPr/>
          <p:nvPr/>
        </p:nvSpPr>
        <p:spPr bwMode="auto">
          <a:xfrm>
            <a:off x="3048000" y="3875314"/>
            <a:ext cx="1600195" cy="76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HK" alt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3092021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8496" y="1571625"/>
            <a:ext cx="8985504" cy="1143000"/>
          </a:xfrm>
        </p:spPr>
        <p:txBody>
          <a:bodyPr/>
          <a:lstStyle/>
          <a:p>
            <a:r>
              <a:rPr lang="en-US" dirty="0" smtClean="0"/>
              <a:t>Properties at the critical point have the same symmetry for the liquid –gas and the magnetic transitions</a:t>
            </a:r>
            <a:endParaRPr lang="en-US" dirty="0"/>
          </a:p>
        </p:txBody>
      </p:sp>
      <p:sp>
        <p:nvSpPr>
          <p:cNvPr id="6" name="Content Placeholder 5"/>
          <p:cNvSpPr>
            <a:spLocks noGrp="1"/>
          </p:cNvSpPr>
          <p:nvPr>
            <p:ph idx="1"/>
          </p:nvPr>
        </p:nvSpPr>
        <p:spPr>
          <a:xfrm>
            <a:off x="385191" y="4085591"/>
            <a:ext cx="8467344" cy="4846638"/>
          </a:xfrm>
        </p:spPr>
        <p:txBody>
          <a:bodyPr/>
          <a:lstStyle/>
          <a:p>
            <a:r>
              <a:rPr lang="en-US" dirty="0" smtClean="0"/>
              <a:t>Liquid gas transition ~ magnetic transition</a:t>
            </a:r>
          </a:p>
          <a:p>
            <a:r>
              <a:rPr lang="en-US" dirty="0" smtClean="0"/>
              <a:t>Liquid~ spin up, gas ~spin down</a:t>
            </a:r>
          </a:p>
          <a:p>
            <a:r>
              <a:rPr lang="en-US" dirty="0" smtClean="0"/>
              <a:t>Density difference ~ magnetization</a:t>
            </a:r>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smtClean="0">
                <a:ln>
                  <a:noFill/>
                </a:ln>
                <a:solidFill>
                  <a:srgbClr val="000000"/>
                </a:solidFill>
                <a:effectLst/>
                <a:uLnTx/>
                <a:uFillTx/>
                <a:latin typeface="Arial" charset="0"/>
                <a:ea typeface="ＭＳ Ｐゴシック" charset="0"/>
                <a:cs typeface="+mn-cs"/>
              </a:rPr>
              <a:t>© 20b Pearson Education, Inc.</a:t>
            </a:r>
            <a:endPar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4231646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192.168.4.30\user\Sathish-S\Walker\Chapter -17\17_23_Figure.jpg"/>
          <p:cNvPicPr>
            <a:picLocks noChangeAspect="1" noChangeArrowheads="1"/>
          </p:cNvPicPr>
          <p:nvPr/>
        </p:nvPicPr>
        <p:blipFill rotWithShape="1">
          <a:blip r:embed="rId3">
            <a:extLst>
              <a:ext uri="{28A0092B-C50C-407E-A947-70E740481C1C}">
                <a14:useLocalDpi xmlns:a14="http://schemas.microsoft.com/office/drawing/2010/main" val="0"/>
              </a:ext>
            </a:extLst>
          </a:blip>
          <a:srcRect b="2901"/>
          <a:stretch/>
        </p:blipFill>
        <p:spPr bwMode="auto">
          <a:xfrm>
            <a:off x="4562159" y="3540113"/>
            <a:ext cx="4273296" cy="28263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 </a:t>
            </a:r>
            <a:r>
              <a:rPr lang="en-US" dirty="0"/>
              <a:t>Evaporative cooling</a:t>
            </a:r>
          </a:p>
        </p:txBody>
      </p:sp>
      <p:sp>
        <p:nvSpPr>
          <p:cNvPr id="3" name="Content Placeholder 2"/>
          <p:cNvSpPr>
            <a:spLocks noGrp="1"/>
          </p:cNvSpPr>
          <p:nvPr>
            <p:ph idx="1"/>
          </p:nvPr>
        </p:nvSpPr>
        <p:spPr/>
        <p:txBody>
          <a:bodyPr/>
          <a:lstStyle/>
          <a:p>
            <a:r>
              <a:rPr lang="en-US" dirty="0"/>
              <a:t>A liquid in a closed container will come to equilibrium with its vapor. However, an open liquid will not, as its vapor keeps escaping</a:t>
            </a:r>
            <a:r>
              <a:rPr lang="en-US" dirty="0">
                <a:cs typeface="Arial"/>
              </a:rPr>
              <a:t>—</a:t>
            </a:r>
            <a:r>
              <a:rPr lang="en-US" dirty="0"/>
              <a:t>it will continue to vaporize without reaching equilibrium. As the molecules that escape from the liquid are the higher-energy ones,</a:t>
            </a:r>
            <a:br>
              <a:rPr lang="en-US" dirty="0"/>
            </a:br>
            <a:r>
              <a:rPr lang="en-US" dirty="0"/>
              <a:t>this has the effect of</a:t>
            </a:r>
            <a:br>
              <a:rPr lang="en-US" dirty="0"/>
            </a:br>
            <a:r>
              <a:rPr lang="en-US" dirty="0"/>
              <a:t>cooling the liquid. This</a:t>
            </a:r>
            <a:br>
              <a:rPr lang="en-US" dirty="0"/>
            </a:br>
            <a:r>
              <a:rPr lang="en-US" dirty="0"/>
              <a:t>is why sweating cools</a:t>
            </a:r>
            <a:br>
              <a:rPr lang="en-US" dirty="0"/>
            </a:br>
            <a:r>
              <a:rPr lang="en-US" dirty="0"/>
              <a:t>us off. This evaporative </a:t>
            </a:r>
          </a:p>
          <a:p>
            <a:pPr marL="0" indent="0">
              <a:buNone/>
            </a:pPr>
            <a:r>
              <a:rPr lang="en-US" dirty="0"/>
              <a:t>cooling is used to cool atoms to </a:t>
            </a:r>
            <a:r>
              <a:rPr lang="en-US" dirty="0" err="1" smtClean="0"/>
              <a:t>nano</a:t>
            </a:r>
            <a:r>
              <a:rPr lang="en-US" dirty="0" smtClean="0"/>
              <a:t> (10^-9) K</a:t>
            </a:r>
            <a:endParaRPr lang="en-US" dirty="0"/>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a:t>
            </a:r>
            <a:r>
              <a:rPr kumimoji="0" lang="en-US" sz="900" b="0" i="0" u="none" strike="noStrike" kern="1200" cap="none" spc="0" normalizeH="0" baseline="0" noProof="0" dirty="0" smtClean="0">
                <a:ln>
                  <a:noFill/>
                </a:ln>
                <a:solidFill>
                  <a:srgbClr val="000000"/>
                </a:solidFill>
                <a:effectLst/>
                <a:uLnTx/>
                <a:uFillTx/>
                <a:latin typeface="Arial" charset="0"/>
                <a:ea typeface="ＭＳ Ｐゴシック" charset="0"/>
                <a:cs typeface="+mn-cs"/>
              </a:rPr>
              <a:t>20b </a:t>
            </a: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Pearson Education, Inc.</a:t>
            </a:r>
          </a:p>
        </p:txBody>
      </p:sp>
    </p:spTree>
    <p:extLst>
      <p:ext uri="{BB962C8B-B14F-4D97-AF65-F5344CB8AC3E}">
        <p14:creationId xmlns:p14="http://schemas.microsoft.com/office/powerpoint/2010/main" val="1797765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Chapter b</a:t>
            </a:r>
          </a:p>
        </p:txBody>
      </p:sp>
      <p:sp>
        <p:nvSpPr>
          <p:cNvPr id="3" name="Content Placeholder 2"/>
          <p:cNvSpPr>
            <a:spLocks noGrp="1"/>
          </p:cNvSpPr>
          <p:nvPr>
            <p:ph idx="1"/>
          </p:nvPr>
        </p:nvSpPr>
        <p:spPr/>
        <p:txBody>
          <a:bodyPr/>
          <a:lstStyle/>
          <a:p>
            <a:r>
              <a:rPr lang="en-US" dirty="0"/>
              <a:t>Molecules have a range of speeds, given by a probability distribution called the Maxwell distribution.</a:t>
            </a:r>
          </a:p>
          <a:p>
            <a:r>
              <a:rPr lang="en-US" dirty="0"/>
              <a:t>Relation of kinetic energy to temperature:</a:t>
            </a:r>
          </a:p>
          <a:p>
            <a:endParaRPr lang="en-US" dirty="0"/>
          </a:p>
          <a:p>
            <a:endParaRPr lang="en-US" dirty="0"/>
          </a:p>
          <a:p>
            <a:r>
              <a:rPr lang="en-US" dirty="0"/>
              <a:t>Relation of </a:t>
            </a:r>
            <a:r>
              <a:rPr lang="en-US" dirty="0" err="1"/>
              <a:t>rms</a:t>
            </a:r>
            <a:r>
              <a:rPr lang="en-US" dirty="0"/>
              <a:t> speed to temperature:</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862" y="3396456"/>
            <a:ext cx="4129088"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4570" y="5059365"/>
            <a:ext cx="4443413" cy="120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760861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Evaporative cooling</a:t>
            </a:r>
          </a:p>
        </p:txBody>
      </p:sp>
      <p:sp>
        <p:nvSpPr>
          <p:cNvPr id="6" name="Content Placeholder 5"/>
          <p:cNvSpPr>
            <a:spLocks noGrp="1"/>
          </p:cNvSpPr>
          <p:nvPr>
            <p:ph sz="half" idx="1"/>
          </p:nvPr>
        </p:nvSpPr>
        <p:spPr/>
        <p:txBody>
          <a:bodyPr/>
          <a:lstStyle/>
          <a:p>
            <a:endParaRPr lang="en-US"/>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a:t>
            </a:r>
            <a:r>
              <a:rPr kumimoji="0" lang="en-US" sz="900" b="0" i="0" u="none" strike="noStrike" kern="1200" cap="none" spc="0" normalizeH="0" baseline="0" noProof="0" dirty="0" smtClean="0">
                <a:ln>
                  <a:noFill/>
                </a:ln>
                <a:solidFill>
                  <a:srgbClr val="000000"/>
                </a:solidFill>
                <a:effectLst/>
                <a:uLnTx/>
                <a:uFillTx/>
                <a:latin typeface="Arial" charset="0"/>
                <a:ea typeface="ＭＳ Ｐゴシック" charset="0"/>
                <a:cs typeface="+mn-cs"/>
              </a:rPr>
              <a:t>20b </a:t>
            </a: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Pearson Education, Inc.</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4524" y="1665573"/>
            <a:ext cx="3425952" cy="4395216"/>
          </a:xfrm>
          <a:prstGeom prst="rect">
            <a:avLst/>
          </a:prstGeom>
        </p:spPr>
      </p:pic>
    </p:spTree>
    <p:extLst>
      <p:ext uri="{BB962C8B-B14F-4D97-AF65-F5344CB8AC3E}">
        <p14:creationId xmlns:p14="http://schemas.microsoft.com/office/powerpoint/2010/main" val="35047634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7200" y="3954780"/>
            <a:ext cx="8229600" cy="2171383"/>
          </a:xfrm>
        </p:spPr>
        <p:txBody>
          <a:bodyPr/>
          <a:lstStyle/>
          <a:p>
            <a:r>
              <a:rPr lang="en-US" dirty="0"/>
              <a:t>Equally cool in both places</a:t>
            </a:r>
          </a:p>
          <a:p>
            <a:r>
              <a:rPr lang="en-US" dirty="0"/>
              <a:t>Philadelphia </a:t>
            </a:r>
          </a:p>
          <a:p>
            <a:r>
              <a:rPr lang="en-US" dirty="0"/>
              <a:t>Phoenix</a:t>
            </a:r>
          </a:p>
          <a:p>
            <a:endParaRPr lang="en-US" dirty="0"/>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a:t>
            </a:r>
            <a:r>
              <a:rPr kumimoji="0" lang="en-US" sz="900" b="0" i="0" u="none" strike="noStrike" kern="1200" cap="none" spc="0" normalizeH="0" baseline="0" noProof="0" dirty="0" smtClean="0">
                <a:ln>
                  <a:noFill/>
                </a:ln>
                <a:solidFill>
                  <a:srgbClr val="000000"/>
                </a:solidFill>
                <a:effectLst/>
                <a:uLnTx/>
                <a:uFillTx/>
                <a:latin typeface="Arial" charset="0"/>
                <a:ea typeface="ＭＳ Ｐゴシック" charset="0"/>
                <a:cs typeface="+mn-cs"/>
              </a:rPr>
              <a:t>20b </a:t>
            </a: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Pearson Education, Inc.</a:t>
            </a:r>
          </a:p>
        </p:txBody>
      </p:sp>
      <p:sp>
        <p:nvSpPr>
          <p:cNvPr id="4" name="Title 3"/>
          <p:cNvSpPr>
            <a:spLocks noGrp="1"/>
          </p:cNvSpPr>
          <p:nvPr>
            <p:ph type="title"/>
          </p:nvPr>
        </p:nvSpPr>
        <p:spPr>
          <a:xfrm>
            <a:off x="142876" y="1346677"/>
            <a:ext cx="8886825" cy="1143000"/>
          </a:xfrm>
        </p:spPr>
        <p:txBody>
          <a:bodyPr/>
          <a:lstStyle/>
          <a:p>
            <a:r>
              <a:rPr lang="en-US" sz="3200" dirty="0"/>
              <a:t>You step out of a swimming pool on a hot day, where the air temperature is 90ºF. Where will you feel cooler, in </a:t>
            </a:r>
            <a:r>
              <a:rPr lang="en-US" sz="3200" b="1" dirty="0">
                <a:solidFill>
                  <a:srgbClr val="155C97"/>
                </a:solidFill>
              </a:rPr>
              <a:t>Phoenix</a:t>
            </a:r>
            <a:r>
              <a:rPr lang="en-US" sz="3200" dirty="0"/>
              <a:t> (</a:t>
            </a:r>
            <a:r>
              <a:rPr lang="en-US" sz="3200" b="1" dirty="0">
                <a:solidFill>
                  <a:srgbClr val="FF2D2D"/>
                </a:solidFill>
              </a:rPr>
              <a:t>dry</a:t>
            </a:r>
            <a:r>
              <a:rPr lang="en-US" sz="3200" dirty="0"/>
              <a:t>) or in </a:t>
            </a:r>
            <a:r>
              <a:rPr lang="en-US" sz="3200" b="1" dirty="0">
                <a:solidFill>
                  <a:srgbClr val="155C97"/>
                </a:solidFill>
              </a:rPr>
              <a:t>Philadelphia</a:t>
            </a:r>
            <a:r>
              <a:rPr lang="en-US" sz="3200" dirty="0"/>
              <a:t> (</a:t>
            </a:r>
            <a:r>
              <a:rPr lang="en-US" sz="3200" b="1" dirty="0">
                <a:solidFill>
                  <a:srgbClr val="FF2D2D"/>
                </a:solidFill>
              </a:rPr>
              <a:t>humid</a:t>
            </a:r>
            <a:r>
              <a:rPr lang="en-US" sz="3200" dirty="0"/>
              <a:t>)?</a:t>
            </a:r>
            <a:br>
              <a:rPr lang="en-US" sz="3200" dirty="0"/>
            </a:br>
            <a:endParaRPr lang="en-US" sz="3200" dirty="0"/>
          </a:p>
        </p:txBody>
      </p:sp>
      <p:sp>
        <p:nvSpPr>
          <p:cNvPr id="8" name="Text Placeholder 7"/>
          <p:cNvSpPr>
            <a:spLocks noGrp="1"/>
          </p:cNvSpPr>
          <p:nvPr>
            <p:ph type="body" sz="quarter" idx="12"/>
          </p:nvPr>
        </p:nvSpPr>
        <p:spPr/>
        <p:txBody>
          <a:bodyPr/>
          <a:lstStyle/>
          <a:p>
            <a:r>
              <a:rPr lang="en-US" dirty="0"/>
              <a:t>Spring Break</a:t>
            </a:r>
          </a:p>
        </p:txBody>
      </p:sp>
    </p:spTree>
    <p:extLst>
      <p:ext uri="{BB962C8B-B14F-4D97-AF65-F5344CB8AC3E}">
        <p14:creationId xmlns:p14="http://schemas.microsoft.com/office/powerpoint/2010/main" val="40599649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a:t>
            </a:r>
            <a:r>
              <a:rPr kumimoji="0" lang="en-US" sz="900" b="0" i="0" u="none" strike="noStrike" kern="1200" cap="none" spc="0" normalizeH="0" baseline="0" noProof="0" dirty="0" smtClean="0">
                <a:ln>
                  <a:noFill/>
                </a:ln>
                <a:solidFill>
                  <a:srgbClr val="000000"/>
                </a:solidFill>
                <a:effectLst/>
                <a:uLnTx/>
                <a:uFillTx/>
                <a:latin typeface="Arial" charset="0"/>
                <a:ea typeface="ＭＳ Ｐゴシック" charset="0"/>
                <a:cs typeface="+mn-cs"/>
              </a:rPr>
              <a:t>20b </a:t>
            </a: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Pearson Education, Inc.</a:t>
            </a:r>
          </a:p>
        </p:txBody>
      </p:sp>
      <p:sp>
        <p:nvSpPr>
          <p:cNvPr id="6" name="Title 5"/>
          <p:cNvSpPr>
            <a:spLocks noGrp="1"/>
          </p:cNvSpPr>
          <p:nvPr>
            <p:ph type="title"/>
          </p:nvPr>
        </p:nvSpPr>
        <p:spPr/>
        <p:txBody>
          <a:bodyPr/>
          <a:lstStyle/>
          <a:p>
            <a:r>
              <a:rPr lang="en-US" sz="3600" dirty="0"/>
              <a:t>You step out of a swimming pool on a hot day, where the air temperature is 90ºF. Where will you feel cooler, in </a:t>
            </a:r>
            <a:r>
              <a:rPr lang="en-US" sz="3600" b="1" dirty="0">
                <a:solidFill>
                  <a:srgbClr val="155C97"/>
                </a:solidFill>
              </a:rPr>
              <a:t>Phoenix</a:t>
            </a:r>
            <a:r>
              <a:rPr lang="en-US" sz="3600" dirty="0"/>
              <a:t> (</a:t>
            </a:r>
            <a:r>
              <a:rPr lang="en-US" sz="3600" b="1" dirty="0">
                <a:solidFill>
                  <a:srgbClr val="FF2D2D"/>
                </a:solidFill>
              </a:rPr>
              <a:t>dry</a:t>
            </a:r>
            <a:r>
              <a:rPr lang="en-US" sz="3600" dirty="0"/>
              <a:t>) or in </a:t>
            </a:r>
            <a:r>
              <a:rPr lang="en-US" sz="3600" b="1" dirty="0">
                <a:solidFill>
                  <a:srgbClr val="155C97"/>
                </a:solidFill>
              </a:rPr>
              <a:t>Philadelphia</a:t>
            </a:r>
            <a:r>
              <a:rPr lang="en-US" sz="3600" dirty="0"/>
              <a:t> (</a:t>
            </a:r>
            <a:r>
              <a:rPr lang="en-US" sz="3600" b="1" dirty="0">
                <a:solidFill>
                  <a:srgbClr val="FF2D2D"/>
                </a:solidFill>
              </a:rPr>
              <a:t>humid</a:t>
            </a:r>
            <a:r>
              <a:rPr lang="en-US" sz="3600" dirty="0"/>
              <a:t>)?</a:t>
            </a:r>
            <a:br>
              <a:rPr lang="en-US" sz="3600" dirty="0"/>
            </a:br>
            <a:endParaRPr lang="en-US" sz="3600" dirty="0"/>
          </a:p>
        </p:txBody>
      </p:sp>
      <p:sp>
        <p:nvSpPr>
          <p:cNvPr id="4" name="Text Placeholder 3"/>
          <p:cNvSpPr>
            <a:spLocks noGrp="1"/>
          </p:cNvSpPr>
          <p:nvPr>
            <p:ph type="body" sz="quarter" idx="13"/>
          </p:nvPr>
        </p:nvSpPr>
        <p:spPr/>
        <p:txBody>
          <a:bodyPr/>
          <a:lstStyle/>
          <a:p>
            <a:r>
              <a:rPr lang="en-US" dirty="0"/>
              <a:t>In Phoenix, where the air is dry, more of the water will evaporate from your skin. This is a phase change, where the water must absorb the heat of vaporization, which it takes from your skin. That is why you feel cool as the water evaporates.</a:t>
            </a:r>
          </a:p>
        </p:txBody>
      </p:sp>
      <p:sp>
        <p:nvSpPr>
          <p:cNvPr id="7" name="Text Placeholder 6"/>
          <p:cNvSpPr>
            <a:spLocks noGrp="1"/>
          </p:cNvSpPr>
          <p:nvPr>
            <p:ph type="body" sz="quarter" idx="12"/>
          </p:nvPr>
        </p:nvSpPr>
        <p:spPr/>
        <p:txBody>
          <a:bodyPr/>
          <a:lstStyle/>
          <a:p>
            <a:r>
              <a:rPr lang="en-US" dirty="0"/>
              <a:t>Spring Break</a:t>
            </a:r>
          </a:p>
        </p:txBody>
      </p:sp>
      <p:sp>
        <p:nvSpPr>
          <p:cNvPr id="8" name="Text Placeholder 7"/>
          <p:cNvSpPr>
            <a:spLocks noGrp="1"/>
          </p:cNvSpPr>
          <p:nvPr>
            <p:ph type="body" sz="quarter" idx="14"/>
          </p:nvPr>
        </p:nvSpPr>
        <p:spPr>
          <a:xfrm>
            <a:off x="361950" y="3133725"/>
            <a:ext cx="8324850" cy="2992439"/>
          </a:xfrm>
        </p:spPr>
        <p:txBody>
          <a:bodyPr/>
          <a:lstStyle/>
          <a:p>
            <a:r>
              <a:rPr lang="en-US" dirty="0"/>
              <a:t>Equally cool in both places</a:t>
            </a:r>
          </a:p>
          <a:p>
            <a:r>
              <a:rPr lang="en-US" dirty="0"/>
              <a:t>Philadelphia </a:t>
            </a:r>
          </a:p>
          <a:p>
            <a:r>
              <a:rPr lang="en-US" b="1" dirty="0"/>
              <a:t>Phoenix</a:t>
            </a:r>
          </a:p>
          <a:p>
            <a:endParaRPr lang="en-US" dirty="0"/>
          </a:p>
          <a:p>
            <a:endParaRPr lang="en-US" dirty="0"/>
          </a:p>
        </p:txBody>
      </p:sp>
    </p:spTree>
    <p:extLst>
      <p:ext uri="{BB962C8B-B14F-4D97-AF65-F5344CB8AC3E}">
        <p14:creationId xmlns:p14="http://schemas.microsoft.com/office/powerpoint/2010/main" val="2753934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650"/>
          <a:stretch/>
        </p:blipFill>
        <p:spPr>
          <a:xfrm>
            <a:off x="3784855" y="2709673"/>
            <a:ext cx="5127955" cy="3510824"/>
          </a:xfrm>
          <a:prstGeom prst="rect">
            <a:avLst/>
          </a:prstGeom>
        </p:spPr>
      </p:pic>
      <p:sp>
        <p:nvSpPr>
          <p:cNvPr id="2" name="Title 1"/>
          <p:cNvSpPr>
            <a:spLocks noGrp="1"/>
          </p:cNvSpPr>
          <p:nvPr>
            <p:ph type="title"/>
          </p:nvPr>
        </p:nvSpPr>
        <p:spPr/>
        <p:txBody>
          <a:bodyPr/>
          <a:lstStyle/>
          <a:p>
            <a:r>
              <a:rPr lang="en-US" dirty="0"/>
              <a:t>Evaporating atmosphere</a:t>
            </a:r>
          </a:p>
        </p:txBody>
      </p:sp>
      <p:sp>
        <p:nvSpPr>
          <p:cNvPr id="3" name="Content Placeholder 2"/>
          <p:cNvSpPr>
            <a:spLocks noGrp="1"/>
          </p:cNvSpPr>
          <p:nvPr>
            <p:ph idx="1"/>
          </p:nvPr>
        </p:nvSpPr>
        <p:spPr/>
        <p:txBody>
          <a:bodyPr/>
          <a:lstStyle/>
          <a:p>
            <a:r>
              <a:rPr lang="en-US" dirty="0"/>
              <a:t>This same evaporation process can cause a planet to lose its atmosphere</a:t>
            </a:r>
            <a:r>
              <a:rPr lang="en-US" dirty="0">
                <a:cs typeface="Arial"/>
              </a:rPr>
              <a:t>—</a:t>
            </a:r>
            <a:r>
              <a:rPr lang="en-US" dirty="0"/>
              <a:t>some molecules will have speeds exceeding the escape velocity. The evaporation</a:t>
            </a:r>
            <a:br>
              <a:rPr lang="en-US" dirty="0"/>
            </a:br>
            <a:r>
              <a:rPr lang="en-US" dirty="0"/>
              <a:t>process will be</a:t>
            </a:r>
            <a:br>
              <a:rPr lang="en-US" dirty="0"/>
            </a:br>
            <a:r>
              <a:rPr lang="en-US" dirty="0"/>
              <a:t>faster for lighter</a:t>
            </a:r>
            <a:br>
              <a:rPr lang="en-US" dirty="0"/>
            </a:br>
            <a:r>
              <a:rPr lang="en-US" dirty="0"/>
              <a:t>molecules and for</a:t>
            </a:r>
            <a:br>
              <a:rPr lang="en-US" dirty="0"/>
            </a:br>
            <a:r>
              <a:rPr lang="en-US" dirty="0"/>
              <a:t>less massive</a:t>
            </a:r>
            <a:br>
              <a:rPr lang="en-US" dirty="0"/>
            </a:br>
            <a:r>
              <a:rPr lang="en-US" dirty="0"/>
              <a:t>planets.</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a:t>
            </a:r>
            <a:r>
              <a:rPr kumimoji="0" lang="en-US" sz="900" b="0" i="0" u="none" strike="noStrike" kern="1200" cap="none" spc="0" normalizeH="0" baseline="0" noProof="0" dirty="0" smtClean="0">
                <a:ln>
                  <a:noFill/>
                </a:ln>
                <a:solidFill>
                  <a:srgbClr val="000000"/>
                </a:solidFill>
                <a:effectLst/>
                <a:uLnTx/>
                <a:uFillTx/>
                <a:latin typeface="Arial" charset="0"/>
                <a:ea typeface="ＭＳ Ｐゴシック" charset="0"/>
                <a:cs typeface="+mn-cs"/>
              </a:rPr>
              <a:t>20b </a:t>
            </a: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Pearson Education, Inc.</a:t>
            </a:r>
          </a:p>
        </p:txBody>
      </p:sp>
    </p:spTree>
    <p:extLst>
      <p:ext uri="{BB962C8B-B14F-4D97-AF65-F5344CB8AC3E}">
        <p14:creationId xmlns:p14="http://schemas.microsoft.com/office/powerpoint/2010/main" val="4734814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4960"/>
          <a:stretch/>
        </p:blipFill>
        <p:spPr>
          <a:xfrm>
            <a:off x="939699" y="3659124"/>
            <a:ext cx="7264603" cy="2767621"/>
          </a:xfrm>
          <a:prstGeom prst="rect">
            <a:avLst/>
          </a:prstGeom>
        </p:spPr>
      </p:pic>
      <p:sp>
        <p:nvSpPr>
          <p:cNvPr id="2" name="Title 1"/>
          <p:cNvSpPr>
            <a:spLocks noGrp="1"/>
          </p:cNvSpPr>
          <p:nvPr>
            <p:ph type="title"/>
          </p:nvPr>
        </p:nvSpPr>
        <p:spPr/>
        <p:txBody>
          <a:bodyPr/>
          <a:lstStyle/>
          <a:p>
            <a:r>
              <a:rPr lang="en-US" dirty="0" smtClean="0"/>
              <a:t>b-5 </a:t>
            </a:r>
            <a:r>
              <a:rPr lang="en-US" dirty="0"/>
              <a:t>Latent Heats</a:t>
            </a:r>
          </a:p>
        </p:txBody>
      </p:sp>
      <p:sp>
        <p:nvSpPr>
          <p:cNvPr id="3" name="Content Placeholder 2"/>
          <p:cNvSpPr>
            <a:spLocks noGrp="1"/>
          </p:cNvSpPr>
          <p:nvPr>
            <p:ph idx="1"/>
          </p:nvPr>
        </p:nvSpPr>
        <p:spPr/>
        <p:txBody>
          <a:bodyPr/>
          <a:lstStyle/>
          <a:p>
            <a:r>
              <a:rPr lang="en-US" dirty="0"/>
              <a:t>When two phases coexist, the temperature remains the same even if a small amount of heat is added. Instead of raising the temperature, the heat goes into changing the phase of the material</a:t>
            </a:r>
            <a:r>
              <a:rPr lang="en-US" dirty="0">
                <a:cs typeface="Arial"/>
              </a:rPr>
              <a:t>—</a:t>
            </a:r>
            <a:r>
              <a:rPr lang="en-US" dirty="0"/>
              <a:t>melting ice, for example.</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a:t>
            </a:r>
            <a:r>
              <a:rPr kumimoji="0" lang="en-US" sz="900" b="0" i="0" u="none" strike="noStrike" kern="1200" cap="none" spc="0" normalizeH="0" baseline="0" noProof="0" dirty="0" smtClean="0">
                <a:ln>
                  <a:noFill/>
                </a:ln>
                <a:solidFill>
                  <a:srgbClr val="000000"/>
                </a:solidFill>
                <a:effectLst/>
                <a:uLnTx/>
                <a:uFillTx/>
                <a:latin typeface="Arial" charset="0"/>
                <a:ea typeface="ＭＳ Ｐゴシック" charset="0"/>
                <a:cs typeface="+mn-cs"/>
              </a:rPr>
              <a:t>20b </a:t>
            </a: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Pearson Education, Inc.</a:t>
            </a:r>
          </a:p>
        </p:txBody>
      </p:sp>
    </p:spTree>
    <p:extLst>
      <p:ext uri="{BB962C8B-B14F-4D97-AF65-F5344CB8AC3E}">
        <p14:creationId xmlns:p14="http://schemas.microsoft.com/office/powerpoint/2010/main" val="27646189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b-5 </a:t>
            </a:r>
            <a:r>
              <a:rPr lang="en-US" dirty="0"/>
              <a:t>Latent Heats</a:t>
            </a:r>
          </a:p>
        </p:txBody>
      </p:sp>
      <p:sp>
        <p:nvSpPr>
          <p:cNvPr id="3" name="Content Placeholder 2"/>
          <p:cNvSpPr>
            <a:spLocks noGrp="1"/>
          </p:cNvSpPr>
          <p:nvPr>
            <p:ph idx="1"/>
          </p:nvPr>
        </p:nvSpPr>
        <p:spPr/>
        <p:txBody>
          <a:bodyPr/>
          <a:lstStyle/>
          <a:p>
            <a:r>
              <a:rPr lang="en-US" dirty="0"/>
              <a:t>The heat required to convert from one phase to another is called the latent heat.</a:t>
            </a:r>
          </a:p>
          <a:p>
            <a:r>
              <a:rPr lang="en-US" dirty="0"/>
              <a:t>The latent heat, </a:t>
            </a:r>
            <a:r>
              <a:rPr lang="en-US" i="1" dirty="0"/>
              <a:t>L</a:t>
            </a:r>
            <a:r>
              <a:rPr lang="en-US" dirty="0"/>
              <a:t>, is the heat that must be added to or removed from one kilogram of a substance to convert it from one phase to another. During the conversion process, the temperature of the system remains constant</a:t>
            </a:r>
            <a:r>
              <a:rPr lang="en-US" dirty="0" smtClean="0"/>
              <a:t>.</a:t>
            </a:r>
          </a:p>
          <a:p>
            <a:endParaRPr lang="en-US" dirty="0"/>
          </a:p>
          <a:p>
            <a:endParaRPr lang="en-US" dirty="0" smtClean="0"/>
          </a:p>
          <a:p>
            <a:pPr marL="0" indent="0">
              <a:buNone/>
            </a:pPr>
            <a:endParaRPr lang="en-US" dirty="0"/>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a:t>
            </a:r>
            <a:r>
              <a:rPr kumimoji="0" lang="en-US" sz="900" b="0" i="0" u="none" strike="noStrike" kern="1200" cap="none" spc="0" normalizeH="0" baseline="0" noProof="0" dirty="0" smtClean="0">
                <a:ln>
                  <a:noFill/>
                </a:ln>
                <a:solidFill>
                  <a:srgbClr val="000000"/>
                </a:solidFill>
                <a:effectLst/>
                <a:uLnTx/>
                <a:uFillTx/>
                <a:latin typeface="Arial" charset="0"/>
                <a:ea typeface="ＭＳ Ｐゴシック" charset="0"/>
                <a:cs typeface="+mn-cs"/>
              </a:rPr>
              <a:t>20b </a:t>
            </a: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Pearson Education, Inc.</a:t>
            </a:r>
          </a:p>
        </p:txBody>
      </p:sp>
      <p:pic>
        <p:nvPicPr>
          <p:cNvPr id="14338" name="Picture 2" descr="\\192.168.4.30\conversion\IRDVD\JPG Creation\Walker Physics, 5e\Output\Chapter 17\DELIVERABLES_FOLDER_CH_17\FINAL_JPEG_FILES\C_Text_Elements\17_KeyEq_17-20.jpg"/>
          <p:cNvPicPr>
            <a:picLocks noChangeAspect="1" noChangeArrowheads="1"/>
          </p:cNvPicPr>
          <p:nvPr/>
        </p:nvPicPr>
        <p:blipFill rotWithShape="1">
          <a:blip r:embed="rId2">
            <a:extLst>
              <a:ext uri="{28A0092B-C50C-407E-A947-70E740481C1C}">
                <a14:useLocalDpi xmlns:a14="http://schemas.microsoft.com/office/drawing/2010/main" val="0"/>
              </a:ext>
            </a:extLst>
          </a:blip>
          <a:srcRect b="10978"/>
          <a:stretch/>
        </p:blipFill>
        <p:spPr bwMode="auto">
          <a:xfrm>
            <a:off x="304546" y="4491037"/>
            <a:ext cx="8547100" cy="145986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Rectangle 4"/>
              <p:cNvSpPr/>
              <p:nvPr/>
            </p:nvSpPr>
            <p:spPr>
              <a:xfrm>
                <a:off x="260604" y="5949749"/>
                <a:ext cx="8810244" cy="528093"/>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Latent heat of evaporation for water </a:t>
                </a:r>
                <a14:m>
                  <m:oMath xmlns:m="http://schemas.openxmlformats.org/officeDocument/2006/math">
                    <m:r>
                      <a:rPr kumimoji="0" 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22.6</m:t>
                    </m:r>
                    <m:r>
                      <a:rPr kumimoji="0" 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p>
                      <m:sSupPr>
                        <m:ctrlPr>
                          <a:rPr kumimoji="0" 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0" 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10</m:t>
                        </m:r>
                      </m:e>
                      <m:sup>
                        <m:r>
                          <a:rPr kumimoji="0" 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5</m:t>
                        </m:r>
                      </m:sup>
                    </m:sSup>
                  </m:oMath>
                </a14:m>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J/kg</a:t>
                </a:r>
              </a:p>
            </p:txBody>
          </p:sp>
        </mc:Choice>
        <mc:Fallback xmlns="">
          <p:sp>
            <p:nvSpPr>
              <p:cNvPr id="5" name="Rectangle 4"/>
              <p:cNvSpPr>
                <a:spLocks noRot="1" noChangeAspect="1" noMove="1" noResize="1" noEditPoints="1" noAdjustHandles="1" noChangeArrowheads="1" noChangeShapeType="1" noTextEdit="1"/>
              </p:cNvSpPr>
              <p:nvPr/>
            </p:nvSpPr>
            <p:spPr>
              <a:xfrm>
                <a:off x="260604" y="5949749"/>
                <a:ext cx="8810244" cy="528093"/>
              </a:xfrm>
              <a:prstGeom prst="rect">
                <a:avLst/>
              </a:prstGeom>
              <a:blipFill>
                <a:blip r:embed="rId3"/>
                <a:stretch>
                  <a:fillRect l="-1453" t="-10345" b="-31034"/>
                </a:stretch>
              </a:blipFill>
            </p:spPr>
            <p:txBody>
              <a:bodyPr/>
              <a:lstStyle/>
              <a:p>
                <a:r>
                  <a:rPr lang="en-US">
                    <a:noFill/>
                  </a:rPr>
                  <a:t> </a:t>
                </a:r>
              </a:p>
            </p:txBody>
          </p:sp>
        </mc:Fallback>
      </mc:AlternateContent>
    </p:spTree>
    <p:extLst>
      <p:ext uri="{BB962C8B-B14F-4D97-AF65-F5344CB8AC3E}">
        <p14:creationId xmlns:p14="http://schemas.microsoft.com/office/powerpoint/2010/main" val="13766978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192.168.4.30\conversion\IRDVD\JPG Creation\Walker Physics, 5e\Output\Chapter 17\DELIVERABLES_FOLDER_CH_17\FINAL_JPEG_FILES\B_Tables\17_04_Table.jpg"/>
          <p:cNvPicPr>
            <a:picLocks noChangeAspect="1" noChangeArrowheads="1"/>
          </p:cNvPicPr>
          <p:nvPr/>
        </p:nvPicPr>
        <p:blipFill rotWithShape="1">
          <a:blip r:embed="rId2">
            <a:extLst>
              <a:ext uri="{28A0092B-C50C-407E-A947-70E740481C1C}">
                <a14:useLocalDpi xmlns:a14="http://schemas.microsoft.com/office/drawing/2010/main" val="0"/>
              </a:ext>
            </a:extLst>
          </a:blip>
          <a:srcRect b="3193"/>
          <a:stretch/>
        </p:blipFill>
        <p:spPr bwMode="auto">
          <a:xfrm>
            <a:off x="1153363" y="2813369"/>
            <a:ext cx="6837274" cy="35738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b-5 </a:t>
            </a:r>
            <a:r>
              <a:rPr lang="en-US" dirty="0"/>
              <a:t>Latent Heats</a:t>
            </a:r>
          </a:p>
        </p:txBody>
      </p:sp>
      <p:sp>
        <p:nvSpPr>
          <p:cNvPr id="3" name="Content Placeholder 2"/>
          <p:cNvSpPr>
            <a:spLocks noGrp="1"/>
          </p:cNvSpPr>
          <p:nvPr>
            <p:ph idx="1"/>
          </p:nvPr>
        </p:nvSpPr>
        <p:spPr/>
        <p:txBody>
          <a:bodyPr/>
          <a:lstStyle/>
          <a:p>
            <a:r>
              <a:rPr lang="en-US" dirty="0"/>
              <a:t>The latent heat of fusion is the heat needed to go from solid to liquid; the latent heat of vaporization from liquid to gas:</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a:t>
            </a:r>
            <a:r>
              <a:rPr kumimoji="0" lang="en-US" sz="900" b="0" i="0" u="none" strike="noStrike" kern="1200" cap="none" spc="0" normalizeH="0" baseline="0" noProof="0" dirty="0" smtClean="0">
                <a:ln>
                  <a:noFill/>
                </a:ln>
                <a:solidFill>
                  <a:srgbClr val="000000"/>
                </a:solidFill>
                <a:effectLst/>
                <a:uLnTx/>
                <a:uFillTx/>
                <a:latin typeface="Arial" charset="0"/>
                <a:ea typeface="ＭＳ Ｐゴシック" charset="0"/>
                <a:cs typeface="+mn-cs"/>
              </a:rPr>
              <a:t>20b </a:t>
            </a: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Pearson Education, Inc.</a:t>
            </a:r>
          </a:p>
        </p:txBody>
      </p:sp>
    </p:spTree>
    <p:extLst>
      <p:ext uri="{BB962C8B-B14F-4D97-AF65-F5344CB8AC3E}">
        <p14:creationId xmlns:p14="http://schemas.microsoft.com/office/powerpoint/2010/main" val="1220635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92.168.4.30\user\Sathish-S\Walker\Chapter -17\17_32_Figure.jpg"/>
          <p:cNvPicPr>
            <a:picLocks noChangeAspect="1" noChangeArrowheads="1"/>
          </p:cNvPicPr>
          <p:nvPr/>
        </p:nvPicPr>
        <p:blipFill rotWithShape="1">
          <a:blip r:embed="rId2">
            <a:extLst>
              <a:ext uri="{28A0092B-C50C-407E-A947-70E740481C1C}">
                <a14:useLocalDpi xmlns:a14="http://schemas.microsoft.com/office/drawing/2010/main" val="0"/>
              </a:ext>
            </a:extLst>
          </a:blip>
          <a:srcRect b="4124"/>
          <a:stretch/>
        </p:blipFill>
        <p:spPr bwMode="auto">
          <a:xfrm>
            <a:off x="1153363" y="3260091"/>
            <a:ext cx="6837274" cy="29877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b-6 Phase Changes and Energy Conservation</a:t>
            </a:r>
          </a:p>
        </p:txBody>
      </p:sp>
      <p:sp>
        <p:nvSpPr>
          <p:cNvPr id="3" name="Content Placeholder 2"/>
          <p:cNvSpPr>
            <a:spLocks noGrp="1"/>
          </p:cNvSpPr>
          <p:nvPr>
            <p:ph idx="1"/>
          </p:nvPr>
        </p:nvSpPr>
        <p:spPr/>
        <p:txBody>
          <a:bodyPr/>
          <a:lstStyle/>
          <a:p>
            <a:r>
              <a:rPr lang="en-US" dirty="0"/>
              <a:t>Solving problems involving phase changes is similar to solving problems involving heat transfer, except that the latent heat must be included as well.</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Tree>
    <p:extLst>
      <p:ext uri="{BB962C8B-B14F-4D97-AF65-F5344CB8AC3E}">
        <p14:creationId xmlns:p14="http://schemas.microsoft.com/office/powerpoint/2010/main" val="12870125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Example b.16</a:t>
            </a:r>
            <a:br>
              <a:rPr lang="en-US" dirty="0"/>
            </a:br>
            <a:endParaRPr lang="en-US" dirty="0"/>
          </a:p>
        </p:txBody>
      </p:sp>
      <p:pic>
        <p:nvPicPr>
          <p:cNvPr id="5" name="Picture 4"/>
          <p:cNvPicPr>
            <a:picLocks noChangeAspect="1"/>
          </p:cNvPicPr>
          <p:nvPr/>
        </p:nvPicPr>
        <p:blipFill>
          <a:blip r:embed="rId3" r:link="rId4">
            <a:extLst>
              <a:ext uri="{28A0092B-C50C-407E-A947-70E740481C1C}">
                <a14:useLocalDpi xmlns:a14="http://schemas.microsoft.com/office/drawing/2010/main" val="0"/>
              </a:ext>
            </a:extLst>
          </a:blip>
          <a:srcRect b="2315"/>
          <a:stretch>
            <a:fillRect/>
          </a:stretch>
        </p:blipFill>
        <p:spPr>
          <a:xfrm>
            <a:off x="1072227" y="297180"/>
            <a:ext cx="7145943" cy="7952500"/>
          </a:xfrm>
          <a:prstGeom prst="rect">
            <a:avLst/>
          </a:prstGeom>
        </p:spPr>
      </p:pic>
    </p:spTree>
    <p:extLst>
      <p:ext uri="{BB962C8B-B14F-4D97-AF65-F5344CB8AC3E}">
        <p14:creationId xmlns:p14="http://schemas.microsoft.com/office/powerpoint/2010/main" val="36997501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Example </a:t>
            </a:r>
            <a:r>
              <a:rPr lang="en-US" dirty="0" err="1"/>
              <a:t>b.b</a:t>
            </a:r>
            <a:r>
              <a:rPr lang="en-US" dirty="0"/>
              <a:t/>
            </a:r>
            <a:br>
              <a:rPr lang="en-US" dirty="0"/>
            </a:br>
            <a:endParaRPr lang="en-US" dirty="0"/>
          </a:p>
        </p:txBody>
      </p:sp>
      <p:pic>
        <p:nvPicPr>
          <p:cNvPr id="5" name="Picture 4"/>
          <p:cNvPicPr>
            <a:picLocks noChangeAspect="1"/>
          </p:cNvPicPr>
          <p:nvPr/>
        </p:nvPicPr>
        <p:blipFill>
          <a:blip r:embed="rId3" r:link="rId4">
            <a:extLst>
              <a:ext uri="{28A0092B-C50C-407E-A947-70E740481C1C}">
                <a14:useLocalDpi xmlns:a14="http://schemas.microsoft.com/office/drawing/2010/main" val="0"/>
              </a:ext>
            </a:extLst>
          </a:blip>
          <a:srcRect b="2315"/>
          <a:stretch>
            <a:fillRect/>
          </a:stretch>
        </p:blipFill>
        <p:spPr>
          <a:xfrm>
            <a:off x="99140" y="45720"/>
            <a:ext cx="6513355" cy="7880263"/>
          </a:xfrm>
          <a:prstGeom prst="rect">
            <a:avLst/>
          </a:prstGeom>
        </p:spPr>
      </p:pic>
      <p:sp>
        <p:nvSpPr>
          <p:cNvPr id="2" name="TextBox 1"/>
          <p:cNvSpPr txBox="1"/>
          <p:nvPr/>
        </p:nvSpPr>
        <p:spPr>
          <a:xfrm>
            <a:off x="4411980" y="3592897"/>
            <a:ext cx="46863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(20-T)c Mw=</a:t>
            </a:r>
            <a:r>
              <a:rPr kumimoji="0" lang="en-US" sz="2800" b="1"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mn-cs"/>
              </a:rPr>
              <a:t>Mi</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L+(T-0)c]</a:t>
            </a:r>
          </a:p>
        </p:txBody>
      </p:sp>
      <p:sp>
        <p:nvSpPr>
          <p:cNvPr id="3" name="TextBox 2"/>
          <p:cNvSpPr txBox="1"/>
          <p:nvPr/>
        </p:nvSpPr>
        <p:spPr>
          <a:xfrm>
            <a:off x="5326140" y="584528"/>
            <a:ext cx="371872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mn-cs"/>
              </a:rPr>
              <a:t>Calirometry</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with ice</a:t>
            </a:r>
          </a:p>
        </p:txBody>
      </p:sp>
      <p:sp>
        <p:nvSpPr>
          <p:cNvPr id="4" name="TextBox 3"/>
          <p:cNvSpPr txBox="1"/>
          <p:nvPr/>
        </p:nvSpPr>
        <p:spPr>
          <a:xfrm>
            <a:off x="6017895" y="5236220"/>
            <a:ext cx="3457575"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20cMw-MiL=Q</a:t>
            </a:r>
          </a:p>
        </p:txBody>
      </p:sp>
      <p:sp>
        <p:nvSpPr>
          <p:cNvPr id="7" name="TextBox 6"/>
          <p:cNvSpPr txBox="1"/>
          <p:nvPr/>
        </p:nvSpPr>
        <p:spPr>
          <a:xfrm>
            <a:off x="6071315" y="4326255"/>
            <a:ext cx="3072685"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T=Q/[c(</a:t>
            </a:r>
            <a:r>
              <a:rPr kumimoji="0" lang="en-US" sz="2800" b="1"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mn-cs"/>
              </a:rPr>
              <a:t>Mw+Mi</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a:t>
            </a:r>
          </a:p>
        </p:txBody>
      </p:sp>
    </p:spTree>
    <p:extLst>
      <p:ext uri="{BB962C8B-B14F-4D97-AF65-F5344CB8AC3E}">
        <p14:creationId xmlns:p14="http://schemas.microsoft.com/office/powerpoint/2010/main" val="1065762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Chapter b</a:t>
            </a:r>
          </a:p>
        </p:txBody>
      </p:sp>
      <p:sp>
        <p:nvSpPr>
          <p:cNvPr id="3" name="Content Placeholder 2"/>
          <p:cNvSpPr>
            <a:spLocks noGrp="1"/>
          </p:cNvSpPr>
          <p:nvPr>
            <p:ph idx="1"/>
          </p:nvPr>
        </p:nvSpPr>
        <p:spPr/>
        <p:txBody>
          <a:bodyPr/>
          <a:lstStyle/>
          <a:p>
            <a:r>
              <a:rPr lang="en-US" dirty="0"/>
              <a:t>Internal energy of monatomic gas:</a:t>
            </a:r>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graphicFrame>
        <p:nvGraphicFramePr>
          <p:cNvPr id="5" name="Object 4"/>
          <p:cNvGraphicFramePr>
            <a:graphicFrameLocks noChangeAspect="1"/>
          </p:cNvGraphicFramePr>
          <p:nvPr/>
        </p:nvGraphicFramePr>
        <p:xfrm>
          <a:off x="2559050" y="2025650"/>
          <a:ext cx="3560763" cy="800100"/>
        </p:xfrm>
        <a:graphic>
          <a:graphicData uri="http://schemas.openxmlformats.org/presentationml/2006/ole">
            <mc:AlternateContent xmlns:mc="http://schemas.openxmlformats.org/markup-compatibility/2006">
              <mc:Choice xmlns:v="urn:schemas-microsoft-com:vml" Requires="v">
                <p:oleObj spid="_x0000_s5125" name="Equation" r:id="rId3" imgW="1130300" imgH="254000" progId="Equation.DSMT4">
                  <p:embed/>
                </p:oleObj>
              </mc:Choice>
              <mc:Fallback>
                <p:oleObj name="Equation" r:id="rId3" imgW="1130300" imgH="254000" progId="Equation.DSMT4">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9050" y="2025650"/>
                        <a:ext cx="356076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890845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61950" y="3065004"/>
            <a:ext cx="8324850" cy="3981275"/>
          </a:xfrm>
        </p:spPr>
        <p:txBody>
          <a:bodyPr/>
          <a:lstStyle/>
          <a:p>
            <a:r>
              <a:rPr lang="en-US" dirty="0"/>
              <a:t> 0ºC</a:t>
            </a:r>
          </a:p>
          <a:p>
            <a:r>
              <a:rPr lang="en-US" dirty="0"/>
              <a:t> Between 0ºC and 50ºC </a:t>
            </a:r>
          </a:p>
          <a:p>
            <a:r>
              <a:rPr lang="en-US" dirty="0"/>
              <a:t> 50ºC </a:t>
            </a:r>
          </a:p>
          <a:p>
            <a:r>
              <a:rPr lang="en-US" dirty="0"/>
              <a:t> Greater than 50ºC</a:t>
            </a:r>
          </a:p>
          <a:p>
            <a:endParaRPr lang="en-US" dirty="0"/>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
        <p:nvSpPr>
          <p:cNvPr id="4" name="Title 3"/>
          <p:cNvSpPr>
            <a:spLocks noGrp="1"/>
          </p:cNvSpPr>
          <p:nvPr>
            <p:ph type="title"/>
          </p:nvPr>
        </p:nvSpPr>
        <p:spPr/>
        <p:txBody>
          <a:bodyPr/>
          <a:lstStyle/>
          <a:p>
            <a:pPr>
              <a:tabLst>
                <a:tab pos="395288" algn="l"/>
              </a:tabLst>
            </a:pPr>
            <a:r>
              <a:rPr lang="en-US" sz="3600" dirty="0" smtClean="0"/>
              <a:t>You put 1 kg of ice at 0</a:t>
            </a:r>
            <a:r>
              <a:rPr lang="en-US" sz="3600" dirty="0" smtClean="0">
                <a:latin typeface="Arial"/>
                <a:cs typeface="Arial"/>
              </a:rPr>
              <a:t>º</a:t>
            </a:r>
            <a:r>
              <a:rPr lang="en-US" sz="3600" dirty="0" smtClean="0"/>
              <a:t>C together with 1 kg of water at 50ºC. What is the final temperature</a:t>
            </a:r>
            <a:r>
              <a:rPr lang="en-US" dirty="0" smtClean="0"/>
              <a:t>? </a:t>
            </a:r>
            <a:br>
              <a:rPr lang="en-US" dirty="0" smtClean="0"/>
            </a:br>
            <a:r>
              <a:rPr lang="en-US" sz="3600" i="1" dirty="0" smtClean="0"/>
              <a:t>L</a:t>
            </a:r>
            <a:r>
              <a:rPr lang="en-US" sz="3600" baseline="-25000" dirty="0" smtClean="0"/>
              <a:t>F</a:t>
            </a:r>
            <a:r>
              <a:rPr lang="en-US" sz="3600" dirty="0" smtClean="0"/>
              <a:t> = 80 </a:t>
            </a:r>
            <a:r>
              <a:rPr lang="en-US" sz="3600" dirty="0" err="1" smtClean="0"/>
              <a:t>cal</a:t>
            </a:r>
            <a:r>
              <a:rPr lang="en-US" sz="3600" dirty="0" smtClean="0"/>
              <a:t>/g, </a:t>
            </a:r>
            <a:r>
              <a:rPr lang="en-US" sz="3600" i="1" dirty="0" err="1" smtClean="0"/>
              <a:t>c</a:t>
            </a:r>
            <a:r>
              <a:rPr lang="en-US" sz="3600" baseline="-25000" dirty="0" err="1" smtClean="0"/>
              <a:t>water</a:t>
            </a:r>
            <a:r>
              <a:rPr lang="en-US" sz="3600" dirty="0" smtClean="0"/>
              <a:t> = 1 </a:t>
            </a:r>
            <a:r>
              <a:rPr lang="en-US" sz="3600" dirty="0" err="1" smtClean="0"/>
              <a:t>cal</a:t>
            </a:r>
            <a:r>
              <a:rPr lang="en-US" sz="3600" dirty="0" smtClean="0"/>
              <a:t>/g ºC</a:t>
            </a:r>
            <a:r>
              <a:rPr lang="en-US" dirty="0"/>
              <a:t/>
            </a:r>
            <a:br>
              <a:rPr lang="en-US" dirty="0"/>
            </a:br>
            <a:endParaRPr lang="en-US" dirty="0"/>
          </a:p>
        </p:txBody>
      </p:sp>
      <p:sp>
        <p:nvSpPr>
          <p:cNvPr id="8" name="Text Placeholder 7"/>
          <p:cNvSpPr>
            <a:spLocks noGrp="1"/>
          </p:cNvSpPr>
          <p:nvPr>
            <p:ph type="body" sz="quarter" idx="12"/>
          </p:nvPr>
        </p:nvSpPr>
        <p:spPr/>
        <p:txBody>
          <a:bodyPr/>
          <a:lstStyle/>
          <a:p>
            <a:r>
              <a:rPr lang="en-US" dirty="0"/>
              <a:t>Water and Ice</a:t>
            </a:r>
          </a:p>
        </p:txBody>
      </p:sp>
    </p:spTree>
    <p:extLst>
      <p:ext uri="{BB962C8B-B14F-4D97-AF65-F5344CB8AC3E}">
        <p14:creationId xmlns:p14="http://schemas.microsoft.com/office/powerpoint/2010/main" val="7353261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
        <p:nvSpPr>
          <p:cNvPr id="6" name="Title 5"/>
          <p:cNvSpPr>
            <a:spLocks noGrp="1"/>
          </p:cNvSpPr>
          <p:nvPr>
            <p:ph type="title"/>
          </p:nvPr>
        </p:nvSpPr>
        <p:spPr>
          <a:xfrm>
            <a:off x="142875" y="74613"/>
            <a:ext cx="8886825" cy="1058862"/>
          </a:xfrm>
        </p:spPr>
        <p:txBody>
          <a:bodyPr/>
          <a:lstStyle/>
          <a:p>
            <a:pPr>
              <a:tabLst>
                <a:tab pos="395288" algn="l"/>
              </a:tabLst>
            </a:pPr>
            <a:r>
              <a:rPr lang="en-US" sz="2800" dirty="0"/>
              <a:t>You put 1 kg of ice at 0ºC together with 1 kg of water at 50ºC. What is the final temperature? </a:t>
            </a:r>
            <a:br>
              <a:rPr lang="en-US" sz="2800" dirty="0"/>
            </a:br>
            <a:r>
              <a:rPr lang="en-US" sz="2800" dirty="0">
                <a:cs typeface="Arial"/>
              </a:rPr>
              <a:t>•	</a:t>
            </a:r>
            <a:r>
              <a:rPr lang="en-US" sz="2800" i="1" dirty="0"/>
              <a:t>L</a:t>
            </a:r>
            <a:r>
              <a:rPr lang="en-US" sz="2800" baseline="-25000" dirty="0"/>
              <a:t>F</a:t>
            </a:r>
            <a:r>
              <a:rPr lang="en-US" sz="2800" dirty="0"/>
              <a:t> = 80 </a:t>
            </a:r>
            <a:r>
              <a:rPr lang="en-US" sz="2800" dirty="0" err="1"/>
              <a:t>cal</a:t>
            </a:r>
            <a:r>
              <a:rPr lang="en-US" sz="2800" dirty="0"/>
              <a:t>/g</a:t>
            </a:r>
            <a:br>
              <a:rPr lang="en-US" sz="2800" dirty="0"/>
            </a:br>
            <a:r>
              <a:rPr lang="en-US" sz="2800" dirty="0">
                <a:cs typeface="Arial"/>
              </a:rPr>
              <a:t>•	</a:t>
            </a:r>
            <a:r>
              <a:rPr lang="en-US" sz="2800" i="1" dirty="0" err="1"/>
              <a:t>c</a:t>
            </a:r>
            <a:r>
              <a:rPr lang="en-US" sz="2800" baseline="-25000" dirty="0" err="1"/>
              <a:t>water</a:t>
            </a:r>
            <a:r>
              <a:rPr lang="en-US" sz="2800" dirty="0"/>
              <a:t> = 1 </a:t>
            </a:r>
            <a:r>
              <a:rPr lang="en-US" sz="2800" dirty="0" err="1"/>
              <a:t>cal</a:t>
            </a:r>
            <a:r>
              <a:rPr lang="en-US" sz="2800" dirty="0"/>
              <a:t>/g ºC</a:t>
            </a:r>
            <a:br>
              <a:rPr lang="en-US" sz="2800" dirty="0"/>
            </a:br>
            <a:endParaRPr lang="en-US" sz="2800" dirty="0"/>
          </a:p>
        </p:txBody>
      </p:sp>
      <p:sp>
        <p:nvSpPr>
          <p:cNvPr id="4" name="Text Placeholder 3"/>
          <p:cNvSpPr>
            <a:spLocks noGrp="1"/>
          </p:cNvSpPr>
          <p:nvPr>
            <p:ph type="body" sz="quarter" idx="13"/>
          </p:nvPr>
        </p:nvSpPr>
        <p:spPr/>
        <p:txBody>
          <a:bodyPr/>
          <a:lstStyle/>
          <a:p>
            <a:r>
              <a:rPr lang="en-US" dirty="0"/>
              <a:t>How much heat is needed to melt the ice?</a:t>
            </a:r>
            <a:br>
              <a:rPr lang="en-US" dirty="0"/>
            </a:br>
            <a:r>
              <a:rPr lang="en-US" b="1" i="1" dirty="0">
                <a:solidFill>
                  <a:srgbClr val="1FA585"/>
                </a:solidFill>
              </a:rPr>
              <a:t>Q </a:t>
            </a:r>
            <a:r>
              <a:rPr lang="en-US" b="1" dirty="0">
                <a:solidFill>
                  <a:srgbClr val="1FA585"/>
                </a:solidFill>
              </a:rPr>
              <a:t>= </a:t>
            </a:r>
            <a:r>
              <a:rPr lang="en-US" b="1" i="1" dirty="0" err="1">
                <a:solidFill>
                  <a:srgbClr val="1FA585"/>
                </a:solidFill>
              </a:rPr>
              <a:t>mLf</a:t>
            </a:r>
            <a:r>
              <a:rPr lang="en-US" b="1" dirty="0">
                <a:solidFill>
                  <a:srgbClr val="1FA585"/>
                </a:solidFill>
              </a:rPr>
              <a:t> = (1000 </a:t>
            </a:r>
            <a:r>
              <a:rPr lang="en-US" b="1" i="1" dirty="0">
                <a:solidFill>
                  <a:srgbClr val="1FA585"/>
                </a:solidFill>
              </a:rPr>
              <a:t>g</a:t>
            </a:r>
            <a:r>
              <a:rPr lang="en-US" b="1" dirty="0">
                <a:solidFill>
                  <a:srgbClr val="1FA585"/>
                </a:solidFill>
              </a:rPr>
              <a:t>) × (80 </a:t>
            </a:r>
            <a:r>
              <a:rPr lang="en-US" b="1" dirty="0" err="1">
                <a:solidFill>
                  <a:srgbClr val="1FA585"/>
                </a:solidFill>
              </a:rPr>
              <a:t>cal</a:t>
            </a:r>
            <a:r>
              <a:rPr lang="en-US" b="1" dirty="0">
                <a:solidFill>
                  <a:srgbClr val="1FA585"/>
                </a:solidFill>
              </a:rPr>
              <a:t>/</a:t>
            </a:r>
            <a:r>
              <a:rPr lang="en-US" b="1" i="1" dirty="0">
                <a:solidFill>
                  <a:srgbClr val="1FA585"/>
                </a:solidFill>
              </a:rPr>
              <a:t>g</a:t>
            </a:r>
            <a:r>
              <a:rPr lang="en-US" b="1" dirty="0">
                <a:solidFill>
                  <a:srgbClr val="1FA585"/>
                </a:solidFill>
              </a:rPr>
              <a:t>) = 80,000 </a:t>
            </a:r>
            <a:r>
              <a:rPr lang="en-US" b="1" dirty="0" err="1">
                <a:solidFill>
                  <a:srgbClr val="1FA585"/>
                </a:solidFill>
              </a:rPr>
              <a:t>cal</a:t>
            </a:r>
            <a:endParaRPr lang="en-US" b="1" dirty="0">
              <a:solidFill>
                <a:srgbClr val="1FA585"/>
              </a:solidFill>
            </a:endParaRPr>
          </a:p>
          <a:p>
            <a:r>
              <a:rPr lang="en-US" dirty="0"/>
              <a:t>How much heat can the water deliver by cooling from 50ºC to 0ºC?</a:t>
            </a:r>
            <a:br>
              <a:rPr lang="en-US" dirty="0"/>
            </a:br>
            <a:r>
              <a:rPr lang="en-US" b="1" i="1" dirty="0">
                <a:solidFill>
                  <a:srgbClr val="7E12AE"/>
                </a:solidFill>
              </a:rPr>
              <a:t>Q</a:t>
            </a:r>
            <a:r>
              <a:rPr lang="en-US" b="1" dirty="0">
                <a:solidFill>
                  <a:srgbClr val="7E12AE"/>
                </a:solidFill>
              </a:rPr>
              <a:t> = </a:t>
            </a:r>
            <a:r>
              <a:rPr lang="en-US" b="1" i="1" dirty="0" err="1">
                <a:solidFill>
                  <a:srgbClr val="7E12AE"/>
                </a:solidFill>
              </a:rPr>
              <a:t>c</a:t>
            </a:r>
            <a:r>
              <a:rPr lang="en-US" b="1" baseline="-25000" dirty="0" err="1">
                <a:solidFill>
                  <a:srgbClr val="7E12AE"/>
                </a:solidFill>
              </a:rPr>
              <a:t>water</a:t>
            </a:r>
            <a:r>
              <a:rPr lang="en-US" b="1" dirty="0">
                <a:solidFill>
                  <a:srgbClr val="7E12AE"/>
                </a:solidFill>
              </a:rPr>
              <a:t> </a:t>
            </a:r>
            <a:r>
              <a:rPr lang="en-US" b="1" i="1" dirty="0">
                <a:solidFill>
                  <a:srgbClr val="7E12AE"/>
                </a:solidFill>
              </a:rPr>
              <a:t>m</a:t>
            </a:r>
            <a:r>
              <a:rPr lang="el-GR" b="1" i="1" dirty="0">
                <a:solidFill>
                  <a:srgbClr val="7E12AE"/>
                </a:solidFill>
              </a:rPr>
              <a:t>Δ</a:t>
            </a:r>
            <a:r>
              <a:rPr lang="en-US" b="1" i="1" dirty="0">
                <a:solidFill>
                  <a:srgbClr val="7E12AE"/>
                </a:solidFill>
              </a:rPr>
              <a:t>T</a:t>
            </a:r>
            <a:r>
              <a:rPr lang="en-US" b="1" dirty="0">
                <a:solidFill>
                  <a:srgbClr val="7E12AE"/>
                </a:solidFill>
              </a:rPr>
              <a:t> = (1 </a:t>
            </a:r>
            <a:r>
              <a:rPr lang="en-US" b="1" dirty="0" err="1">
                <a:solidFill>
                  <a:srgbClr val="7E12AE"/>
                </a:solidFill>
              </a:rPr>
              <a:t>cal</a:t>
            </a:r>
            <a:r>
              <a:rPr lang="en-US" b="1" dirty="0">
                <a:solidFill>
                  <a:srgbClr val="7E12AE"/>
                </a:solidFill>
              </a:rPr>
              <a:t>/g ºC) × (1000 g) × (50ºC) = 50,000 </a:t>
            </a:r>
            <a:r>
              <a:rPr lang="en-US" b="1" dirty="0" err="1">
                <a:solidFill>
                  <a:srgbClr val="7E12AE"/>
                </a:solidFill>
              </a:rPr>
              <a:t>cal</a:t>
            </a:r>
            <a:r>
              <a:rPr lang="en-US" b="1" dirty="0">
                <a:solidFill>
                  <a:srgbClr val="7E12AE"/>
                </a:solidFill>
              </a:rPr>
              <a:t/>
            </a:r>
            <a:br>
              <a:rPr lang="en-US" b="1" dirty="0">
                <a:solidFill>
                  <a:srgbClr val="7E12AE"/>
                </a:solidFill>
              </a:rPr>
            </a:br>
            <a:r>
              <a:rPr lang="en-US" dirty="0"/>
              <a:t>Thus, there is not enough heat available to melt all the ice!</a:t>
            </a:r>
          </a:p>
          <a:p>
            <a:r>
              <a:rPr lang="en-US" b="1" dirty="0">
                <a:solidFill>
                  <a:srgbClr val="1FA585"/>
                </a:solidFill>
              </a:rPr>
              <a:t>Follow-up</a:t>
            </a:r>
            <a:r>
              <a:rPr lang="en-US" dirty="0"/>
              <a:t>: How much more water at 50ºC would you need?</a:t>
            </a:r>
          </a:p>
        </p:txBody>
      </p:sp>
      <p:sp>
        <p:nvSpPr>
          <p:cNvPr id="12" name="Text Placeholder 11"/>
          <p:cNvSpPr>
            <a:spLocks noGrp="1"/>
          </p:cNvSpPr>
          <p:nvPr>
            <p:ph type="body" sz="quarter" idx="12"/>
          </p:nvPr>
        </p:nvSpPr>
        <p:spPr/>
        <p:txBody>
          <a:bodyPr/>
          <a:lstStyle/>
          <a:p>
            <a:r>
              <a:rPr lang="en-US" dirty="0"/>
              <a:t>Water and Ice</a:t>
            </a:r>
          </a:p>
        </p:txBody>
      </p:sp>
      <p:sp>
        <p:nvSpPr>
          <p:cNvPr id="13" name="Text Placeholder 12"/>
          <p:cNvSpPr>
            <a:spLocks noGrp="1"/>
          </p:cNvSpPr>
          <p:nvPr>
            <p:ph type="body" sz="quarter" idx="14"/>
          </p:nvPr>
        </p:nvSpPr>
        <p:spPr>
          <a:xfrm>
            <a:off x="361950" y="1781175"/>
            <a:ext cx="8324850" cy="4360229"/>
          </a:xfrm>
        </p:spPr>
        <p:txBody>
          <a:bodyPr/>
          <a:lstStyle/>
          <a:p>
            <a:r>
              <a:rPr lang="en-US" b="1" dirty="0"/>
              <a:t> 0ºC</a:t>
            </a:r>
          </a:p>
          <a:p>
            <a:r>
              <a:rPr lang="en-US" dirty="0"/>
              <a:t> Between 0ºC and 50ºC </a:t>
            </a:r>
          </a:p>
          <a:p>
            <a:r>
              <a:rPr lang="en-US" dirty="0"/>
              <a:t> 50ºC </a:t>
            </a:r>
          </a:p>
          <a:p>
            <a:r>
              <a:rPr lang="en-US" dirty="0"/>
              <a:t> Greater than 50ºC</a:t>
            </a:r>
          </a:p>
          <a:p>
            <a:endParaRPr lang="en-US" dirty="0"/>
          </a:p>
          <a:p>
            <a:endParaRPr lang="en-US" dirty="0"/>
          </a:p>
        </p:txBody>
      </p:sp>
    </p:spTree>
    <p:extLst>
      <p:ext uri="{BB962C8B-B14F-4D97-AF65-F5344CB8AC3E}">
        <p14:creationId xmlns:p14="http://schemas.microsoft.com/office/powerpoint/2010/main" val="23876954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56134"/>
            <a:ext cx="7772400" cy="1362075"/>
          </a:xfrm>
        </p:spPr>
        <p:txBody>
          <a:bodyPr/>
          <a:lstStyle/>
          <a:p>
            <a:pPr>
              <a:lnSpc>
                <a:spcPts val="5260"/>
              </a:lnSpc>
            </a:pPr>
            <a:r>
              <a:rPr lang="en-US" dirty="0"/>
              <a:t>Chapter c</a:t>
            </a:r>
            <a:br>
              <a:rPr lang="en-US" dirty="0"/>
            </a:br>
            <a:r>
              <a:rPr lang="en-US" dirty="0"/>
              <a:t>The Laws of Thermodynamics</a:t>
            </a: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pic>
        <p:nvPicPr>
          <p:cNvPr id="6146" name="Picture 2" descr="\\192.168.4.30\conversion\IRDVD\JPG Creation\Walker Physics, 5e\Output\Chapter 18\DELIVERABLES_FOLDER_CH_18\FINAL_JPEG_FILES\C_Text_Elements\18_Example_18-19.jpg"/>
          <p:cNvPicPr>
            <a:picLocks noChangeAspect="1" noChangeArrowheads="1"/>
          </p:cNvPicPr>
          <p:nvPr/>
        </p:nvPicPr>
        <p:blipFill rotWithShape="1">
          <a:blip r:embed="rId2">
            <a:extLst>
              <a:ext uri="{28A0092B-C50C-407E-A947-70E740481C1C}">
                <a14:useLocalDpi xmlns:a14="http://schemas.microsoft.com/office/drawing/2010/main" val="0"/>
              </a:ext>
            </a:extLst>
          </a:blip>
          <a:srcRect l="78722" t="13538" r="1315" b="59724"/>
          <a:stretch/>
        </p:blipFill>
        <p:spPr bwMode="auto">
          <a:xfrm>
            <a:off x="3049603" y="2800350"/>
            <a:ext cx="3044795" cy="3168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2397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c-1 The Zeroth Law of Thermodynamics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1455" y="1279526"/>
                <a:ext cx="5886450" cy="4846638"/>
              </a:xfrm>
            </p:spPr>
            <p:txBody>
              <a:bodyPr/>
              <a:lstStyle/>
              <a:p>
                <a:r>
                  <a:rPr lang="en-US" dirty="0"/>
                  <a:t>We have already discussed the </a:t>
                </a:r>
                <a:r>
                  <a:rPr lang="en-US" dirty="0" err="1"/>
                  <a:t>zeroth</a:t>
                </a:r>
                <a:r>
                  <a:rPr lang="en-US" dirty="0"/>
                  <a:t> law, and include it here for completeness:</a:t>
                </a:r>
              </a:p>
              <a:p>
                <a:pPr marL="457200" lvl="1" indent="0">
                  <a:buNone/>
                </a:pPr>
                <a:r>
                  <a:rPr lang="en-US" dirty="0"/>
                  <a:t>If object A is in thermal equilibrium with object B,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𝑇</m:t>
                        </m:r>
                      </m:e>
                      <m:sub>
                        <m:r>
                          <a:rPr lang="en-US" b="0" i="1" smtClean="0">
                            <a:latin typeface="Cambria Math" panose="02040503050406030204" pitchFamily="18" charset="0"/>
                          </a:rPr>
                          <m:t>𝐴</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b="0" i="1" smtClean="0">
                            <a:latin typeface="Cambria Math" panose="02040503050406030204" pitchFamily="18" charset="0"/>
                          </a:rPr>
                          <m:t>𝐵</m:t>
                        </m:r>
                      </m:sub>
                    </m:sSub>
                    <m:r>
                      <a:rPr lang="en-US" b="0" i="1" smtClean="0">
                        <a:latin typeface="Cambria Math" panose="02040503050406030204" pitchFamily="18" charset="0"/>
                      </a:rPr>
                      <m:t>) </m:t>
                    </m:r>
                  </m:oMath>
                </a14:m>
                <a:r>
                  <a:rPr lang="en-US" dirty="0"/>
                  <a:t>and object B is separately in thermal equilibrium with object C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𝑇</m:t>
                        </m:r>
                      </m:e>
                      <m:sub>
                        <m:r>
                          <a:rPr lang="en-US" b="0" i="1" smtClean="0">
                            <a:latin typeface="Cambria Math" panose="02040503050406030204" pitchFamily="18" charset="0"/>
                          </a:rPr>
                          <m:t>𝐶</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𝐵</m:t>
                        </m:r>
                      </m:sub>
                    </m:sSub>
                    <m:r>
                      <a:rPr lang="en-US" b="0" i="1" smtClean="0">
                        <a:latin typeface="Cambria Math" panose="02040503050406030204" pitchFamily="18" charset="0"/>
                      </a:rPr>
                      <m:t>)</m:t>
                    </m:r>
                  </m:oMath>
                </a14:m>
                <a:r>
                  <a:rPr lang="en-US" dirty="0"/>
                  <a:t>, then objects A and C will be in thermal equilibrium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𝑇</m:t>
                        </m:r>
                      </m:e>
                      <m:sub>
                        <m:r>
                          <a:rPr lang="en-US" i="1">
                            <a:latin typeface="Cambria Math" panose="02040503050406030204" pitchFamily="18" charset="0"/>
                          </a:rPr>
                          <m:t>𝐴</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b="0" i="1" smtClean="0">
                            <a:latin typeface="Cambria Math" panose="02040503050406030204" pitchFamily="18" charset="0"/>
                          </a:rPr>
                          <m:t>𝐶</m:t>
                        </m:r>
                        <m:r>
                          <a:rPr lang="en-US" b="0" i="1" smtClean="0">
                            <a:latin typeface="Cambria Math" panose="02040503050406030204" pitchFamily="18" charset="0"/>
                          </a:rPr>
                          <m:t> </m:t>
                        </m:r>
                      </m:sub>
                    </m:sSub>
                    <m:r>
                      <a:rPr lang="en-US" b="0" i="1" smtClean="0">
                        <a:latin typeface="Cambria Math" panose="02040503050406030204" pitchFamily="18" charset="0"/>
                      </a:rPr>
                      <m:t>) </m:t>
                    </m:r>
                  </m:oMath>
                </a14:m>
                <a:r>
                  <a:rPr lang="en-US" dirty="0"/>
                  <a:t>if they are placed in thermal contact.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1455" y="1279526"/>
                <a:ext cx="5886450" cy="4846638"/>
              </a:xfrm>
              <a:blipFill>
                <a:blip r:embed="rId2"/>
                <a:stretch>
                  <a:fillRect l="-1865" t="-1384" r="-2176" b="-540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dirty="0"/>
              <a:t>© 20b Pearson Education, Inc.</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2431"/>
          <a:stretch/>
        </p:blipFill>
        <p:spPr>
          <a:xfrm>
            <a:off x="5920740" y="1394461"/>
            <a:ext cx="2879598" cy="4817723"/>
          </a:xfrm>
          <a:prstGeom prst="rect">
            <a:avLst/>
          </a:prstGeom>
        </p:spPr>
      </p:pic>
    </p:spTree>
    <p:extLst>
      <p:ext uri="{BB962C8B-B14F-4D97-AF65-F5344CB8AC3E}">
        <p14:creationId xmlns:p14="http://schemas.microsoft.com/office/powerpoint/2010/main" val="31623907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p:txBody>
          <a:bodyPr/>
          <a:lstStyle/>
          <a:p>
            <a:r>
              <a:rPr lang="en-US" dirty="0"/>
              <a:t>From A to B</a:t>
            </a:r>
          </a:p>
          <a:p>
            <a:r>
              <a:rPr lang="en-US" dirty="0"/>
              <a:t>From B to A</a:t>
            </a:r>
          </a:p>
          <a:p>
            <a:r>
              <a:rPr lang="en-US" dirty="0"/>
              <a:t>There is no heat flow</a:t>
            </a:r>
          </a:p>
          <a:p>
            <a:endParaRPr lang="en-US" dirty="0"/>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
        <p:nvSpPr>
          <p:cNvPr id="4" name="Title 3"/>
          <p:cNvSpPr>
            <a:spLocks noGrp="1"/>
          </p:cNvSpPr>
          <p:nvPr>
            <p:ph type="title"/>
          </p:nvPr>
        </p:nvSpPr>
        <p:spPr/>
        <p:txBody>
          <a:bodyPr/>
          <a:lstStyle/>
          <a:p>
            <a:r>
              <a:rPr lang="en-US" dirty="0"/>
              <a:t>A small object, A, has the same temperature as a larger object, B. If the two are brought into thermal contact, which direction will heat flow?</a:t>
            </a:r>
            <a:br>
              <a:rPr lang="en-US" dirty="0"/>
            </a:br>
            <a:endParaRPr lang="en-US" dirty="0"/>
          </a:p>
        </p:txBody>
      </p:sp>
      <p:sp>
        <p:nvSpPr>
          <p:cNvPr id="13" name="Text Placeholder 12"/>
          <p:cNvSpPr>
            <a:spLocks noGrp="1"/>
          </p:cNvSpPr>
          <p:nvPr>
            <p:ph type="body" sz="quarter" idx="12"/>
          </p:nvPr>
        </p:nvSpPr>
        <p:spPr/>
        <p:txBody>
          <a:bodyPr/>
          <a:lstStyle/>
          <a:p>
            <a:r>
              <a:rPr lang="en-US" dirty="0" err="1"/>
              <a:t>Zeroth</a:t>
            </a:r>
            <a:r>
              <a:rPr lang="en-US" dirty="0"/>
              <a:t> Law</a:t>
            </a:r>
          </a:p>
        </p:txBody>
      </p:sp>
    </p:spTree>
    <p:extLst>
      <p:ext uri="{BB962C8B-B14F-4D97-AF65-F5344CB8AC3E}">
        <p14:creationId xmlns:p14="http://schemas.microsoft.com/office/powerpoint/2010/main" val="34941553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
        <p:nvSpPr>
          <p:cNvPr id="29" name="Title 28"/>
          <p:cNvSpPr>
            <a:spLocks noGrp="1"/>
          </p:cNvSpPr>
          <p:nvPr>
            <p:ph type="title"/>
          </p:nvPr>
        </p:nvSpPr>
        <p:spPr/>
        <p:txBody>
          <a:bodyPr/>
          <a:lstStyle/>
          <a:p>
            <a:r>
              <a:rPr lang="en-US" dirty="0"/>
              <a:t>A small object, A, has the same temperature as a larger object, B. If the two are brought into thermal contact, which direction will heat flow?</a:t>
            </a:r>
            <a:br>
              <a:rPr lang="en-US" dirty="0"/>
            </a:br>
            <a:endParaRPr lang="en-US" dirty="0"/>
          </a:p>
        </p:txBody>
      </p:sp>
      <p:sp>
        <p:nvSpPr>
          <p:cNvPr id="8" name="Text Placeholder 7"/>
          <p:cNvSpPr>
            <a:spLocks noGrp="1"/>
          </p:cNvSpPr>
          <p:nvPr>
            <p:ph type="body" sz="quarter" idx="13"/>
          </p:nvPr>
        </p:nvSpPr>
        <p:spPr/>
        <p:txBody>
          <a:bodyPr/>
          <a:lstStyle/>
          <a:p>
            <a:r>
              <a:rPr lang="en-US" dirty="0"/>
              <a:t>When the temperatures of two objects are the same, they are in thermal equilibrium and there will be no heat flow! This is true regardless of their relative mass. This is essentially a statement of the </a:t>
            </a:r>
            <a:r>
              <a:rPr lang="en-US" dirty="0" err="1"/>
              <a:t>zeroth</a:t>
            </a:r>
            <a:r>
              <a:rPr lang="en-US" dirty="0"/>
              <a:t> law of thermodynamics</a:t>
            </a:r>
          </a:p>
        </p:txBody>
      </p:sp>
      <p:sp>
        <p:nvSpPr>
          <p:cNvPr id="30" name="Text Placeholder 29"/>
          <p:cNvSpPr>
            <a:spLocks noGrp="1"/>
          </p:cNvSpPr>
          <p:nvPr>
            <p:ph type="body" sz="quarter" idx="12"/>
          </p:nvPr>
        </p:nvSpPr>
        <p:spPr/>
        <p:txBody>
          <a:bodyPr/>
          <a:lstStyle/>
          <a:p>
            <a:r>
              <a:rPr lang="en-US" dirty="0" err="1"/>
              <a:t>Zeroth</a:t>
            </a:r>
            <a:r>
              <a:rPr lang="en-US" dirty="0"/>
              <a:t> Law</a:t>
            </a:r>
          </a:p>
        </p:txBody>
      </p:sp>
      <p:sp>
        <p:nvSpPr>
          <p:cNvPr id="31" name="Text Placeholder 30"/>
          <p:cNvSpPr>
            <a:spLocks noGrp="1"/>
          </p:cNvSpPr>
          <p:nvPr>
            <p:ph type="body" sz="quarter" idx="14"/>
          </p:nvPr>
        </p:nvSpPr>
        <p:spPr/>
        <p:txBody>
          <a:bodyPr/>
          <a:lstStyle/>
          <a:p>
            <a:r>
              <a:rPr lang="en-US" dirty="0"/>
              <a:t>From A to B</a:t>
            </a:r>
          </a:p>
          <a:p>
            <a:r>
              <a:rPr lang="en-US" dirty="0"/>
              <a:t>From B to A</a:t>
            </a:r>
          </a:p>
          <a:p>
            <a:r>
              <a:rPr lang="en-US" b="1" dirty="0"/>
              <a:t>There is no heat flow</a:t>
            </a:r>
          </a:p>
          <a:p>
            <a:endParaRPr lang="en-US" dirty="0"/>
          </a:p>
          <a:p>
            <a:endParaRPr lang="en-US" dirty="0"/>
          </a:p>
        </p:txBody>
      </p:sp>
    </p:spTree>
    <p:extLst>
      <p:ext uri="{BB962C8B-B14F-4D97-AF65-F5344CB8AC3E}">
        <p14:creationId xmlns:p14="http://schemas.microsoft.com/office/powerpoint/2010/main" val="16446822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3596"/>
          <a:stretch/>
        </p:blipFill>
        <p:spPr>
          <a:xfrm>
            <a:off x="2435352" y="4169874"/>
            <a:ext cx="4273296" cy="2338962"/>
          </a:xfrm>
          <a:prstGeom prst="rect">
            <a:avLst/>
          </a:prstGeom>
        </p:spPr>
      </p:pic>
      <p:sp>
        <p:nvSpPr>
          <p:cNvPr id="2" name="Title 1"/>
          <p:cNvSpPr>
            <a:spLocks noGrp="1"/>
          </p:cNvSpPr>
          <p:nvPr>
            <p:ph type="title"/>
          </p:nvPr>
        </p:nvSpPr>
        <p:spPr/>
        <p:txBody>
          <a:bodyPr/>
          <a:lstStyle/>
          <a:p>
            <a:r>
              <a:rPr lang="en-US" dirty="0"/>
              <a:t>c-2 The First Law of Thermodynamics</a:t>
            </a:r>
          </a:p>
        </p:txBody>
      </p:sp>
      <p:sp>
        <p:nvSpPr>
          <p:cNvPr id="3" name="Content Placeholder 2"/>
          <p:cNvSpPr>
            <a:spLocks noGrp="1"/>
          </p:cNvSpPr>
          <p:nvPr>
            <p:ph idx="1"/>
          </p:nvPr>
        </p:nvSpPr>
        <p:spPr/>
        <p:txBody>
          <a:bodyPr/>
          <a:lstStyle/>
          <a:p>
            <a:r>
              <a:rPr lang="en-US"/>
              <a:t>The first law of thermodynamics is a statement of the conservation of energy.</a:t>
            </a:r>
          </a:p>
          <a:p>
            <a:r>
              <a:rPr lang="en-US"/>
              <a:t>If a system</a:t>
            </a:r>
            <a:r>
              <a:rPr lang="en-US" altLang="ja-JP"/>
              <a:t>’s volume is constant, and heat is added, its internal energy increases.</a:t>
            </a:r>
            <a:endParaRPr lang="en-US"/>
          </a:p>
          <a:p>
            <a:endParaRPr lang="en-US" dirty="0"/>
          </a:p>
        </p:txBody>
      </p:sp>
      <p:sp>
        <p:nvSpPr>
          <p:cNvPr id="4" name="Footer Placeholder 3"/>
          <p:cNvSpPr>
            <a:spLocks noGrp="1"/>
          </p:cNvSpPr>
          <p:nvPr>
            <p:ph type="ftr" sz="quarter" idx="11"/>
          </p:nvPr>
        </p:nvSpPr>
        <p:spPr/>
        <p:txBody>
          <a:bodyPr/>
          <a:lstStyle/>
          <a:p>
            <a:r>
              <a:rPr lang="en-US" dirty="0"/>
              <a:t>© 20b Pearson Education, Inc.</a:t>
            </a:r>
          </a:p>
        </p:txBody>
      </p:sp>
      <p:graphicFrame>
        <p:nvGraphicFramePr>
          <p:cNvPr id="5" name="Object 4"/>
          <p:cNvGraphicFramePr>
            <a:graphicFrameLocks noChangeAspect="1"/>
          </p:cNvGraphicFramePr>
          <p:nvPr>
            <p:extLst>
              <p:ext uri="{D42A27DB-BD31-4B8C-83A1-F6EECF244321}">
                <p14:modId xmlns:p14="http://schemas.microsoft.com/office/powerpoint/2010/main" val="3773474461"/>
              </p:ext>
            </p:extLst>
          </p:nvPr>
        </p:nvGraphicFramePr>
        <p:xfrm>
          <a:off x="3086100" y="3282950"/>
          <a:ext cx="3009900" cy="790575"/>
        </p:xfrm>
        <a:graphic>
          <a:graphicData uri="http://schemas.openxmlformats.org/presentationml/2006/ole">
            <mc:AlternateContent xmlns:mc="http://schemas.openxmlformats.org/markup-compatibility/2006">
              <mc:Choice xmlns:v="urn:schemas-microsoft-com:vml" Requires="v">
                <p:oleObj spid="_x0000_s1086" name="Equation" r:id="rId4" imgW="1016000" imgH="266700" progId="Equation.DSMT4">
                  <p:embed/>
                </p:oleObj>
              </mc:Choice>
              <mc:Fallback>
                <p:oleObj name="Equation" r:id="rId4" imgW="1016000" imgH="2667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6100" y="3282950"/>
                        <a:ext cx="30099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028658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4044"/>
          <a:stretch/>
        </p:blipFill>
        <p:spPr>
          <a:xfrm>
            <a:off x="1891665" y="3732078"/>
            <a:ext cx="6526302" cy="2733648"/>
          </a:xfrm>
          <a:prstGeom prst="rect">
            <a:avLst/>
          </a:prstGeom>
        </p:spPr>
      </p:pic>
      <p:sp>
        <p:nvSpPr>
          <p:cNvPr id="2" name="Title 1"/>
          <p:cNvSpPr>
            <a:spLocks noGrp="1"/>
          </p:cNvSpPr>
          <p:nvPr>
            <p:ph type="title"/>
          </p:nvPr>
        </p:nvSpPr>
        <p:spPr/>
        <p:txBody>
          <a:bodyPr/>
          <a:lstStyle/>
          <a:p>
            <a:r>
              <a:rPr lang="en-US" dirty="0"/>
              <a:t>c-2 The First Law of Thermodynamics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If a system does work on  the external world, and no heat is added, its internal energy decreases . </a:t>
                </a:r>
              </a:p>
              <a:p>
                <a:r>
                  <a:rPr lang="en-US" dirty="0"/>
                  <a:t>Work </a:t>
                </a:r>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𝑃𝐴</m:t>
                    </m:r>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b="0"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1296" t="-1384" r="-158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dirty="0"/>
              <a:t>© 20b Pearson Education, Inc.</a:t>
            </a:r>
          </a:p>
        </p:txBody>
      </p:sp>
      <p:graphicFrame>
        <p:nvGraphicFramePr>
          <p:cNvPr id="5" name="Object 4"/>
          <p:cNvGraphicFramePr>
            <a:graphicFrameLocks noChangeAspect="1"/>
          </p:cNvGraphicFramePr>
          <p:nvPr>
            <p:extLst>
              <p:ext uri="{D42A27DB-BD31-4B8C-83A1-F6EECF244321}">
                <p14:modId xmlns:p14="http://schemas.microsoft.com/office/powerpoint/2010/main" val="11446844"/>
              </p:ext>
            </p:extLst>
          </p:nvPr>
        </p:nvGraphicFramePr>
        <p:xfrm>
          <a:off x="786638" y="2941685"/>
          <a:ext cx="3492500" cy="796925"/>
        </p:xfrm>
        <a:graphic>
          <a:graphicData uri="http://schemas.openxmlformats.org/presentationml/2006/ole">
            <mc:AlternateContent xmlns:mc="http://schemas.openxmlformats.org/markup-compatibility/2006">
              <mc:Choice xmlns:v="urn:schemas-microsoft-com:vml" Requires="v">
                <p:oleObj spid="_x0000_s2110" name="Equation" r:id="rId5" imgW="1168400" imgH="266700" progId="Equation.DSMT4">
                  <p:embed/>
                </p:oleObj>
              </mc:Choice>
              <mc:Fallback>
                <p:oleObj name="Equation" r:id="rId5" imgW="1168400" imgH="2667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6638" y="2941685"/>
                        <a:ext cx="34925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728318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192.168.4.30\conversion\IRDVD\JPG Creation\Walker Physics, 5e\Output\Chapter 18\DELIVERABLES_FOLDER_CH_18\FINAL_JPEG_FILES\B_Tables\18_01_Table.jpg"/>
          <p:cNvPicPr>
            <a:picLocks noChangeAspect="1" noChangeArrowheads="1"/>
          </p:cNvPicPr>
          <p:nvPr/>
        </p:nvPicPr>
        <p:blipFill rotWithShape="1">
          <a:blip r:embed="rId3">
            <a:extLst>
              <a:ext uri="{28A0092B-C50C-407E-A947-70E740481C1C}">
                <a14:useLocalDpi xmlns:a14="http://schemas.microsoft.com/office/drawing/2010/main" val="0"/>
              </a:ext>
            </a:extLst>
          </a:blip>
          <a:srcRect b="4548"/>
          <a:stretch/>
        </p:blipFill>
        <p:spPr bwMode="auto">
          <a:xfrm>
            <a:off x="1580693" y="3792222"/>
            <a:ext cx="5982614" cy="25701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c-2 </a:t>
            </a:r>
            <a:r>
              <a:rPr lang="en-US" dirty="0">
                <a:solidFill>
                  <a:srgbClr val="00B0F0"/>
                </a:solidFill>
              </a:rPr>
              <a:t>The First Law of Thermodynamics</a:t>
            </a:r>
          </a:p>
        </p:txBody>
      </p:sp>
      <p:sp>
        <p:nvSpPr>
          <p:cNvPr id="3" name="Content Placeholder 2"/>
          <p:cNvSpPr>
            <a:spLocks noGrp="1"/>
          </p:cNvSpPr>
          <p:nvPr>
            <p:ph idx="1"/>
          </p:nvPr>
        </p:nvSpPr>
        <p:spPr/>
        <p:txBody>
          <a:bodyPr/>
          <a:lstStyle/>
          <a:p>
            <a:r>
              <a:rPr lang="en-US" dirty="0"/>
              <a:t>Combining these gives the first law of thermodynamics. The change in a system’</a:t>
            </a:r>
            <a:r>
              <a:rPr lang="en-US" altLang="ja-JP" dirty="0"/>
              <a:t>s internal energy is related to the heat </a:t>
            </a:r>
            <a:r>
              <a:rPr lang="en-US" altLang="ja-JP" i="1" dirty="0"/>
              <a:t>Q</a:t>
            </a:r>
            <a:r>
              <a:rPr lang="en-US" altLang="ja-JP" dirty="0"/>
              <a:t> and the work </a:t>
            </a:r>
            <a:r>
              <a:rPr lang="en-US" altLang="ja-JP" i="1" dirty="0"/>
              <a:t>W</a:t>
            </a:r>
            <a:r>
              <a:rPr lang="en-US" altLang="ja-JP" dirty="0"/>
              <a:t> as follows:                           </a:t>
            </a:r>
            <a:r>
              <a:rPr lang="en-US" altLang="ja-JP" dirty="0">
                <a:solidFill>
                  <a:srgbClr val="00B0F0"/>
                </a:solidFill>
              </a:rPr>
              <a:t>[</a:t>
            </a:r>
            <a:r>
              <a:rPr lang="en-US" altLang="ja-JP" dirty="0" err="1">
                <a:solidFill>
                  <a:srgbClr val="00B0F0"/>
                </a:solidFill>
              </a:rPr>
              <a:t>dU</a:t>
            </a:r>
            <a:r>
              <a:rPr lang="en-US" altLang="ja-JP" dirty="0">
                <a:solidFill>
                  <a:srgbClr val="00B0F0"/>
                </a:solidFill>
              </a:rPr>
              <a:t>=</a:t>
            </a:r>
            <a:r>
              <a:rPr lang="en-US" altLang="ja-JP" dirty="0" err="1">
                <a:solidFill>
                  <a:srgbClr val="00B0F0"/>
                </a:solidFill>
              </a:rPr>
              <a:t>dQ-PdV</a:t>
            </a:r>
            <a:r>
              <a:rPr lang="en-US" altLang="zh-TW" dirty="0">
                <a:solidFill>
                  <a:srgbClr val="00B0F0"/>
                </a:solidFill>
              </a:rPr>
              <a:t>]</a:t>
            </a:r>
            <a:endParaRPr lang="en-US" dirty="0">
              <a:solidFill>
                <a:srgbClr val="00B0F0"/>
              </a:solidFill>
            </a:endParaRPr>
          </a:p>
          <a:p>
            <a:r>
              <a:rPr lang="en-US" dirty="0"/>
              <a:t>It is vital to keep track of the signs of </a:t>
            </a:r>
            <a:r>
              <a:rPr lang="en-US" i="1" dirty="0"/>
              <a:t>Q</a:t>
            </a:r>
            <a:r>
              <a:rPr lang="en-US" dirty="0"/>
              <a:t> and </a:t>
            </a:r>
            <a:r>
              <a:rPr lang="en-US" i="1" dirty="0"/>
              <a:t>W</a:t>
            </a:r>
            <a:r>
              <a:rPr lang="en-US" dirty="0"/>
              <a:t>.</a:t>
            </a:r>
          </a:p>
          <a:p>
            <a:endParaRPr lang="en-US" dirty="0"/>
          </a:p>
        </p:txBody>
      </p:sp>
      <p:sp>
        <p:nvSpPr>
          <p:cNvPr id="4" name="Footer Placeholder 3"/>
          <p:cNvSpPr>
            <a:spLocks noGrp="1"/>
          </p:cNvSpPr>
          <p:nvPr>
            <p:ph type="ftr" sz="quarter" idx="11"/>
          </p:nvPr>
        </p:nvSpPr>
        <p:spPr/>
        <p:txBody>
          <a:bodyPr/>
          <a:lstStyle/>
          <a:p>
            <a:r>
              <a:rPr lang="en-US" dirty="0"/>
              <a:t>© 20b Pearson Education, Inc.</a:t>
            </a:r>
          </a:p>
        </p:txBody>
      </p:sp>
      <p:graphicFrame>
        <p:nvGraphicFramePr>
          <p:cNvPr id="5" name="Object 4"/>
          <p:cNvGraphicFramePr>
            <a:graphicFrameLocks noChangeAspect="1"/>
          </p:cNvGraphicFramePr>
          <p:nvPr>
            <p:extLst>
              <p:ext uri="{D42A27DB-BD31-4B8C-83A1-F6EECF244321}">
                <p14:modId xmlns:p14="http://schemas.microsoft.com/office/powerpoint/2010/main" val="3442188809"/>
              </p:ext>
            </p:extLst>
          </p:nvPr>
        </p:nvGraphicFramePr>
        <p:xfrm>
          <a:off x="3797300" y="2612390"/>
          <a:ext cx="2470150" cy="520700"/>
        </p:xfrm>
        <a:graphic>
          <a:graphicData uri="http://schemas.openxmlformats.org/presentationml/2006/ole">
            <mc:AlternateContent xmlns:mc="http://schemas.openxmlformats.org/markup-compatibility/2006">
              <mc:Choice xmlns:v="urn:schemas-microsoft-com:vml" Requires="v">
                <p:oleObj spid="_x0000_s3135" name="Equation" r:id="rId4" imgW="927100" imgH="203200" progId="Equation.DSMT4">
                  <p:embed/>
                </p:oleObj>
              </mc:Choice>
              <mc:Fallback>
                <p:oleObj name="Equation" r:id="rId4" imgW="927100" imgH="2032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7300" y="2612390"/>
                        <a:ext cx="24701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613054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5CB29FD-2BFA-469A-9193-3C300798F7B4}"/>
              </a:ext>
            </a:extLst>
          </p:cNvPr>
          <p:cNvSpPr>
            <a:spLocks noGrp="1"/>
          </p:cNvSpPr>
          <p:nvPr>
            <p:ph type="title"/>
          </p:nvPr>
        </p:nvSpPr>
        <p:spPr/>
        <p:txBody>
          <a:bodyPr/>
          <a:lstStyle/>
          <a:p>
            <a:r>
              <a:rPr lang="en-US" altLang="zh-HK" dirty="0">
                <a:solidFill>
                  <a:srgbClr val="00B0F0"/>
                </a:solidFill>
              </a:rPr>
              <a:t>The First Law of Thermodynamics</a:t>
            </a:r>
            <a:br>
              <a:rPr lang="en-US" altLang="zh-HK" dirty="0">
                <a:solidFill>
                  <a:srgbClr val="00B0F0"/>
                </a:solidFill>
              </a:rPr>
            </a:br>
            <a:r>
              <a:rPr lang="en-US" altLang="ja-JP" dirty="0" err="1">
                <a:solidFill>
                  <a:srgbClr val="00B0F0"/>
                </a:solidFill>
              </a:rPr>
              <a:t>dU</a:t>
            </a:r>
            <a:r>
              <a:rPr lang="en-US" altLang="ja-JP" dirty="0">
                <a:solidFill>
                  <a:srgbClr val="00B0F0"/>
                </a:solidFill>
              </a:rPr>
              <a:t>=</a:t>
            </a:r>
            <a:r>
              <a:rPr lang="en-US" altLang="zh-TW" dirty="0" err="1">
                <a:solidFill>
                  <a:srgbClr val="00B0F0"/>
                </a:solidFill>
              </a:rPr>
              <a:t>TdS</a:t>
            </a:r>
            <a:r>
              <a:rPr lang="en-US" altLang="ja-JP" dirty="0" err="1">
                <a:solidFill>
                  <a:srgbClr val="00B0F0"/>
                </a:solidFill>
              </a:rPr>
              <a:t>-PdV</a:t>
            </a:r>
            <a:endParaRPr lang="zh-HK"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79857104-CC4D-4987-9F6D-24C4B5EB0702}"/>
                  </a:ext>
                </a:extLst>
              </p:cNvPr>
              <p:cNvSpPr>
                <a:spLocks noGrp="1"/>
              </p:cNvSpPr>
              <p:nvPr>
                <p:ph idx="1"/>
              </p:nvPr>
            </p:nvSpPr>
            <p:spPr/>
            <p:txBody>
              <a:bodyPr/>
              <a:lstStyle/>
              <a:p>
                <a:r>
                  <a:rPr lang="en-US" altLang="ja-JP" dirty="0" smtClean="0">
                    <a:solidFill>
                      <a:srgbClr val="00B0F0"/>
                    </a:solidFill>
                  </a:rPr>
                  <a:t>dU=</a:t>
                </a:r>
                <a:r>
                  <a:rPr lang="en-US" altLang="ja-JP" dirty="0" err="1">
                    <a:solidFill>
                      <a:srgbClr val="00B0F0"/>
                    </a:solidFill>
                  </a:rPr>
                  <a:t>dQ-PdV</a:t>
                </a:r>
                <a:endParaRPr lang="en-US" altLang="ja-JP" dirty="0">
                  <a:solidFill>
                    <a:srgbClr val="00B0F0"/>
                  </a:solidFill>
                </a:endParaRPr>
              </a:p>
              <a:p>
                <a:r>
                  <a:rPr lang="en-US" altLang="zh-HK" dirty="0">
                    <a:solidFill>
                      <a:srgbClr val="00B0F0"/>
                    </a:solidFill>
                  </a:rPr>
                  <a:t>Recall that the temperature is defined by</a:t>
                </a:r>
              </a:p>
              <a:p>
                <a14:m>
                  <m:oMath xmlns:m="http://schemas.openxmlformats.org/officeDocument/2006/math">
                    <m:f>
                      <m:fPr>
                        <m:ctrlPr>
                          <a:rPr lang="en-US" altLang="zh-HK" b="0" i="1" smtClean="0">
                            <a:solidFill>
                              <a:srgbClr val="00B0F0"/>
                            </a:solidFill>
                            <a:latin typeface="Cambria Math" panose="02040503050406030204" pitchFamily="18" charset="0"/>
                          </a:rPr>
                        </m:ctrlPr>
                      </m:fPr>
                      <m:num>
                        <m:r>
                          <a:rPr lang="en-US" altLang="zh-HK" b="0" i="1" smtClean="0">
                            <a:solidFill>
                              <a:srgbClr val="00B0F0"/>
                            </a:solidFill>
                            <a:latin typeface="Cambria Math" panose="02040503050406030204" pitchFamily="18" charset="0"/>
                          </a:rPr>
                          <m:t>1</m:t>
                        </m:r>
                      </m:num>
                      <m:den>
                        <m:r>
                          <a:rPr lang="en-US" altLang="zh-HK" b="0" i="1" smtClean="0">
                            <a:solidFill>
                              <a:srgbClr val="00B0F0"/>
                            </a:solidFill>
                            <a:latin typeface="Cambria Math" panose="02040503050406030204" pitchFamily="18" charset="0"/>
                          </a:rPr>
                          <m:t>𝑇</m:t>
                        </m:r>
                      </m:den>
                    </m:f>
                    <m:r>
                      <a:rPr lang="en-US" altLang="zh-HK" b="0" i="1" smtClean="0">
                        <a:solidFill>
                          <a:srgbClr val="00B0F0"/>
                        </a:solidFill>
                        <a:latin typeface="Cambria Math" panose="02040503050406030204" pitchFamily="18" charset="0"/>
                      </a:rPr>
                      <m:t>=</m:t>
                    </m:r>
                    <m:r>
                      <a:rPr lang="en-US" altLang="zh-HK" b="0" i="1" smtClean="0">
                        <a:solidFill>
                          <a:srgbClr val="00B0F0"/>
                        </a:solidFill>
                        <a:latin typeface="Cambria Math" panose="02040503050406030204" pitchFamily="18" charset="0"/>
                      </a:rPr>
                      <m:t>𝑑𝑆</m:t>
                    </m:r>
                    <m:r>
                      <a:rPr lang="en-US" altLang="zh-HK" b="0" i="1" smtClean="0">
                        <a:solidFill>
                          <a:srgbClr val="00B0F0"/>
                        </a:solidFill>
                        <a:latin typeface="Cambria Math" panose="02040503050406030204" pitchFamily="18" charset="0"/>
                      </a:rPr>
                      <m:t>/</m:t>
                    </m:r>
                    <m:r>
                      <a:rPr lang="en-US" altLang="zh-HK" b="0" i="1" smtClean="0">
                        <a:solidFill>
                          <a:srgbClr val="00B0F0"/>
                        </a:solidFill>
                        <a:latin typeface="Cambria Math" panose="02040503050406030204" pitchFamily="18" charset="0"/>
                      </a:rPr>
                      <m:t>𝑑𝑈</m:t>
                    </m:r>
                  </m:oMath>
                </a14:m>
                <a:r>
                  <a:rPr lang="en-US" altLang="zh-TW" dirty="0">
                    <a:solidFill>
                      <a:srgbClr val="00B0F0"/>
                    </a:solidFill>
                  </a:rPr>
                  <a:t> when </a:t>
                </a:r>
                <a:r>
                  <a:rPr lang="en-US" altLang="zh-TW" dirty="0" err="1">
                    <a:solidFill>
                      <a:srgbClr val="00B0F0"/>
                    </a:solidFill>
                  </a:rPr>
                  <a:t>dV</a:t>
                </a:r>
                <a:r>
                  <a:rPr lang="en-US" altLang="zh-TW" dirty="0">
                    <a:solidFill>
                      <a:srgbClr val="00B0F0"/>
                    </a:solidFill>
                  </a:rPr>
                  <a:t>=0</a:t>
                </a:r>
              </a:p>
              <a:p>
                <a:r>
                  <a:rPr lang="en-US" altLang="zh-HK" dirty="0" smtClean="0">
                    <a:solidFill>
                      <a:srgbClr val="00B0F0"/>
                    </a:solidFill>
                  </a:rPr>
                  <a:t>Thus </a:t>
                </a:r>
                <a:r>
                  <a:rPr lang="en-US" altLang="zh-HK" dirty="0" err="1">
                    <a:solidFill>
                      <a:srgbClr val="00B0F0"/>
                    </a:solidFill>
                  </a:rPr>
                  <a:t>dQ</a:t>
                </a:r>
                <a:r>
                  <a:rPr lang="en-US" altLang="zh-HK" dirty="0">
                    <a:solidFill>
                      <a:srgbClr val="00B0F0"/>
                    </a:solidFill>
                  </a:rPr>
                  <a:t>=</a:t>
                </a:r>
                <a:r>
                  <a:rPr lang="en-US" altLang="zh-HK" dirty="0" err="1">
                    <a:solidFill>
                      <a:srgbClr val="00B0F0"/>
                    </a:solidFill>
                  </a:rPr>
                  <a:t>TdS</a:t>
                </a:r>
                <a:endParaRPr lang="zh-HK" altLang="en-US" dirty="0"/>
              </a:p>
            </p:txBody>
          </p:sp>
        </mc:Choice>
        <mc:Fallback xmlns="">
          <p:sp>
            <p:nvSpPr>
              <p:cNvPr id="3" name="內容版面配置區 2">
                <a:extLst>
                  <a:ext uri="{FF2B5EF4-FFF2-40B4-BE49-F238E27FC236}">
                    <a16:creationId xmlns:a16="http://schemas.microsoft.com/office/drawing/2014/main" id="{79857104-CC4D-4987-9F6D-24C4B5EB0702}"/>
                  </a:ext>
                </a:extLst>
              </p:cNvPr>
              <p:cNvSpPr>
                <a:spLocks noGrp="1" noRot="1" noChangeAspect="1" noMove="1" noResize="1" noEditPoints="1" noAdjustHandles="1" noChangeArrowheads="1" noChangeShapeType="1" noTextEdit="1"/>
              </p:cNvSpPr>
              <p:nvPr>
                <p:ph idx="1"/>
              </p:nvPr>
            </p:nvSpPr>
            <p:spPr>
              <a:blipFill>
                <a:blip r:embed="rId2"/>
                <a:stretch>
                  <a:fillRect l="-1296" t="-1384"/>
                </a:stretch>
              </a:blipFill>
            </p:spPr>
            <p:txBody>
              <a:bodyPr/>
              <a:lstStyle/>
              <a:p>
                <a:r>
                  <a:rPr lang="en-US">
                    <a:noFill/>
                  </a:rPr>
                  <a:t> </a:t>
                </a:r>
              </a:p>
            </p:txBody>
          </p:sp>
        </mc:Fallback>
      </mc:AlternateContent>
      <p:sp>
        <p:nvSpPr>
          <p:cNvPr id="4" name="頁尾版面配置區 3">
            <a:extLst>
              <a:ext uri="{FF2B5EF4-FFF2-40B4-BE49-F238E27FC236}">
                <a16:creationId xmlns:a16="http://schemas.microsoft.com/office/drawing/2014/main" id="{5C4C25E8-9CD6-4833-9813-5EEE753FE39F}"/>
              </a:ext>
            </a:extLst>
          </p:cNvPr>
          <p:cNvSpPr>
            <a:spLocks noGrp="1"/>
          </p:cNvSpPr>
          <p:nvPr>
            <p:ph type="ftr" sz="quarter" idx="11"/>
          </p:nvPr>
        </p:nvSpPr>
        <p:spPr/>
        <p:txBody>
          <a:bodyPr/>
          <a:lstStyle/>
          <a:p>
            <a:pPr>
              <a:defRPr/>
            </a:pPr>
            <a:r>
              <a:rPr lang="en-US"/>
              <a:t>© 20b Pearson Education, Inc.</a:t>
            </a:r>
            <a:endParaRPr lang="en-US" dirty="0"/>
          </a:p>
        </p:txBody>
      </p:sp>
    </p:spTree>
    <p:extLst>
      <p:ext uri="{BB962C8B-B14F-4D97-AF65-F5344CB8AC3E}">
        <p14:creationId xmlns:p14="http://schemas.microsoft.com/office/powerpoint/2010/main" val="1101908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Chapter b</a:t>
            </a:r>
          </a:p>
        </p:txBody>
      </p:sp>
      <p:sp>
        <p:nvSpPr>
          <p:cNvPr id="3" name="Content Placeholder 2"/>
          <p:cNvSpPr>
            <a:spLocks noGrp="1"/>
          </p:cNvSpPr>
          <p:nvPr>
            <p:ph idx="1"/>
          </p:nvPr>
        </p:nvSpPr>
        <p:spPr/>
        <p:txBody>
          <a:bodyPr/>
          <a:lstStyle/>
          <a:p>
            <a:r>
              <a:rPr lang="en-US" dirty="0" smtClean="0">
                <a:solidFill>
                  <a:srgbClr val="FF0000"/>
                </a:solidFill>
              </a:rPr>
              <a:t>A solid consists of a periodic array of atoms.</a:t>
            </a:r>
          </a:p>
          <a:p>
            <a:r>
              <a:rPr lang="en-US" dirty="0" smtClean="0">
                <a:solidFill>
                  <a:schemeClr val="tx2"/>
                </a:solidFill>
              </a:rPr>
              <a:t>The response to external forces is described by </a:t>
            </a:r>
            <a:r>
              <a:rPr lang="en-US" dirty="0" smtClean="0">
                <a:solidFill>
                  <a:srgbClr val="FF0000"/>
                </a:solidFill>
              </a:rPr>
              <a:t>Elasticity</a:t>
            </a:r>
            <a:endParaRPr lang="en-US" dirty="0">
              <a:solidFill>
                <a:srgbClr val="FF0000"/>
              </a:solidFill>
            </a:endParaRPr>
          </a:p>
          <a:p>
            <a:r>
              <a:rPr lang="en-US" dirty="0" smtClean="0"/>
              <a:t>The Intrinsic variables are:</a:t>
            </a:r>
            <a:endParaRPr lang="en-US" dirty="0"/>
          </a:p>
          <a:p>
            <a:r>
              <a:rPr lang="en-US" dirty="0"/>
              <a:t>Applied force per area: </a:t>
            </a:r>
            <a:r>
              <a:rPr lang="en-US" dirty="0">
                <a:solidFill>
                  <a:srgbClr val="00B0F0"/>
                </a:solidFill>
              </a:rPr>
              <a:t>stress</a:t>
            </a:r>
            <a:r>
              <a:rPr lang="en-US" dirty="0"/>
              <a:t>.</a:t>
            </a:r>
          </a:p>
          <a:p>
            <a:r>
              <a:rPr lang="en-US" dirty="0"/>
              <a:t>Resulting deformation/length : </a:t>
            </a:r>
            <a:r>
              <a:rPr lang="en-US" dirty="0">
                <a:solidFill>
                  <a:srgbClr val="00B0F0"/>
                </a:solidFill>
              </a:rPr>
              <a:t>strain.</a:t>
            </a:r>
          </a:p>
          <a:p>
            <a:r>
              <a:rPr lang="en-US" dirty="0">
                <a:solidFill>
                  <a:srgbClr val="00B050"/>
                </a:solidFill>
              </a:rPr>
              <a:t>Stress</a:t>
            </a:r>
            <a:r>
              <a:rPr lang="en-US" dirty="0"/>
              <a:t> = (Elastic coefficient) </a:t>
            </a:r>
            <a:r>
              <a:rPr lang="en-US" dirty="0">
                <a:solidFill>
                  <a:srgbClr val="00B050"/>
                </a:solidFill>
              </a:rPr>
              <a:t>strain;</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Tree>
    <p:extLst>
      <p:ext uri="{BB962C8B-B14F-4D97-AF65-F5344CB8AC3E}">
        <p14:creationId xmlns:p14="http://schemas.microsoft.com/office/powerpoint/2010/main" val="35868313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Example c.1</a:t>
            </a:r>
            <a:br>
              <a:rPr lang="en-US" dirty="0"/>
            </a:br>
            <a:endParaRPr lang="en-US" dirty="0"/>
          </a:p>
        </p:txBody>
      </p:sp>
      <p:pic>
        <p:nvPicPr>
          <p:cNvPr id="5" name="Picture 4"/>
          <p:cNvPicPr>
            <a:picLocks noChangeAspect="1"/>
          </p:cNvPicPr>
          <p:nvPr/>
        </p:nvPicPr>
        <p:blipFill>
          <a:blip r:embed="rId2" r:link="rId3">
            <a:extLst>
              <a:ext uri="{28A0092B-C50C-407E-A947-70E740481C1C}">
                <a14:useLocalDpi xmlns:a14="http://schemas.microsoft.com/office/drawing/2010/main" val="0"/>
              </a:ext>
            </a:extLst>
          </a:blip>
          <a:srcRect b="2315"/>
          <a:stretch>
            <a:fillRect/>
          </a:stretch>
        </p:blipFill>
        <p:spPr>
          <a:xfrm>
            <a:off x="753325" y="318"/>
            <a:ext cx="7589965" cy="6814820"/>
          </a:xfrm>
          <a:prstGeom prst="rect">
            <a:avLst/>
          </a:prstGeom>
        </p:spPr>
      </p:pic>
    </p:spTree>
    <p:extLst>
      <p:ext uri="{BB962C8B-B14F-4D97-AF65-F5344CB8AC3E}">
        <p14:creationId xmlns:p14="http://schemas.microsoft.com/office/powerpoint/2010/main" val="8456095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3"/>
          </p:nvPr>
        </p:nvSpPr>
        <p:spPr/>
        <p:txBody>
          <a:bodyPr/>
          <a:lstStyle/>
          <a:p>
            <a:r>
              <a:rPr lang="en-US" dirty="0"/>
              <a:t>Heat is added to a system and the internal energy decreases.</a:t>
            </a:r>
          </a:p>
          <a:p>
            <a:r>
              <a:rPr lang="en-US" dirty="0"/>
              <a:t>Heat is added to a system and the internal energy increases.</a:t>
            </a:r>
          </a:p>
          <a:p>
            <a:r>
              <a:rPr lang="en-US" dirty="0"/>
              <a:t>Heat is added to a system and the internal energy remains the same.</a:t>
            </a:r>
          </a:p>
          <a:p>
            <a:r>
              <a:rPr lang="en-US" dirty="0"/>
              <a:t>All of the above</a:t>
            </a:r>
          </a:p>
          <a:p>
            <a:endParaRPr lang="en-US" dirty="0"/>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
        <p:nvSpPr>
          <p:cNvPr id="4" name="Title 3"/>
          <p:cNvSpPr>
            <a:spLocks noGrp="1"/>
          </p:cNvSpPr>
          <p:nvPr>
            <p:ph type="title"/>
          </p:nvPr>
        </p:nvSpPr>
        <p:spPr/>
        <p:txBody>
          <a:bodyPr/>
          <a:lstStyle/>
          <a:p>
            <a:r>
              <a:rPr lang="en-US" dirty="0"/>
              <a:t>Which of the following is possible?</a:t>
            </a:r>
            <a:br>
              <a:rPr lang="en-US" dirty="0"/>
            </a:br>
            <a:endParaRPr lang="en-US" dirty="0"/>
          </a:p>
        </p:txBody>
      </p:sp>
      <p:sp>
        <p:nvSpPr>
          <p:cNvPr id="21" name="Text Placeholder 20"/>
          <p:cNvSpPr>
            <a:spLocks noGrp="1"/>
          </p:cNvSpPr>
          <p:nvPr>
            <p:ph type="body" sz="quarter" idx="12"/>
          </p:nvPr>
        </p:nvSpPr>
        <p:spPr/>
        <p:txBody>
          <a:bodyPr/>
          <a:lstStyle/>
          <a:p>
            <a:r>
              <a:rPr lang="en-US"/>
              <a:t>First Law</a:t>
            </a:r>
            <a:endParaRPr lang="en-US" dirty="0"/>
          </a:p>
        </p:txBody>
      </p:sp>
    </p:spTree>
    <p:extLst>
      <p:ext uri="{BB962C8B-B14F-4D97-AF65-F5344CB8AC3E}">
        <p14:creationId xmlns:p14="http://schemas.microsoft.com/office/powerpoint/2010/main" val="20535944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
        <p:nvSpPr>
          <p:cNvPr id="5" name="Title 4"/>
          <p:cNvSpPr>
            <a:spLocks noGrp="1"/>
          </p:cNvSpPr>
          <p:nvPr>
            <p:ph type="title"/>
          </p:nvPr>
        </p:nvSpPr>
        <p:spPr/>
        <p:txBody>
          <a:bodyPr/>
          <a:lstStyle/>
          <a:p>
            <a:r>
              <a:rPr lang="en-US" dirty="0"/>
              <a:t>Which of the following is possible?</a:t>
            </a:r>
          </a:p>
        </p:txBody>
      </p:sp>
      <p:sp>
        <p:nvSpPr>
          <p:cNvPr id="8" name="Text Placeholder 7"/>
          <p:cNvSpPr>
            <a:spLocks noGrp="1"/>
          </p:cNvSpPr>
          <p:nvPr>
            <p:ph type="body" sz="quarter" idx="13"/>
          </p:nvPr>
        </p:nvSpPr>
        <p:spPr/>
        <p:txBody>
          <a:bodyPr/>
          <a:lstStyle/>
          <a:p>
            <a:r>
              <a:rPr lang="en-US" dirty="0"/>
              <a:t>The first law is given by:</a:t>
            </a:r>
          </a:p>
          <a:p>
            <a:r>
              <a:rPr lang="en-US" dirty="0"/>
              <a:t> </a:t>
            </a:r>
            <a:r>
              <a:rPr lang="en-US" i="1" dirty="0"/>
              <a:t>∆U = Q – W</a:t>
            </a:r>
          </a:p>
          <a:p>
            <a:r>
              <a:rPr lang="en-US" dirty="0"/>
              <a:t>However, in these three situations, the work is not given, so it is possible that even though Q is positive, the total ∆U could be either positive, negative, or zero.</a:t>
            </a:r>
          </a:p>
        </p:txBody>
      </p:sp>
      <p:sp>
        <p:nvSpPr>
          <p:cNvPr id="10" name="Text Placeholder 9"/>
          <p:cNvSpPr>
            <a:spLocks noGrp="1"/>
          </p:cNvSpPr>
          <p:nvPr>
            <p:ph type="body" sz="quarter" idx="12"/>
          </p:nvPr>
        </p:nvSpPr>
        <p:spPr/>
        <p:txBody>
          <a:bodyPr/>
          <a:lstStyle/>
          <a:p>
            <a:r>
              <a:rPr lang="en-US"/>
              <a:t>First Law</a:t>
            </a:r>
            <a:endParaRPr lang="en-US" dirty="0"/>
          </a:p>
        </p:txBody>
      </p:sp>
      <p:sp>
        <p:nvSpPr>
          <p:cNvPr id="9" name="Text Placeholder 16"/>
          <p:cNvSpPr>
            <a:spLocks noGrp="1"/>
          </p:cNvSpPr>
          <p:nvPr>
            <p:ph type="body" sz="quarter" idx="14"/>
          </p:nvPr>
        </p:nvSpPr>
        <p:spPr/>
        <p:txBody>
          <a:bodyPr/>
          <a:lstStyle/>
          <a:p>
            <a:r>
              <a:rPr lang="en-US" dirty="0"/>
              <a:t>Heat is added to a system and the internal energy decreases.</a:t>
            </a:r>
          </a:p>
          <a:p>
            <a:r>
              <a:rPr lang="en-US" dirty="0"/>
              <a:t>Heat is added to a system and the internal energy increases.</a:t>
            </a:r>
          </a:p>
          <a:p>
            <a:r>
              <a:rPr lang="en-US" dirty="0"/>
              <a:t>Heat is added to a system and the internal energy remains the same.</a:t>
            </a:r>
          </a:p>
          <a:p>
            <a:r>
              <a:rPr lang="en-US" b="1" dirty="0"/>
              <a:t>All of the above</a:t>
            </a:r>
          </a:p>
          <a:p>
            <a:endParaRPr lang="en-US" dirty="0"/>
          </a:p>
        </p:txBody>
      </p:sp>
    </p:spTree>
    <p:extLst>
      <p:ext uri="{BB962C8B-B14F-4D97-AF65-F5344CB8AC3E}">
        <p14:creationId xmlns:p14="http://schemas.microsoft.com/office/powerpoint/2010/main" val="20768905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192.168.4.30\conversion\IRDVD\JPG Creation\Walker Physics, 5e\Output\Chapter 18\DELIVERABLES_FOLDER_CH_18\FINAL_JPEG_FILES\C_Text_Elements\18_Example_18-01.jpg"/>
          <p:cNvPicPr>
            <a:picLocks noChangeAspect="1" noChangeArrowheads="1"/>
          </p:cNvPicPr>
          <p:nvPr/>
        </p:nvPicPr>
        <p:blipFill rotWithShape="1">
          <a:blip r:embed="rId2">
            <a:extLst>
              <a:ext uri="{28A0092B-C50C-407E-A947-70E740481C1C}">
                <a14:useLocalDpi xmlns:a14="http://schemas.microsoft.com/office/drawing/2010/main" val="0"/>
              </a:ext>
            </a:extLst>
          </a:blip>
          <a:srcRect l="51126" t="13181" r="1959" b="54179"/>
          <a:stretch/>
        </p:blipFill>
        <p:spPr bwMode="auto">
          <a:xfrm>
            <a:off x="2051679" y="3166000"/>
            <a:ext cx="5040642" cy="32233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c-2 The First Law of Thermodynamics</a:t>
            </a:r>
          </a:p>
        </p:txBody>
      </p:sp>
      <p:sp>
        <p:nvSpPr>
          <p:cNvPr id="3" name="Content Placeholder 2"/>
          <p:cNvSpPr>
            <a:spLocks noGrp="1"/>
          </p:cNvSpPr>
          <p:nvPr>
            <p:ph idx="1"/>
          </p:nvPr>
        </p:nvSpPr>
        <p:spPr/>
        <p:txBody>
          <a:bodyPr/>
          <a:lstStyle/>
          <a:p>
            <a:r>
              <a:rPr lang="en-US"/>
              <a:t>The internal energy of the system depends only on its temperature. The work done and the heat added, however, depend on the details of the process involved.</a:t>
            </a:r>
          </a:p>
          <a:p>
            <a:endParaRPr lang="en-US" dirty="0"/>
          </a:p>
        </p:txBody>
      </p:sp>
      <p:sp>
        <p:nvSpPr>
          <p:cNvPr id="4" name="Footer Placeholder 3"/>
          <p:cNvSpPr>
            <a:spLocks noGrp="1"/>
          </p:cNvSpPr>
          <p:nvPr>
            <p:ph type="ftr" sz="quarter" idx="11"/>
          </p:nvPr>
        </p:nvSpPr>
        <p:spPr/>
        <p:txBody>
          <a:bodyPr/>
          <a:lstStyle/>
          <a:p>
            <a:r>
              <a:rPr lang="en-US" dirty="0"/>
              <a:t>© 20b Pearson Education, Inc.</a:t>
            </a:r>
          </a:p>
        </p:txBody>
      </p:sp>
    </p:spTree>
    <p:extLst>
      <p:ext uri="{BB962C8B-B14F-4D97-AF65-F5344CB8AC3E}">
        <p14:creationId xmlns:p14="http://schemas.microsoft.com/office/powerpoint/2010/main" val="15928688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 y="239396"/>
            <a:ext cx="8985504" cy="1143000"/>
          </a:xfrm>
        </p:spPr>
        <p:txBody>
          <a:bodyPr/>
          <a:lstStyle/>
          <a:p>
            <a:r>
              <a:rPr lang="en-US" dirty="0"/>
              <a:t>c-3 Thermal Processes: Ways in which the system can change</a:t>
            </a:r>
          </a:p>
        </p:txBody>
      </p:sp>
      <p:sp>
        <p:nvSpPr>
          <p:cNvPr id="3" name="Content Placeholder 2"/>
          <p:cNvSpPr>
            <a:spLocks noGrp="1"/>
          </p:cNvSpPr>
          <p:nvPr>
            <p:ph idx="1"/>
          </p:nvPr>
        </p:nvSpPr>
        <p:spPr>
          <a:xfrm>
            <a:off x="293751" y="1645286"/>
            <a:ext cx="8467344" cy="4846638"/>
          </a:xfrm>
        </p:spPr>
        <p:txBody>
          <a:bodyPr/>
          <a:lstStyle/>
          <a:p>
            <a:r>
              <a:rPr lang="en-US" dirty="0" smtClean="0"/>
              <a:t>In everyday lives, the state of a system, such as its temperature, pressure, volume,… will change.</a:t>
            </a:r>
          </a:p>
          <a:p>
            <a:r>
              <a:rPr lang="en-US" dirty="0" smtClean="0"/>
              <a:t>For example, this happened in steam engines, power generation, etc</a:t>
            </a:r>
            <a:r>
              <a:rPr lang="en-US" dirty="0"/>
              <a:t>. Refrigerators, air conditioners, and heat pumps all use work to transfer heat from a cold object to a hot object.</a:t>
            </a:r>
          </a:p>
          <a:p>
            <a:r>
              <a:rPr lang="en-US" dirty="0" smtClean="0"/>
              <a:t>We </a:t>
            </a:r>
            <a:r>
              <a:rPr lang="en-US" dirty="0" smtClean="0"/>
              <a:t>shall try to understand and describe these changes by focusing on one change at a time.</a:t>
            </a:r>
            <a:endParaRPr lang="en-US" dirty="0"/>
          </a:p>
        </p:txBody>
      </p:sp>
      <p:sp>
        <p:nvSpPr>
          <p:cNvPr id="4" name="Footer Placeholder 3"/>
          <p:cNvSpPr>
            <a:spLocks noGrp="1"/>
          </p:cNvSpPr>
          <p:nvPr>
            <p:ph type="ftr" sz="quarter" idx="11"/>
          </p:nvPr>
        </p:nvSpPr>
        <p:spPr/>
        <p:txBody>
          <a:bodyPr/>
          <a:lstStyle/>
          <a:p>
            <a:r>
              <a:rPr lang="en-US" dirty="0"/>
              <a:t>© 20b Pearson Education, Inc.</a:t>
            </a:r>
          </a:p>
        </p:txBody>
      </p:sp>
    </p:spTree>
    <p:extLst>
      <p:ext uri="{BB962C8B-B14F-4D97-AF65-F5344CB8AC3E}">
        <p14:creationId xmlns:p14="http://schemas.microsoft.com/office/powerpoint/2010/main" val="29505285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 y="239396"/>
            <a:ext cx="8985504" cy="1143000"/>
          </a:xfrm>
        </p:spPr>
        <p:txBody>
          <a:bodyPr/>
          <a:lstStyle/>
          <a:p>
            <a:r>
              <a:rPr lang="en-US" dirty="0"/>
              <a:t>c-3 Thermal Processes: Ways in which the system can change</a:t>
            </a:r>
          </a:p>
        </p:txBody>
      </p:sp>
      <p:sp>
        <p:nvSpPr>
          <p:cNvPr id="3" name="Content Placeholder 2"/>
          <p:cNvSpPr>
            <a:spLocks noGrp="1"/>
          </p:cNvSpPr>
          <p:nvPr>
            <p:ph idx="1"/>
          </p:nvPr>
        </p:nvSpPr>
        <p:spPr>
          <a:xfrm>
            <a:off x="293751" y="1645286"/>
            <a:ext cx="8467344" cy="4846638"/>
          </a:xfrm>
        </p:spPr>
        <p:txBody>
          <a:bodyPr/>
          <a:lstStyle/>
          <a:p>
            <a:r>
              <a:rPr lang="en-US" dirty="0"/>
              <a:t>We will assume that all processes we discuss are quasi-static</a:t>
            </a:r>
            <a:r>
              <a:rPr lang="en-US" dirty="0">
                <a:cs typeface="Arial"/>
              </a:rPr>
              <a:t>—</a:t>
            </a:r>
            <a:r>
              <a:rPr lang="en-US" dirty="0"/>
              <a:t>they are slow enough that the system is always in equilibrium. </a:t>
            </a:r>
          </a:p>
          <a:p>
            <a:r>
              <a:rPr lang="en-US" dirty="0"/>
              <a:t>We also assume they are reversible:</a:t>
            </a:r>
          </a:p>
          <a:p>
            <a:pPr lvl="1"/>
            <a:r>
              <a:rPr lang="en-US" dirty="0"/>
              <a:t>For a process to be reversible, it must be possible to return both the system and its surroundings to exactly the same states they were in before the process began.</a:t>
            </a:r>
          </a:p>
          <a:p>
            <a:endParaRPr lang="en-US" dirty="0"/>
          </a:p>
        </p:txBody>
      </p:sp>
      <p:sp>
        <p:nvSpPr>
          <p:cNvPr id="4" name="Footer Placeholder 3"/>
          <p:cNvSpPr>
            <a:spLocks noGrp="1"/>
          </p:cNvSpPr>
          <p:nvPr>
            <p:ph type="ftr" sz="quarter" idx="11"/>
          </p:nvPr>
        </p:nvSpPr>
        <p:spPr/>
        <p:txBody>
          <a:bodyPr/>
          <a:lstStyle/>
          <a:p>
            <a:r>
              <a:rPr lang="en-US" dirty="0"/>
              <a:t>© 20b Pearson Education, Inc.</a:t>
            </a:r>
          </a:p>
        </p:txBody>
      </p:sp>
    </p:spTree>
    <p:extLst>
      <p:ext uri="{BB962C8B-B14F-4D97-AF65-F5344CB8AC3E}">
        <p14:creationId xmlns:p14="http://schemas.microsoft.com/office/powerpoint/2010/main" val="3205175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7279"/>
          <a:stretch/>
        </p:blipFill>
        <p:spPr>
          <a:xfrm>
            <a:off x="405765" y="4452507"/>
            <a:ext cx="8296656" cy="2167368"/>
          </a:xfrm>
          <a:prstGeom prst="rect">
            <a:avLst/>
          </a:prstGeom>
        </p:spPr>
      </p:pic>
      <p:sp>
        <p:nvSpPr>
          <p:cNvPr id="2" name="Title 1"/>
          <p:cNvSpPr>
            <a:spLocks noGrp="1"/>
          </p:cNvSpPr>
          <p:nvPr>
            <p:ph type="title"/>
          </p:nvPr>
        </p:nvSpPr>
        <p:spPr>
          <a:xfrm>
            <a:off x="-508635" y="-302895"/>
            <a:ext cx="9579483" cy="1143000"/>
          </a:xfrm>
        </p:spPr>
        <p:txBody>
          <a:bodyPr/>
          <a:lstStyle/>
          <a:p>
            <a:r>
              <a:rPr lang="en-US" dirty="0"/>
              <a:t> </a:t>
            </a:r>
            <a:r>
              <a:rPr lang="en-US" sz="3200" dirty="0"/>
              <a:t>Isothermal Constant Temperature Process </a:t>
            </a:r>
          </a:p>
        </p:txBody>
      </p:sp>
      <p:sp>
        <p:nvSpPr>
          <p:cNvPr id="3" name="Content Placeholder 2"/>
          <p:cNvSpPr>
            <a:spLocks noGrp="1"/>
          </p:cNvSpPr>
          <p:nvPr>
            <p:ph idx="1"/>
          </p:nvPr>
        </p:nvSpPr>
        <p:spPr>
          <a:xfrm>
            <a:off x="179451" y="554355"/>
            <a:ext cx="8467344" cy="5388929"/>
          </a:xfrm>
        </p:spPr>
        <p:txBody>
          <a:bodyPr/>
          <a:lstStyle/>
          <a:p>
            <a:r>
              <a:rPr lang="en-US" dirty="0"/>
              <a:t>This is an idealized reversible process. The gas is compressed; the heat leaves the gas. (</a:t>
            </a:r>
            <a:r>
              <a:rPr lang="en-US" dirty="0">
                <a:solidFill>
                  <a:srgbClr val="00B0F0"/>
                </a:solidFill>
              </a:rPr>
              <a:t>refrigerator</a:t>
            </a:r>
            <a:r>
              <a:rPr lang="en-US" dirty="0"/>
              <a:t>)  </a:t>
            </a:r>
            <a:r>
              <a:rPr lang="en-US" dirty="0">
                <a:solidFill>
                  <a:srgbClr val="00B050"/>
                </a:solidFill>
              </a:rPr>
              <a:t>Reverse:</a:t>
            </a:r>
            <a:r>
              <a:rPr lang="en-US" dirty="0"/>
              <a:t> the gas expands and does work,  heat is drawn from the reservoir,(</a:t>
            </a:r>
            <a:r>
              <a:rPr lang="en-US" dirty="0">
                <a:solidFill>
                  <a:srgbClr val="FF0000"/>
                </a:solidFill>
              </a:rPr>
              <a:t>steam engine</a:t>
            </a:r>
            <a:r>
              <a:rPr lang="en-US" dirty="0"/>
              <a:t>). </a:t>
            </a:r>
          </a:p>
          <a:p>
            <a:r>
              <a:rPr lang="en-US" dirty="0"/>
              <a:t>Internal energy that is a function of temperature is </a:t>
            </a:r>
            <a:r>
              <a:rPr lang="en-US" dirty="0" err="1"/>
              <a:t>unchanged.The</a:t>
            </a:r>
            <a:r>
              <a:rPr lang="en-US" dirty="0"/>
              <a:t> piston is assumed frictionless.</a:t>
            </a:r>
          </a:p>
          <a:p>
            <a:endParaRPr lang="en-US" dirty="0"/>
          </a:p>
        </p:txBody>
      </p:sp>
      <p:sp>
        <p:nvSpPr>
          <p:cNvPr id="4" name="Footer Placeholder 3"/>
          <p:cNvSpPr>
            <a:spLocks noGrp="1"/>
          </p:cNvSpPr>
          <p:nvPr>
            <p:ph type="ftr" sz="quarter" idx="11"/>
          </p:nvPr>
        </p:nvSpPr>
        <p:spPr/>
        <p:txBody>
          <a:bodyPr/>
          <a:lstStyle/>
          <a:p>
            <a:r>
              <a:rPr lang="en-US" dirty="0"/>
              <a:t>© 20b Pearson Education, Inc.</a:t>
            </a:r>
          </a:p>
        </p:txBody>
      </p:sp>
    </p:spTree>
    <p:extLst>
      <p:ext uri="{BB962C8B-B14F-4D97-AF65-F5344CB8AC3E}">
        <p14:creationId xmlns:p14="http://schemas.microsoft.com/office/powerpoint/2010/main" val="22362338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2422"/>
          <a:stretch/>
        </p:blipFill>
        <p:spPr>
          <a:xfrm>
            <a:off x="2008023" y="2471166"/>
            <a:ext cx="5127955" cy="3811706"/>
          </a:xfrm>
          <a:prstGeom prst="rect">
            <a:avLst/>
          </a:prstGeom>
        </p:spPr>
      </p:pic>
      <p:sp>
        <p:nvSpPr>
          <p:cNvPr id="2" name="Title 1"/>
          <p:cNvSpPr>
            <a:spLocks noGrp="1"/>
          </p:cNvSpPr>
          <p:nvPr>
            <p:ph type="title"/>
          </p:nvPr>
        </p:nvSpPr>
        <p:spPr/>
        <p:txBody>
          <a:bodyPr/>
          <a:lstStyle/>
          <a:p>
            <a:r>
              <a:rPr lang="en-US" dirty="0"/>
              <a:t>Constant Temperature Process, </a:t>
            </a:r>
          </a:p>
        </p:txBody>
      </p:sp>
      <p:sp>
        <p:nvSpPr>
          <p:cNvPr id="3" name="Content Placeholder 2"/>
          <p:cNvSpPr>
            <a:spLocks noGrp="1"/>
          </p:cNvSpPr>
          <p:nvPr>
            <p:ph idx="1"/>
          </p:nvPr>
        </p:nvSpPr>
        <p:spPr/>
        <p:txBody>
          <a:bodyPr/>
          <a:lstStyle/>
          <a:p>
            <a:r>
              <a:rPr lang="en-US" dirty="0">
                <a:latin typeface="Arial" charset="0"/>
                <a:ea typeface="ＭＳ Ｐゴシック" charset="0"/>
              </a:rPr>
              <a:t>If the temperature is constant for an ideal gas (</a:t>
            </a:r>
            <a:r>
              <a:rPr lang="en-US" dirty="0" err="1">
                <a:latin typeface="Arial" charset="0"/>
                <a:ea typeface="ＭＳ Ｐゴシック" charset="0"/>
              </a:rPr>
              <a:t>pV</a:t>
            </a:r>
            <a:r>
              <a:rPr lang="en-US" dirty="0">
                <a:latin typeface="Arial" charset="0"/>
                <a:ea typeface="ＭＳ Ｐゴシック" charset="0"/>
              </a:rPr>
              <a:t>=</a:t>
            </a:r>
            <a:r>
              <a:rPr lang="en-US" dirty="0" err="1">
                <a:latin typeface="Arial" charset="0"/>
                <a:ea typeface="ＭＳ Ｐゴシック" charset="0"/>
              </a:rPr>
              <a:t>nRT</a:t>
            </a:r>
            <a:r>
              <a:rPr lang="en-US" dirty="0">
                <a:latin typeface="Arial" charset="0"/>
                <a:ea typeface="ＭＳ Ｐゴシック" charset="0"/>
              </a:rPr>
              <a:t>), the pressure varies inversely with the volume.</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Tree>
    <p:extLst>
      <p:ext uri="{BB962C8B-B14F-4D97-AF65-F5344CB8AC3E}">
        <p14:creationId xmlns:p14="http://schemas.microsoft.com/office/powerpoint/2010/main" val="17411081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2778"/>
          <a:stretch/>
        </p:blipFill>
        <p:spPr>
          <a:xfrm>
            <a:off x="2651633" y="3821786"/>
            <a:ext cx="3720592" cy="2919740"/>
          </a:xfrm>
          <a:prstGeom prst="rect">
            <a:avLst/>
          </a:prstGeom>
        </p:spPr>
      </p:pic>
      <p:sp>
        <p:nvSpPr>
          <p:cNvPr id="2" name="Title 1"/>
          <p:cNvSpPr>
            <a:spLocks noGrp="1"/>
          </p:cNvSpPr>
          <p:nvPr>
            <p:ph type="title"/>
          </p:nvPr>
        </p:nvSpPr>
        <p:spPr/>
        <p:txBody>
          <a:bodyPr/>
          <a:lstStyle/>
          <a:p>
            <a:r>
              <a:rPr lang="en-US" dirty="0"/>
              <a:t>Constant Temperature Process</a:t>
            </a:r>
            <a:br>
              <a:rPr lang="en-US" dirty="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Internal energy that is a function of temperature is unchanged. </a:t>
                </a:r>
                <a14:m>
                  <m:oMath xmlns:m="http://schemas.openxmlformats.org/officeDocument/2006/math">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𝑼</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𝑻</m:t>
                        </m:r>
                      </m:e>
                    </m:d>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𝑾</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𝑸</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𝟎</m:t>
                    </m:r>
                  </m:oMath>
                </a14:m>
                <a:r>
                  <a:rPr lang="en-US" dirty="0"/>
                  <a:t>. The work done </a:t>
                </a:r>
                <a14:m>
                  <m:oMath xmlns:m="http://schemas.openxmlformats.org/officeDocument/2006/math">
                    <m:r>
                      <a:rPr lang="en-US" i="1">
                        <a:latin typeface="Cambria Math" panose="02040503050406030204" pitchFamily="18" charset="0"/>
                      </a:rPr>
                      <m:t>𝑊</m:t>
                    </m:r>
                    <m:r>
                      <a:rPr lang="en-US">
                        <a:latin typeface="Cambria Math" panose="02040503050406030204" pitchFamily="18" charset="0"/>
                        <a:ea typeface="Cambria Math" panose="02040503050406030204" pitchFamily="18" charset="0"/>
                      </a:rPr>
                      <m:t>=</m:t>
                    </m:r>
                    <m:nary>
                      <m:naryPr>
                        <m:chr m:val="∑"/>
                        <m:subHide m:val="on"/>
                        <m:supHide m:val="on"/>
                        <m:ctrlPr>
                          <a:rPr lang="en-US" i="1" smtClean="0">
                            <a:latin typeface="Cambria Math" panose="02040503050406030204" pitchFamily="18" charset="0"/>
                            <a:ea typeface="Cambria Math" panose="02040503050406030204" pitchFamily="18" charset="0"/>
                          </a:rPr>
                        </m:ctrlPr>
                      </m:naryPr>
                      <m:sub/>
                      <m:sup/>
                      <m:e>
                        <m:r>
                          <a:rPr lang="en-US" i="1">
                            <a:latin typeface="Cambria Math" panose="02040503050406030204" pitchFamily="18" charset="0"/>
                            <a:ea typeface="Cambria Math" panose="02040503050406030204" pitchFamily="18" charset="0"/>
                          </a:rPr>
                          <m:t>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𝑉</m:t>
                        </m:r>
                      </m:e>
                    </m:nary>
                    <m:r>
                      <a:rPr lang="en-US" b="0" i="1" smtClean="0">
                        <a:latin typeface="Cambria Math" panose="02040503050406030204" pitchFamily="18" charset="0"/>
                        <a:ea typeface="Cambria Math" panose="02040503050406030204" pitchFamily="18" charset="0"/>
                      </a:rPr>
                      <m:t> </m:t>
                    </m:r>
                  </m:oMath>
                </a14:m>
                <a:r>
                  <a:rPr lang="en-US" dirty="0"/>
                  <a:t> is the area under the curve: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96" t="-138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3248" y="2644035"/>
            <a:ext cx="4851810" cy="92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8443" y="3821786"/>
            <a:ext cx="3128889" cy="56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Rectangle 6"/>
          <p:cNvSpPr/>
          <p:nvPr/>
        </p:nvSpPr>
        <p:spPr bwMode="auto">
          <a:xfrm>
            <a:off x="3366135" y="4732020"/>
            <a:ext cx="285750" cy="139414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9" name="Rectangle 8"/>
          <p:cNvSpPr/>
          <p:nvPr/>
        </p:nvSpPr>
        <p:spPr bwMode="auto">
          <a:xfrm>
            <a:off x="3680460" y="5223510"/>
            <a:ext cx="274320" cy="90265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2" name="Rectangle 11"/>
          <p:cNvSpPr/>
          <p:nvPr/>
        </p:nvSpPr>
        <p:spPr bwMode="auto">
          <a:xfrm>
            <a:off x="3954780" y="5503545"/>
            <a:ext cx="268605" cy="62261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3" name="Rectangle 12"/>
          <p:cNvSpPr/>
          <p:nvPr/>
        </p:nvSpPr>
        <p:spPr bwMode="auto">
          <a:xfrm>
            <a:off x="4234815" y="5674837"/>
            <a:ext cx="218313" cy="44769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4" name="Rectangle 13"/>
          <p:cNvSpPr/>
          <p:nvPr/>
        </p:nvSpPr>
        <p:spPr bwMode="auto">
          <a:xfrm>
            <a:off x="4453128" y="5720715"/>
            <a:ext cx="298323" cy="30723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27944102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Example c.5</a:t>
            </a:r>
            <a:br>
              <a:rPr lang="en-US" dirty="0"/>
            </a:br>
            <a:endParaRPr lang="en-US" dirty="0"/>
          </a:p>
        </p:txBody>
      </p:sp>
      <p:sp>
        <p:nvSpPr>
          <p:cNvPr id="4" name="Footer Placeholder 3"/>
          <p:cNvSpPr>
            <a:spLocks noGrp="1"/>
          </p:cNvSpPr>
          <p:nvPr>
            <p:ph type="ftr" sz="quarter" idx="3"/>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20b Pearson Education, Inc.</a:t>
            </a:r>
          </a:p>
        </p:txBody>
      </p:sp>
      <p:pic>
        <p:nvPicPr>
          <p:cNvPr id="5" name="Picture 4"/>
          <p:cNvPicPr>
            <a:picLocks noChangeAspect="1"/>
          </p:cNvPicPr>
          <p:nvPr/>
        </p:nvPicPr>
        <p:blipFill>
          <a:blip r:embed="rId2" r:link="rId3">
            <a:extLst>
              <a:ext uri="{28A0092B-C50C-407E-A947-70E740481C1C}">
                <a14:useLocalDpi xmlns:a14="http://schemas.microsoft.com/office/drawing/2010/main" val="0"/>
              </a:ext>
            </a:extLst>
          </a:blip>
          <a:srcRect b="2315"/>
          <a:stretch>
            <a:fillRect/>
          </a:stretch>
        </p:blipFill>
        <p:spPr>
          <a:xfrm>
            <a:off x="756395" y="160020"/>
            <a:ext cx="8227206" cy="8111871"/>
          </a:xfrm>
          <a:prstGeom prst="rect">
            <a:avLst/>
          </a:prstGeom>
        </p:spPr>
      </p:pic>
    </p:spTree>
    <p:extLst>
      <p:ext uri="{BB962C8B-B14F-4D97-AF65-F5344CB8AC3E}">
        <p14:creationId xmlns:p14="http://schemas.microsoft.com/office/powerpoint/2010/main" val="2581825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Chapter b</a:t>
            </a:r>
          </a:p>
        </p:txBody>
      </p:sp>
      <p:sp>
        <p:nvSpPr>
          <p:cNvPr id="3" name="Content Placeholder 2"/>
          <p:cNvSpPr>
            <a:spLocks noGrp="1"/>
          </p:cNvSpPr>
          <p:nvPr>
            <p:ph idx="1"/>
          </p:nvPr>
        </p:nvSpPr>
        <p:spPr/>
        <p:txBody>
          <a:bodyPr/>
          <a:lstStyle/>
          <a:p>
            <a:r>
              <a:rPr lang="en-US" dirty="0" smtClean="0"/>
              <a:t>Stress and strain are tensors. There are different </a:t>
            </a:r>
            <a:r>
              <a:rPr lang="en-US" dirty="0"/>
              <a:t>modes of elastic deformation</a:t>
            </a:r>
          </a:p>
          <a:p>
            <a:r>
              <a:rPr lang="en-US" dirty="0"/>
              <a:t>Force required to change the length of a solid:</a:t>
            </a:r>
          </a:p>
          <a:p>
            <a:r>
              <a:rPr lang="en-US" dirty="0"/>
              <a:t>Y=</a:t>
            </a:r>
            <a:r>
              <a:rPr lang="en-US" dirty="0" err="1"/>
              <a:t>Young;s</a:t>
            </a:r>
            <a:r>
              <a:rPr lang="en-US" dirty="0"/>
              <a:t> modulus</a:t>
            </a:r>
          </a:p>
          <a:p>
            <a:endParaRPr lang="en-US" dirty="0"/>
          </a:p>
          <a:p>
            <a:endParaRPr lang="en-US" dirty="0"/>
          </a:p>
          <a:p>
            <a:r>
              <a:rPr lang="en-US" dirty="0"/>
              <a:t>Force required to shear, or deform a solid:</a:t>
            </a:r>
          </a:p>
          <a:p>
            <a:r>
              <a:rPr lang="en-US" dirty="0"/>
              <a:t>S= shear modulus</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3128" y="3104356"/>
            <a:ext cx="2868613" cy="131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6725" y="5213198"/>
            <a:ext cx="2733675"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3021061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F=U-TS. </a:t>
            </a:r>
            <a:br>
              <a:rPr lang="en-US" dirty="0" smtClean="0"/>
            </a:br>
            <a:r>
              <a:rPr lang="en-US" dirty="0" smtClean="0"/>
              <a:t>Because </a:t>
            </a:r>
            <a:r>
              <a:rPr lang="en-US" dirty="0" err="1" smtClean="0"/>
              <a:t>dU</a:t>
            </a:r>
            <a:r>
              <a:rPr lang="en-US" dirty="0" smtClean="0"/>
              <a:t>=</a:t>
            </a:r>
            <a:r>
              <a:rPr lang="en-US" dirty="0" err="1" smtClean="0"/>
              <a:t>dW+TdS</a:t>
            </a:r>
            <a:r>
              <a:rPr lang="en-US" dirty="0" smtClean="0"/>
              <a:t>,</a:t>
            </a:r>
            <a:r>
              <a:rPr lang="en-US" dirty="0"/>
              <a:t/>
            </a:r>
            <a:br>
              <a:rPr lang="en-US" dirty="0"/>
            </a:br>
            <a:r>
              <a:rPr lang="en-US" dirty="0" err="1"/>
              <a:t>dF</a:t>
            </a:r>
            <a:r>
              <a:rPr lang="en-US" dirty="0"/>
              <a:t>=</a:t>
            </a:r>
            <a:r>
              <a:rPr lang="en-US" dirty="0" err="1"/>
              <a:t>dW-SdT</a:t>
            </a:r>
            <a:r>
              <a:rPr lang="en-US" dirty="0"/>
              <a:t> </a:t>
            </a:r>
            <a:r>
              <a:rPr lang="en-US" dirty="0" smtClean="0"/>
              <a:t/>
            </a:r>
            <a:br>
              <a:rPr lang="en-US" dirty="0" smtClean="0"/>
            </a:br>
            <a:r>
              <a:rPr lang="en-US" dirty="0" smtClean="0"/>
              <a:t>For </a:t>
            </a:r>
            <a:r>
              <a:rPr lang="en-US" dirty="0"/>
              <a:t>isothermal processes</a:t>
            </a:r>
            <a:r>
              <a:rPr lang="en-US" dirty="0" smtClean="0"/>
              <a:t> </a:t>
            </a:r>
            <a:r>
              <a:rPr lang="en-US" dirty="0" err="1" smtClean="0"/>
              <a:t>dT</a:t>
            </a:r>
            <a:r>
              <a:rPr lang="en-US" dirty="0" smtClean="0"/>
              <a:t>=0, </a:t>
            </a:r>
            <a:r>
              <a:rPr lang="en-US" dirty="0" err="1" smtClean="0"/>
              <a:t>dF</a:t>
            </a:r>
            <a:r>
              <a:rPr lang="en-US" dirty="0" smtClean="0"/>
              <a:t>=</a:t>
            </a:r>
            <a:r>
              <a:rPr lang="en-US" dirty="0" err="1" smtClean="0"/>
              <a:t>dW</a:t>
            </a:r>
            <a:r>
              <a:rPr lang="en-US" dirty="0" smtClean="0"/>
              <a:t>.  </a:t>
            </a:r>
            <a:r>
              <a:rPr lang="en-US" dirty="0"/>
              <a:t/>
            </a:r>
            <a:br>
              <a:rPr lang="en-US" dirty="0"/>
            </a:br>
            <a:r>
              <a:rPr lang="en-US" dirty="0"/>
              <a:t/>
            </a:r>
            <a:br>
              <a:rPr lang="en-US" dirty="0"/>
            </a:br>
            <a:endParaRPr lang="en-US" dirty="0"/>
          </a:p>
        </p:txBody>
      </p:sp>
      <p:sp>
        <p:nvSpPr>
          <p:cNvPr id="4" name="Footer Placeholder 3"/>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charset="0"/>
                <a:cs typeface="Arial" panose="020B0604020202020204" pitchFamily="34" charset="0"/>
              </a:rPr>
              <a:t>© 20b Pearson Education, Inc.</a:t>
            </a: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6815942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95835" y="3217751"/>
            <a:ext cx="8776716" cy="3033541"/>
            <a:chOff x="195835" y="3217751"/>
            <a:chExt cx="8776716" cy="3033541"/>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2958"/>
            <a:stretch/>
          </p:blipFill>
          <p:spPr>
            <a:xfrm>
              <a:off x="195835" y="3353176"/>
              <a:ext cx="4273296" cy="2487544"/>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2712"/>
            <a:stretch/>
          </p:blipFill>
          <p:spPr>
            <a:xfrm>
              <a:off x="4699255" y="3217751"/>
              <a:ext cx="4273296" cy="3033541"/>
            </a:xfrm>
            <a:prstGeom prst="rect">
              <a:avLst/>
            </a:prstGeom>
          </p:spPr>
        </p:pic>
      </p:grpSp>
      <p:sp>
        <p:nvSpPr>
          <p:cNvPr id="2" name="Title 1"/>
          <p:cNvSpPr>
            <a:spLocks noGrp="1"/>
          </p:cNvSpPr>
          <p:nvPr>
            <p:ph type="title"/>
          </p:nvPr>
        </p:nvSpPr>
        <p:spPr/>
        <p:txBody>
          <a:bodyPr/>
          <a:lstStyle/>
          <a:p>
            <a:r>
              <a:rPr lang="en-US" dirty="0"/>
              <a:t>Constant Pressure Process</a:t>
            </a:r>
          </a:p>
        </p:txBody>
      </p:sp>
      <p:sp>
        <p:nvSpPr>
          <p:cNvPr id="3" name="Content Placeholder 2"/>
          <p:cNvSpPr>
            <a:spLocks noGrp="1"/>
          </p:cNvSpPr>
          <p:nvPr>
            <p:ph idx="1"/>
          </p:nvPr>
        </p:nvSpPr>
        <p:spPr/>
        <p:txBody>
          <a:bodyPr/>
          <a:lstStyle/>
          <a:p>
            <a:r>
              <a:rPr lang="en-US"/>
              <a:t>Work done by an expanding gas, constant pressure:</a:t>
            </a:r>
          </a:p>
          <a:p>
            <a:endParaRPr lang="en-US"/>
          </a:p>
          <a:p>
            <a:endParaRPr lang="en-US" dirty="0"/>
          </a:p>
        </p:txBody>
      </p:sp>
      <p:sp>
        <p:nvSpPr>
          <p:cNvPr id="4" name="Footer Placeholder 3"/>
          <p:cNvSpPr>
            <a:spLocks noGrp="1"/>
          </p:cNvSpPr>
          <p:nvPr>
            <p:ph type="ftr" sz="quarter" idx="11"/>
          </p:nvPr>
        </p:nvSpPr>
        <p:spPr/>
        <p:txBody>
          <a:bodyPr/>
          <a:lstStyle/>
          <a:p>
            <a:r>
              <a:rPr lang="en-US" dirty="0"/>
              <a:t>© 20b Pearson Education, Inc.</a:t>
            </a:r>
          </a:p>
        </p:txBody>
      </p:sp>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8938" y="2366328"/>
            <a:ext cx="55340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1059214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Example c.3</a:t>
            </a:r>
            <a:br>
              <a:rPr lang="en-US" dirty="0"/>
            </a:br>
            <a:endParaRPr lang="en-US" dirty="0"/>
          </a:p>
        </p:txBody>
      </p:sp>
      <p:sp>
        <p:nvSpPr>
          <p:cNvPr id="4" name="Footer Placeholder 3"/>
          <p:cNvSpPr>
            <a:spLocks noGrp="1"/>
          </p:cNvSpPr>
          <p:nvPr>
            <p:ph type="ftr" sz="quarter" idx="3"/>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20b Pearson Education, Inc.</a:t>
            </a:r>
          </a:p>
        </p:txBody>
      </p:sp>
      <p:pic>
        <p:nvPicPr>
          <p:cNvPr id="5" name="Picture 4"/>
          <p:cNvPicPr>
            <a:picLocks noChangeAspect="1"/>
          </p:cNvPicPr>
          <p:nvPr/>
        </p:nvPicPr>
        <p:blipFill>
          <a:blip r:embed="rId2" r:link="rId3">
            <a:extLst>
              <a:ext uri="{28A0092B-C50C-407E-A947-70E740481C1C}">
                <a14:useLocalDpi xmlns:a14="http://schemas.microsoft.com/office/drawing/2010/main" val="0"/>
              </a:ext>
            </a:extLst>
          </a:blip>
          <a:srcRect b="2315"/>
          <a:stretch>
            <a:fillRect/>
          </a:stretch>
        </p:blipFill>
        <p:spPr>
          <a:xfrm>
            <a:off x="122480" y="422910"/>
            <a:ext cx="9002262" cy="7448931"/>
          </a:xfrm>
          <a:prstGeom prst="rect">
            <a:avLst/>
          </a:prstGeom>
        </p:spPr>
      </p:pic>
    </p:spTree>
    <p:extLst>
      <p:ext uri="{BB962C8B-B14F-4D97-AF65-F5344CB8AC3E}">
        <p14:creationId xmlns:p14="http://schemas.microsoft.com/office/powerpoint/2010/main" val="35582346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4535"/>
          <a:stretch/>
        </p:blipFill>
        <p:spPr>
          <a:xfrm>
            <a:off x="4566603" y="3224784"/>
            <a:ext cx="4273296" cy="1548000"/>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2257"/>
          <a:stretch/>
        </p:blipFill>
        <p:spPr>
          <a:xfrm>
            <a:off x="421387" y="3153347"/>
            <a:ext cx="3819144" cy="3217543"/>
          </a:xfrm>
          <a:prstGeom prst="rect">
            <a:avLst/>
          </a:prstGeom>
        </p:spPr>
      </p:pic>
      <p:sp>
        <p:nvSpPr>
          <p:cNvPr id="2" name="Title 1"/>
          <p:cNvSpPr>
            <a:spLocks noGrp="1"/>
          </p:cNvSpPr>
          <p:nvPr>
            <p:ph type="title"/>
          </p:nvPr>
        </p:nvSpPr>
        <p:spPr/>
        <p:txBody>
          <a:bodyPr/>
          <a:lstStyle/>
          <a:p>
            <a:r>
              <a:rPr lang="en-US" dirty="0"/>
              <a:t>Constant Volume Process</a:t>
            </a:r>
          </a:p>
        </p:txBody>
      </p:sp>
      <p:sp>
        <p:nvSpPr>
          <p:cNvPr id="3" name="Content Placeholder 2"/>
          <p:cNvSpPr>
            <a:spLocks noGrp="1"/>
          </p:cNvSpPr>
          <p:nvPr>
            <p:ph idx="1"/>
          </p:nvPr>
        </p:nvSpPr>
        <p:spPr/>
        <p:txBody>
          <a:bodyPr/>
          <a:lstStyle/>
          <a:p>
            <a:r>
              <a:rPr lang="en-US" dirty="0">
                <a:latin typeface="Arial" charset="0"/>
                <a:ea typeface="ＭＳ Ｐゴシック" charset="0"/>
              </a:rPr>
              <a:t>If the volume stays constant, nothing moves and no work is done.</a:t>
            </a:r>
          </a:p>
          <a:p>
            <a:endParaRPr lang="en-US" dirty="0"/>
          </a:p>
        </p:txBody>
      </p:sp>
      <p:sp>
        <p:nvSpPr>
          <p:cNvPr id="4" name="Footer Placeholder 3"/>
          <p:cNvSpPr>
            <a:spLocks noGrp="1"/>
          </p:cNvSpPr>
          <p:nvPr>
            <p:ph type="ftr" sz="quarter" idx="11"/>
          </p:nvPr>
        </p:nvSpPr>
        <p:spPr/>
        <p:txBody>
          <a:bodyPr/>
          <a:lstStyle/>
          <a:p>
            <a:pPr>
              <a:defRPr/>
            </a:pPr>
            <a:r>
              <a:rPr lang="en-US" dirty="0"/>
              <a:t>© 20b Pearson Education, Inc.</a:t>
            </a: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9463" y="2292668"/>
            <a:ext cx="47371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5962968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6714"/>
          <a:stretch/>
        </p:blipFill>
        <p:spPr>
          <a:xfrm>
            <a:off x="304800" y="4226481"/>
            <a:ext cx="8546592" cy="2297430"/>
          </a:xfrm>
          <a:prstGeom prst="rect">
            <a:avLst/>
          </a:prstGeom>
        </p:spPr>
      </p:pic>
      <p:sp>
        <p:nvSpPr>
          <p:cNvPr id="2" name="Title 1"/>
          <p:cNvSpPr>
            <a:spLocks noGrp="1"/>
          </p:cNvSpPr>
          <p:nvPr>
            <p:ph type="title"/>
          </p:nvPr>
        </p:nvSpPr>
        <p:spPr/>
        <p:txBody>
          <a:bodyPr/>
          <a:lstStyle/>
          <a:p>
            <a:r>
              <a:rPr lang="en-US" dirty="0"/>
              <a:t>Adiabatic process</a:t>
            </a:r>
          </a:p>
        </p:txBody>
      </p:sp>
      <p:sp>
        <p:nvSpPr>
          <p:cNvPr id="3" name="Content Placeholder 2"/>
          <p:cNvSpPr>
            <a:spLocks noGrp="1"/>
          </p:cNvSpPr>
          <p:nvPr>
            <p:ph idx="1"/>
          </p:nvPr>
        </p:nvSpPr>
        <p:spPr>
          <a:xfrm>
            <a:off x="213741" y="1325721"/>
            <a:ext cx="8467344" cy="4846638"/>
          </a:xfrm>
        </p:spPr>
        <p:txBody>
          <a:bodyPr/>
          <a:lstStyle/>
          <a:p>
            <a:r>
              <a:rPr lang="en-US" dirty="0"/>
              <a:t>An adiabatic process is one in which no heat flows into or out of the system. The adiabatic </a:t>
            </a:r>
            <a:r>
              <a:rPr lang="en-US" i="1" dirty="0"/>
              <a:t>P-V</a:t>
            </a:r>
            <a:r>
              <a:rPr lang="en-US" dirty="0"/>
              <a:t> curve is similar to the isothermal one but is steeper.                               (explained later). One way to ensure that a process is adiabatic is to insulate the system.</a:t>
            </a:r>
          </a:p>
          <a:p>
            <a:endParaRPr lang="en-US" dirty="0"/>
          </a:p>
        </p:txBody>
      </p:sp>
      <p:sp>
        <p:nvSpPr>
          <p:cNvPr id="4" name="Footer Placeholder 3"/>
          <p:cNvSpPr>
            <a:spLocks noGrp="1"/>
          </p:cNvSpPr>
          <p:nvPr>
            <p:ph type="ftr" sz="quarter" idx="11"/>
          </p:nvPr>
        </p:nvSpPr>
        <p:spPr/>
        <p:txBody>
          <a:bodyPr/>
          <a:lstStyle/>
          <a:p>
            <a:r>
              <a:rPr lang="en-US" dirty="0"/>
              <a:t>© 20b Pearson Education, Inc.</a:t>
            </a: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7434" y="2579375"/>
            <a:ext cx="2649855" cy="603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1692214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963" y="1371600"/>
            <a:ext cx="1833677" cy="5266944"/>
          </a:xfrm>
          <a:prstGeom prst="rect">
            <a:avLst/>
          </a:prstGeom>
        </p:spPr>
      </p:pic>
      <p:sp>
        <p:nvSpPr>
          <p:cNvPr id="2" name="Title 1"/>
          <p:cNvSpPr>
            <a:spLocks noGrp="1"/>
          </p:cNvSpPr>
          <p:nvPr>
            <p:ph type="title"/>
          </p:nvPr>
        </p:nvSpPr>
        <p:spPr/>
        <p:txBody>
          <a:bodyPr/>
          <a:lstStyle/>
          <a:p>
            <a:r>
              <a:rPr lang="en-US" dirty="0"/>
              <a:t>Adiabatic process</a:t>
            </a:r>
          </a:p>
        </p:txBody>
      </p:sp>
      <p:sp>
        <p:nvSpPr>
          <p:cNvPr id="3" name="Content Placeholder 2"/>
          <p:cNvSpPr>
            <a:spLocks noGrp="1"/>
          </p:cNvSpPr>
          <p:nvPr>
            <p:ph idx="1"/>
          </p:nvPr>
        </p:nvSpPr>
        <p:spPr>
          <a:xfrm>
            <a:off x="219456" y="1279526"/>
            <a:ext cx="6695694" cy="4846638"/>
          </a:xfrm>
        </p:spPr>
        <p:txBody>
          <a:bodyPr/>
          <a:lstStyle/>
          <a:p>
            <a:r>
              <a:rPr lang="en-US" dirty="0"/>
              <a:t>Another way to ensure that a process is effectively adiabatic is to have the volume change occur very quickly. In this case, heat has no time to flow in or out of the system.</a:t>
            </a:r>
          </a:p>
          <a:p>
            <a:endParaRPr lang="en-US" dirty="0"/>
          </a:p>
        </p:txBody>
      </p:sp>
      <p:sp>
        <p:nvSpPr>
          <p:cNvPr id="4" name="Footer Placeholder 3"/>
          <p:cNvSpPr>
            <a:spLocks noGrp="1"/>
          </p:cNvSpPr>
          <p:nvPr>
            <p:ph type="ftr" sz="quarter" idx="11"/>
          </p:nvPr>
        </p:nvSpPr>
        <p:spPr/>
        <p:txBody>
          <a:bodyPr/>
          <a:lstStyle/>
          <a:p>
            <a:r>
              <a:rPr lang="en-US" dirty="0"/>
              <a:t>© 20b Pearson Education, Inc.</a:t>
            </a:r>
          </a:p>
        </p:txBody>
      </p:sp>
    </p:spTree>
    <p:extLst>
      <p:ext uri="{BB962C8B-B14F-4D97-AF65-F5344CB8AC3E}">
        <p14:creationId xmlns:p14="http://schemas.microsoft.com/office/powerpoint/2010/main" val="32521260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c-3 Thermal Processes</a:t>
            </a:r>
          </a:p>
        </p:txBody>
      </p:sp>
      <p:sp>
        <p:nvSpPr>
          <p:cNvPr id="3" name="Content Placeholder 2"/>
          <p:cNvSpPr>
            <a:spLocks noGrp="1"/>
          </p:cNvSpPr>
          <p:nvPr>
            <p:ph idx="1"/>
          </p:nvPr>
        </p:nvSpPr>
        <p:spPr/>
        <p:txBody>
          <a:bodyPr/>
          <a:lstStyle/>
          <a:p>
            <a:r>
              <a:rPr lang="en-US"/>
              <a:t>Here is a summary of the different types of thermal processes:</a:t>
            </a:r>
          </a:p>
          <a:p>
            <a:endParaRPr lang="en-US" dirty="0"/>
          </a:p>
        </p:txBody>
      </p:sp>
      <p:sp>
        <p:nvSpPr>
          <p:cNvPr id="4" name="Footer Placeholder 3"/>
          <p:cNvSpPr>
            <a:spLocks noGrp="1"/>
          </p:cNvSpPr>
          <p:nvPr>
            <p:ph type="ftr" sz="quarter" idx="11"/>
          </p:nvPr>
        </p:nvSpPr>
        <p:spPr/>
        <p:txBody>
          <a:bodyPr/>
          <a:lstStyle/>
          <a:p>
            <a:r>
              <a:rPr lang="en-US" dirty="0"/>
              <a:t>© 20b Pearson Education, Inc.</a:t>
            </a:r>
          </a:p>
        </p:txBody>
      </p:sp>
      <p:pic>
        <p:nvPicPr>
          <p:cNvPr id="8194" name="Picture 2" descr="\\192.168.4.30\conversion\IRDVD\JPG Creation\Walker Physics, 5e\Output\Chapter 18\DELIVERABLES_FOLDER_CH_18\FINAL_JPEG_FILES\B_Tables\18_02_Table.jpg"/>
          <p:cNvPicPr>
            <a:picLocks noChangeAspect="1" noChangeArrowheads="1"/>
          </p:cNvPicPr>
          <p:nvPr/>
        </p:nvPicPr>
        <p:blipFill rotWithShape="1">
          <a:blip r:embed="rId2">
            <a:extLst>
              <a:ext uri="{28A0092B-C50C-407E-A947-70E740481C1C}">
                <a14:useLocalDpi xmlns:a14="http://schemas.microsoft.com/office/drawing/2010/main" val="0"/>
              </a:ext>
            </a:extLst>
          </a:blip>
          <a:srcRect b="8083"/>
          <a:stretch/>
        </p:blipFill>
        <p:spPr bwMode="auto">
          <a:xfrm>
            <a:off x="298450" y="2583600"/>
            <a:ext cx="8547100" cy="1753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3459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p:txBody>
          <a:bodyPr/>
          <a:lstStyle/>
          <a:p>
            <a:r>
              <a:rPr lang="en-US" dirty="0"/>
              <a:t>positive.</a:t>
            </a:r>
          </a:p>
          <a:p>
            <a:r>
              <a:rPr lang="en-US" dirty="0"/>
              <a:t>zero.</a:t>
            </a:r>
          </a:p>
          <a:p>
            <a:r>
              <a:rPr lang="en-US" dirty="0"/>
              <a:t>negative.</a:t>
            </a:r>
          </a:p>
          <a:p>
            <a:endParaRPr lang="en-US" dirty="0"/>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
        <p:nvSpPr>
          <p:cNvPr id="4" name="Title 3"/>
          <p:cNvSpPr>
            <a:spLocks noGrp="1"/>
          </p:cNvSpPr>
          <p:nvPr>
            <p:ph type="title"/>
          </p:nvPr>
        </p:nvSpPr>
        <p:spPr/>
        <p:txBody>
          <a:bodyPr/>
          <a:lstStyle/>
          <a:p>
            <a:r>
              <a:rPr lang="en-US" dirty="0"/>
              <a:t>In the closed thermodynamic cycle shown in the </a:t>
            </a:r>
            <a:r>
              <a:rPr lang="en-US" i="1" dirty="0"/>
              <a:t>P-V</a:t>
            </a:r>
            <a:r>
              <a:rPr lang="en-US" dirty="0"/>
              <a:t> diagram, the work done by the gas is</a:t>
            </a:r>
            <a:br>
              <a:rPr lang="en-US" dirty="0"/>
            </a:br>
            <a:endParaRPr lang="en-US" dirty="0"/>
          </a:p>
        </p:txBody>
      </p:sp>
      <p:sp>
        <p:nvSpPr>
          <p:cNvPr id="13" name="Text Placeholder 12"/>
          <p:cNvSpPr>
            <a:spLocks noGrp="1"/>
          </p:cNvSpPr>
          <p:nvPr>
            <p:ph type="body" sz="quarter" idx="12"/>
          </p:nvPr>
        </p:nvSpPr>
        <p:spPr/>
        <p:txBody>
          <a:bodyPr/>
          <a:lstStyle/>
          <a:p>
            <a:r>
              <a:rPr lang="en-US" dirty="0"/>
              <a:t>Work</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5843" y="3632642"/>
            <a:ext cx="2913647" cy="2505249"/>
          </a:xfrm>
          <a:prstGeom prst="rect">
            <a:avLst/>
          </a:prstGeom>
        </p:spPr>
      </p:pic>
    </p:spTree>
    <p:extLst>
      <p:ext uri="{BB962C8B-B14F-4D97-AF65-F5344CB8AC3E}">
        <p14:creationId xmlns:p14="http://schemas.microsoft.com/office/powerpoint/2010/main" val="38034150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
        <p:nvSpPr>
          <p:cNvPr id="29" name="Title 28"/>
          <p:cNvSpPr>
            <a:spLocks noGrp="1"/>
          </p:cNvSpPr>
          <p:nvPr>
            <p:ph type="title"/>
          </p:nvPr>
        </p:nvSpPr>
        <p:spPr/>
        <p:txBody>
          <a:bodyPr/>
          <a:lstStyle/>
          <a:p>
            <a:r>
              <a:rPr lang="en-US" dirty="0"/>
              <a:t>In the closed thermodynamic cycle shown in the </a:t>
            </a:r>
            <a:r>
              <a:rPr lang="en-US" i="1" dirty="0"/>
              <a:t>P-V </a:t>
            </a:r>
            <a:r>
              <a:rPr lang="en-US" dirty="0"/>
              <a:t>diagram, the work done by the gas is</a:t>
            </a:r>
            <a:br>
              <a:rPr lang="en-US" dirty="0"/>
            </a:br>
            <a:endParaRPr lang="en-US" dirty="0"/>
          </a:p>
        </p:txBody>
      </p:sp>
      <p:sp>
        <p:nvSpPr>
          <p:cNvPr id="8" name="Text Placeholder 7"/>
          <p:cNvSpPr>
            <a:spLocks noGrp="1"/>
          </p:cNvSpPr>
          <p:nvPr>
            <p:ph type="body" sz="quarter" idx="13"/>
          </p:nvPr>
        </p:nvSpPr>
        <p:spPr/>
        <p:txBody>
          <a:bodyPr/>
          <a:lstStyle/>
          <a:p>
            <a:r>
              <a:rPr lang="en-US" dirty="0"/>
              <a:t>The gas expands at a higher pressure</a:t>
            </a:r>
          </a:p>
          <a:p>
            <a:r>
              <a:rPr lang="en-US" dirty="0"/>
              <a:t>and compresses at a lower pressure.</a:t>
            </a:r>
          </a:p>
          <a:p>
            <a:r>
              <a:rPr lang="en-US" dirty="0"/>
              <a:t>In general, clockwise = positive work;</a:t>
            </a:r>
          </a:p>
          <a:p>
            <a:r>
              <a:rPr lang="en-US" dirty="0"/>
              <a:t>counterclockwise = negative work.</a:t>
            </a:r>
          </a:p>
          <a:p>
            <a:endParaRPr lang="en-US" dirty="0"/>
          </a:p>
        </p:txBody>
      </p:sp>
      <p:sp>
        <p:nvSpPr>
          <p:cNvPr id="30" name="Text Placeholder 29"/>
          <p:cNvSpPr>
            <a:spLocks noGrp="1"/>
          </p:cNvSpPr>
          <p:nvPr>
            <p:ph type="body" sz="quarter" idx="12"/>
          </p:nvPr>
        </p:nvSpPr>
        <p:spPr/>
        <p:txBody>
          <a:bodyPr/>
          <a:lstStyle/>
          <a:p>
            <a:r>
              <a:rPr lang="en-US" dirty="0"/>
              <a:t>Work</a:t>
            </a:r>
          </a:p>
        </p:txBody>
      </p:sp>
      <p:sp>
        <p:nvSpPr>
          <p:cNvPr id="31" name="Text Placeholder 30"/>
          <p:cNvSpPr>
            <a:spLocks noGrp="1"/>
          </p:cNvSpPr>
          <p:nvPr>
            <p:ph type="body" sz="quarter" idx="14"/>
          </p:nvPr>
        </p:nvSpPr>
        <p:spPr/>
        <p:txBody>
          <a:bodyPr/>
          <a:lstStyle/>
          <a:p>
            <a:r>
              <a:rPr lang="en-US" b="1" dirty="0"/>
              <a:t>positive.</a:t>
            </a:r>
          </a:p>
          <a:p>
            <a:r>
              <a:rPr lang="en-US" dirty="0"/>
              <a:t>zero.</a:t>
            </a:r>
          </a:p>
          <a:p>
            <a:r>
              <a:rPr lang="en-US" dirty="0"/>
              <a:t>negative.</a:t>
            </a:r>
          </a:p>
          <a:p>
            <a:endParaRPr lang="en-US" dirty="0"/>
          </a:p>
          <a:p>
            <a:endParaRPr lang="en-US" dirty="0"/>
          </a:p>
        </p:txBody>
      </p:sp>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5843" y="3632642"/>
            <a:ext cx="2913647" cy="2505249"/>
          </a:xfrm>
          <a:prstGeom prst="rect">
            <a:avLst/>
          </a:prstGeom>
        </p:spPr>
      </p:pic>
    </p:spTree>
    <p:extLst>
      <p:ext uri="{BB962C8B-B14F-4D97-AF65-F5344CB8AC3E}">
        <p14:creationId xmlns:p14="http://schemas.microsoft.com/office/powerpoint/2010/main" val="35278902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p:txBody>
          <a:bodyPr/>
          <a:lstStyle/>
          <a:p>
            <a:r>
              <a:rPr lang="en-US" dirty="0"/>
              <a:t>The temperature is constant.</a:t>
            </a:r>
          </a:p>
          <a:p>
            <a:r>
              <a:rPr lang="en-US" dirty="0"/>
              <a:t>No work is done on or by the gas.</a:t>
            </a:r>
          </a:p>
          <a:p>
            <a:r>
              <a:rPr lang="en-US" dirty="0"/>
              <a:t>The internal energy increases.</a:t>
            </a:r>
          </a:p>
          <a:p>
            <a:r>
              <a:rPr lang="en-US" dirty="0"/>
              <a:t>The temperature decreases.</a:t>
            </a:r>
          </a:p>
          <a:p>
            <a:r>
              <a:rPr lang="en-US" dirty="0"/>
              <a:t>None of the above</a:t>
            </a:r>
          </a:p>
          <a:p>
            <a:endParaRPr lang="en-US" dirty="0"/>
          </a:p>
          <a:p>
            <a:endParaRPr lang="en-US" dirty="0"/>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
        <p:nvSpPr>
          <p:cNvPr id="4" name="Title 3"/>
          <p:cNvSpPr>
            <a:spLocks noGrp="1"/>
          </p:cNvSpPr>
          <p:nvPr>
            <p:ph type="title"/>
          </p:nvPr>
        </p:nvSpPr>
        <p:spPr/>
        <p:txBody>
          <a:bodyPr/>
          <a:lstStyle/>
          <a:p>
            <a:r>
              <a:rPr lang="en-US" dirty="0"/>
              <a:t>A gas </a:t>
            </a:r>
            <a:r>
              <a:rPr lang="en-US" dirty="0">
                <a:solidFill>
                  <a:srgbClr val="FF0000"/>
                </a:solidFill>
              </a:rPr>
              <a:t>expands</a:t>
            </a:r>
            <a:r>
              <a:rPr lang="en-US" dirty="0"/>
              <a:t> adiabatically from state A to state B. If this is true, then it is true that</a:t>
            </a:r>
            <a:br>
              <a:rPr lang="en-US" dirty="0"/>
            </a:br>
            <a:r>
              <a:rPr lang="en-US" dirty="0"/>
              <a:t/>
            </a:r>
            <a:br>
              <a:rPr lang="en-US" dirty="0"/>
            </a:br>
            <a:endParaRPr lang="en-US" dirty="0"/>
          </a:p>
        </p:txBody>
      </p:sp>
      <p:sp>
        <p:nvSpPr>
          <p:cNvPr id="13" name="Text Placeholder 12"/>
          <p:cNvSpPr>
            <a:spLocks noGrp="1"/>
          </p:cNvSpPr>
          <p:nvPr>
            <p:ph type="body" sz="quarter" idx="12"/>
          </p:nvPr>
        </p:nvSpPr>
        <p:spPr/>
        <p:txBody>
          <a:bodyPr/>
          <a:lstStyle/>
          <a:p>
            <a:r>
              <a:rPr lang="en-US" dirty="0"/>
              <a:t>State Change</a:t>
            </a:r>
          </a:p>
        </p:txBody>
      </p:sp>
    </p:spTree>
    <p:extLst>
      <p:ext uri="{BB962C8B-B14F-4D97-AF65-F5344CB8AC3E}">
        <p14:creationId xmlns:p14="http://schemas.microsoft.com/office/powerpoint/2010/main" val="127967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2604"/>
          <a:stretch/>
        </p:blipFill>
        <p:spPr>
          <a:xfrm>
            <a:off x="2200504" y="2263141"/>
            <a:ext cx="4742993" cy="4167957"/>
          </a:xfrm>
          <a:prstGeom prst="rect">
            <a:avLst/>
          </a:prstGeom>
        </p:spPr>
      </p:pic>
      <p:sp>
        <p:nvSpPr>
          <p:cNvPr id="2" name="Title 1"/>
          <p:cNvSpPr>
            <a:spLocks noGrp="1"/>
          </p:cNvSpPr>
          <p:nvPr>
            <p:ph type="title"/>
          </p:nvPr>
        </p:nvSpPr>
        <p:spPr/>
        <p:txBody>
          <a:bodyPr/>
          <a:lstStyle/>
          <a:p>
            <a:r>
              <a:rPr lang="en-US" dirty="0"/>
              <a:t>Compression</a:t>
            </a:r>
          </a:p>
        </p:txBody>
      </p:sp>
      <p:sp>
        <p:nvSpPr>
          <p:cNvPr id="3" name="Content Placeholder 2"/>
          <p:cNvSpPr>
            <a:spLocks noGrp="1"/>
          </p:cNvSpPr>
          <p:nvPr>
            <p:ph idx="1"/>
          </p:nvPr>
        </p:nvSpPr>
        <p:spPr/>
        <p:txBody>
          <a:bodyPr/>
          <a:lstStyle/>
          <a:p>
            <a:r>
              <a:rPr lang="en-US" dirty="0"/>
              <a:t>Finally, if </a:t>
            </a:r>
            <a:r>
              <a:rPr lang="en-US" dirty="0" smtClean="0">
                <a:solidFill>
                  <a:srgbClr val="FF0000"/>
                </a:solidFill>
              </a:rPr>
              <a:t>a solid or a </a:t>
            </a:r>
            <a:r>
              <a:rPr lang="en-US" dirty="0">
                <a:solidFill>
                  <a:srgbClr val="FF0000"/>
                </a:solidFill>
              </a:rPr>
              <a:t>fluid </a:t>
            </a:r>
            <a:r>
              <a:rPr lang="en-US" dirty="0"/>
              <a:t>is uniformly compressed, it will shrink.</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Tree>
    <p:extLst>
      <p:ext uri="{BB962C8B-B14F-4D97-AF65-F5344CB8AC3E}">
        <p14:creationId xmlns:p14="http://schemas.microsoft.com/office/powerpoint/2010/main" val="22489241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
        <p:nvSpPr>
          <p:cNvPr id="19" name="Title 18"/>
          <p:cNvSpPr>
            <a:spLocks noGrp="1"/>
          </p:cNvSpPr>
          <p:nvPr>
            <p:ph type="title"/>
          </p:nvPr>
        </p:nvSpPr>
        <p:spPr/>
        <p:txBody>
          <a:bodyPr/>
          <a:lstStyle/>
          <a:p>
            <a:r>
              <a:rPr lang="en-US" dirty="0"/>
              <a:t>A gas expands adiabatically from state A to state B. If this is true, then it is true that</a:t>
            </a:r>
            <a:br>
              <a:rPr lang="en-US" dirty="0"/>
            </a:br>
            <a:r>
              <a:rPr lang="en-US" dirty="0"/>
              <a:t/>
            </a:r>
            <a:br>
              <a:rPr lang="en-US" dirty="0"/>
            </a:br>
            <a:endParaRPr lang="en-US" dirty="0"/>
          </a:p>
        </p:txBody>
      </p:sp>
      <p:sp>
        <p:nvSpPr>
          <p:cNvPr id="8" name="Text Placeholder 7"/>
          <p:cNvSpPr>
            <a:spLocks noGrp="1"/>
          </p:cNvSpPr>
          <p:nvPr>
            <p:ph type="body" sz="quarter" idx="13"/>
          </p:nvPr>
        </p:nvSpPr>
        <p:spPr/>
        <p:txBody>
          <a:bodyPr/>
          <a:lstStyle/>
          <a:p>
            <a:r>
              <a:rPr lang="en-US" dirty="0"/>
              <a:t>In an adiabatic process:</a:t>
            </a:r>
          </a:p>
          <a:p>
            <a:r>
              <a:rPr lang="en-US" i="1" dirty="0"/>
              <a:t>Q</a:t>
            </a:r>
            <a:r>
              <a:rPr lang="en-US" dirty="0"/>
              <a:t> = 0 -- there is </a:t>
            </a:r>
            <a:r>
              <a:rPr lang="en-US" u="sng" dirty="0"/>
              <a:t>no</a:t>
            </a:r>
            <a:r>
              <a:rPr lang="en-US" dirty="0"/>
              <a:t> heat exchange, and as the volume increases,</a:t>
            </a:r>
          </a:p>
          <a:p>
            <a:r>
              <a:rPr lang="en-US" i="1" dirty="0">
                <a:sym typeface="Symbol" pitchFamily="18" charset="2"/>
              </a:rPr>
              <a:t>W</a:t>
            </a:r>
            <a:r>
              <a:rPr lang="en-US" dirty="0">
                <a:sym typeface="Symbol" pitchFamily="18" charset="2"/>
              </a:rPr>
              <a:t> </a:t>
            </a:r>
            <a:r>
              <a:rPr lang="en-US" dirty="0"/>
              <a:t>&gt; 0 -- by the first law of thermodynamics: ∆</a:t>
            </a:r>
            <a:r>
              <a:rPr lang="en-US" i="1" dirty="0"/>
              <a:t>U</a:t>
            </a:r>
            <a:r>
              <a:rPr lang="en-US" dirty="0"/>
              <a:t> &lt;0</a:t>
            </a:r>
          </a:p>
          <a:p>
            <a:r>
              <a:rPr lang="en-US" dirty="0"/>
              <a:t>Thus, </a:t>
            </a:r>
            <a:r>
              <a:rPr lang="en-US" dirty="0">
                <a:sym typeface="Monotype Sorts" charset="2"/>
              </a:rPr>
              <a:t>the temperature decreases.</a:t>
            </a:r>
            <a:endParaRPr lang="en-US" dirty="0"/>
          </a:p>
        </p:txBody>
      </p:sp>
      <p:sp>
        <p:nvSpPr>
          <p:cNvPr id="20" name="Text Placeholder 19"/>
          <p:cNvSpPr>
            <a:spLocks noGrp="1"/>
          </p:cNvSpPr>
          <p:nvPr>
            <p:ph type="body" sz="quarter" idx="12"/>
          </p:nvPr>
        </p:nvSpPr>
        <p:spPr/>
        <p:txBody>
          <a:bodyPr/>
          <a:lstStyle/>
          <a:p>
            <a:r>
              <a:rPr lang="en-US" dirty="0"/>
              <a:t>State Change</a:t>
            </a:r>
          </a:p>
        </p:txBody>
      </p:sp>
      <p:sp>
        <p:nvSpPr>
          <p:cNvPr id="21" name="Text Placeholder 20"/>
          <p:cNvSpPr>
            <a:spLocks noGrp="1"/>
          </p:cNvSpPr>
          <p:nvPr>
            <p:ph type="body" sz="quarter" idx="14"/>
          </p:nvPr>
        </p:nvSpPr>
        <p:spPr/>
        <p:txBody>
          <a:bodyPr/>
          <a:lstStyle/>
          <a:p>
            <a:r>
              <a:rPr lang="en-US" dirty="0"/>
              <a:t>The temperature is constant.</a:t>
            </a:r>
          </a:p>
          <a:p>
            <a:r>
              <a:rPr lang="en-US" dirty="0"/>
              <a:t>No work is done on or by the gas.</a:t>
            </a:r>
          </a:p>
          <a:p>
            <a:r>
              <a:rPr lang="en-US" dirty="0"/>
              <a:t>The internal energy increases.</a:t>
            </a:r>
          </a:p>
          <a:p>
            <a:r>
              <a:rPr lang="en-US" b="1" dirty="0"/>
              <a:t>The temperature decreases.</a:t>
            </a:r>
          </a:p>
          <a:p>
            <a:r>
              <a:rPr lang="en-US" dirty="0"/>
              <a:t>None of the above</a:t>
            </a:r>
          </a:p>
          <a:p>
            <a:endParaRPr lang="en-US" dirty="0"/>
          </a:p>
          <a:p>
            <a:endParaRPr lang="en-US" dirty="0"/>
          </a:p>
          <a:p>
            <a:endParaRPr lang="en-US" dirty="0"/>
          </a:p>
        </p:txBody>
      </p:sp>
    </p:spTree>
    <p:extLst>
      <p:ext uri="{BB962C8B-B14F-4D97-AF65-F5344CB8AC3E}">
        <p14:creationId xmlns:p14="http://schemas.microsoft.com/office/powerpoint/2010/main" val="5159572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p:txBody>
          <a:bodyPr/>
          <a:lstStyle/>
          <a:p>
            <a:r>
              <a:rPr lang="en-US" dirty="0"/>
              <a:t>the internal energy is constant.</a:t>
            </a:r>
          </a:p>
          <a:p>
            <a:r>
              <a:rPr lang="en-US" dirty="0"/>
              <a:t>no work is done on or by the gas.</a:t>
            </a:r>
          </a:p>
          <a:p>
            <a:r>
              <a:rPr lang="en-US" dirty="0"/>
              <a:t>the internal energy decreases.</a:t>
            </a:r>
          </a:p>
          <a:p>
            <a:r>
              <a:rPr lang="en-US" dirty="0"/>
              <a:t>no heat is added or lost by the system.</a:t>
            </a:r>
          </a:p>
          <a:p>
            <a:r>
              <a:rPr lang="en-US" dirty="0"/>
              <a:t>none of the above</a:t>
            </a:r>
          </a:p>
          <a:p>
            <a:endParaRPr lang="en-US" dirty="0"/>
          </a:p>
          <a:p>
            <a:endParaRPr lang="en-US" dirty="0"/>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
        <p:nvSpPr>
          <p:cNvPr id="4" name="Title 3"/>
          <p:cNvSpPr>
            <a:spLocks noGrp="1"/>
          </p:cNvSpPr>
          <p:nvPr>
            <p:ph type="title"/>
          </p:nvPr>
        </p:nvSpPr>
        <p:spPr/>
        <p:txBody>
          <a:bodyPr/>
          <a:lstStyle/>
          <a:p>
            <a:r>
              <a:rPr lang="en-US" dirty="0"/>
              <a:t>A gas is heated at constant volume from state A to state B. If this is true, then it is true that</a:t>
            </a:r>
            <a:br>
              <a:rPr lang="en-US" dirty="0"/>
            </a:br>
            <a:r>
              <a:rPr lang="en-US" dirty="0"/>
              <a:t/>
            </a:r>
            <a:br>
              <a:rPr lang="en-US" dirty="0"/>
            </a:br>
            <a:endParaRPr lang="en-US" dirty="0"/>
          </a:p>
        </p:txBody>
      </p:sp>
      <p:sp>
        <p:nvSpPr>
          <p:cNvPr id="13" name="Text Placeholder 12"/>
          <p:cNvSpPr>
            <a:spLocks noGrp="1"/>
          </p:cNvSpPr>
          <p:nvPr>
            <p:ph type="body" sz="quarter" idx="12"/>
          </p:nvPr>
        </p:nvSpPr>
        <p:spPr/>
        <p:txBody>
          <a:bodyPr/>
          <a:lstStyle/>
          <a:p>
            <a:r>
              <a:rPr lang="en-US" dirty="0"/>
              <a:t>State Change</a:t>
            </a:r>
          </a:p>
        </p:txBody>
      </p:sp>
    </p:spTree>
    <p:extLst>
      <p:ext uri="{BB962C8B-B14F-4D97-AF65-F5344CB8AC3E}">
        <p14:creationId xmlns:p14="http://schemas.microsoft.com/office/powerpoint/2010/main" val="31945774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
        <p:nvSpPr>
          <p:cNvPr id="19" name="Title 18"/>
          <p:cNvSpPr>
            <a:spLocks noGrp="1"/>
          </p:cNvSpPr>
          <p:nvPr>
            <p:ph type="title"/>
          </p:nvPr>
        </p:nvSpPr>
        <p:spPr/>
        <p:txBody>
          <a:bodyPr/>
          <a:lstStyle/>
          <a:p>
            <a:r>
              <a:rPr lang="en-US" dirty="0"/>
              <a:t>A gas is heated at constant volume from state A to state B. If this is true, then it is true that</a:t>
            </a:r>
            <a:br>
              <a:rPr lang="en-US" dirty="0"/>
            </a:br>
            <a:r>
              <a:rPr lang="en-US" dirty="0"/>
              <a:t/>
            </a:r>
            <a:br>
              <a:rPr lang="en-US" dirty="0"/>
            </a:br>
            <a:endParaRPr lang="en-US" dirty="0"/>
          </a:p>
        </p:txBody>
      </p:sp>
      <p:sp>
        <p:nvSpPr>
          <p:cNvPr id="8" name="Text Placeholder 7"/>
          <p:cNvSpPr>
            <a:spLocks noGrp="1"/>
          </p:cNvSpPr>
          <p:nvPr>
            <p:ph type="body" sz="quarter" idx="13"/>
          </p:nvPr>
        </p:nvSpPr>
        <p:spPr/>
        <p:txBody>
          <a:bodyPr/>
          <a:lstStyle/>
          <a:p>
            <a:r>
              <a:rPr lang="en-US" dirty="0"/>
              <a:t>In a constant volume process:</a:t>
            </a:r>
          </a:p>
          <a:p>
            <a:r>
              <a:rPr lang="en-US" i="1" dirty="0"/>
              <a:t>W</a:t>
            </a:r>
            <a:r>
              <a:rPr lang="en-US" dirty="0"/>
              <a:t> = 0 -- there is </a:t>
            </a:r>
            <a:r>
              <a:rPr lang="en-US" u="sng" dirty="0"/>
              <a:t>no</a:t>
            </a:r>
            <a:r>
              <a:rPr lang="en-US" dirty="0"/>
              <a:t> volume change so there is no work. </a:t>
            </a:r>
          </a:p>
          <a:p>
            <a:r>
              <a:rPr lang="en-US" i="1" dirty="0"/>
              <a:t>Q </a:t>
            </a:r>
            <a:r>
              <a:rPr lang="en-US" dirty="0"/>
              <a:t>is &gt;0 as heat is added and by the first law of thermodynamics:</a:t>
            </a:r>
          </a:p>
          <a:p>
            <a:r>
              <a:rPr lang="en-US" dirty="0"/>
              <a:t>∆</a:t>
            </a:r>
            <a:r>
              <a:rPr lang="en-US" i="1" dirty="0"/>
              <a:t>U</a:t>
            </a:r>
            <a:r>
              <a:rPr lang="en-US" dirty="0"/>
              <a:t> is &gt;0</a:t>
            </a:r>
          </a:p>
        </p:txBody>
      </p:sp>
      <p:sp>
        <p:nvSpPr>
          <p:cNvPr id="20" name="Text Placeholder 19"/>
          <p:cNvSpPr>
            <a:spLocks noGrp="1"/>
          </p:cNvSpPr>
          <p:nvPr>
            <p:ph type="body" sz="quarter" idx="12"/>
          </p:nvPr>
        </p:nvSpPr>
        <p:spPr/>
        <p:txBody>
          <a:bodyPr/>
          <a:lstStyle/>
          <a:p>
            <a:r>
              <a:rPr lang="en-US" dirty="0"/>
              <a:t>State Change</a:t>
            </a:r>
          </a:p>
        </p:txBody>
      </p:sp>
      <p:sp>
        <p:nvSpPr>
          <p:cNvPr id="21" name="Text Placeholder 20"/>
          <p:cNvSpPr>
            <a:spLocks noGrp="1"/>
          </p:cNvSpPr>
          <p:nvPr>
            <p:ph type="body" sz="quarter" idx="14"/>
          </p:nvPr>
        </p:nvSpPr>
        <p:spPr/>
        <p:txBody>
          <a:bodyPr/>
          <a:lstStyle/>
          <a:p>
            <a:r>
              <a:rPr lang="en-US" dirty="0"/>
              <a:t>the internal energy is constant.</a:t>
            </a:r>
          </a:p>
          <a:p>
            <a:r>
              <a:rPr lang="en-US" b="1" dirty="0"/>
              <a:t>no work is done on or by the gas.</a:t>
            </a:r>
          </a:p>
          <a:p>
            <a:r>
              <a:rPr lang="en-US" dirty="0"/>
              <a:t>the internal energy decreases.</a:t>
            </a:r>
          </a:p>
          <a:p>
            <a:r>
              <a:rPr lang="en-US" dirty="0"/>
              <a:t>no heat is added or lost by the system.</a:t>
            </a:r>
          </a:p>
          <a:p>
            <a:r>
              <a:rPr lang="en-US" dirty="0"/>
              <a:t>none of the above</a:t>
            </a:r>
          </a:p>
          <a:p>
            <a:endParaRPr lang="en-US" dirty="0"/>
          </a:p>
          <a:p>
            <a:endParaRPr lang="en-US" dirty="0"/>
          </a:p>
        </p:txBody>
      </p:sp>
    </p:spTree>
    <p:extLst>
      <p:ext uri="{BB962C8B-B14F-4D97-AF65-F5344CB8AC3E}">
        <p14:creationId xmlns:p14="http://schemas.microsoft.com/office/powerpoint/2010/main" val="11982354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3"/>
          </p:nvPr>
        </p:nvSpPr>
        <p:spPr/>
        <p:txBody>
          <a:bodyPr/>
          <a:lstStyle/>
          <a:p>
            <a:r>
              <a:rPr lang="en-US" dirty="0"/>
              <a:t>the system does not add or lose heat.</a:t>
            </a:r>
          </a:p>
          <a:p>
            <a:r>
              <a:rPr lang="en-US" dirty="0"/>
              <a:t>no work is done on or by the gas.</a:t>
            </a:r>
          </a:p>
          <a:p>
            <a:r>
              <a:rPr lang="en-US" dirty="0"/>
              <a:t>the internal energy increases.</a:t>
            </a:r>
          </a:p>
          <a:p>
            <a:r>
              <a:rPr lang="en-US" dirty="0"/>
              <a:t>the gas does positive work.</a:t>
            </a:r>
          </a:p>
          <a:p>
            <a:r>
              <a:rPr lang="en-US" dirty="0"/>
              <a:t>none of the above.</a:t>
            </a:r>
          </a:p>
          <a:p>
            <a:endParaRPr lang="en-US" dirty="0"/>
          </a:p>
          <a:p>
            <a:endParaRPr lang="en-US" dirty="0"/>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
        <p:nvSpPr>
          <p:cNvPr id="4" name="Title 3"/>
          <p:cNvSpPr>
            <a:spLocks noGrp="1"/>
          </p:cNvSpPr>
          <p:nvPr>
            <p:ph type="title"/>
          </p:nvPr>
        </p:nvSpPr>
        <p:spPr/>
        <p:txBody>
          <a:bodyPr/>
          <a:lstStyle/>
          <a:p>
            <a:r>
              <a:rPr lang="en-US" dirty="0"/>
              <a:t>A gas expands isothermally from state A to state B. If this is true, then it is true that</a:t>
            </a:r>
            <a:br>
              <a:rPr lang="en-US" dirty="0"/>
            </a:br>
            <a:r>
              <a:rPr lang="en-US" dirty="0"/>
              <a:t/>
            </a:r>
            <a:br>
              <a:rPr lang="en-US" dirty="0"/>
            </a:br>
            <a:endParaRPr lang="en-US" dirty="0"/>
          </a:p>
        </p:txBody>
      </p:sp>
      <p:sp>
        <p:nvSpPr>
          <p:cNvPr id="29" name="Text Placeholder 28"/>
          <p:cNvSpPr>
            <a:spLocks noGrp="1"/>
          </p:cNvSpPr>
          <p:nvPr>
            <p:ph type="body" sz="quarter" idx="12"/>
          </p:nvPr>
        </p:nvSpPr>
        <p:spPr/>
        <p:txBody>
          <a:bodyPr/>
          <a:lstStyle/>
          <a:p>
            <a:r>
              <a:rPr lang="en-US" dirty="0"/>
              <a:t>State Change</a:t>
            </a:r>
          </a:p>
        </p:txBody>
      </p:sp>
    </p:spTree>
    <p:extLst>
      <p:ext uri="{BB962C8B-B14F-4D97-AF65-F5344CB8AC3E}">
        <p14:creationId xmlns:p14="http://schemas.microsoft.com/office/powerpoint/2010/main" val="30396538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20b Pearson Education, Inc.</a:t>
            </a:r>
          </a:p>
        </p:txBody>
      </p:sp>
      <p:sp>
        <p:nvSpPr>
          <p:cNvPr id="29" name="Title 28"/>
          <p:cNvSpPr>
            <a:spLocks noGrp="1"/>
          </p:cNvSpPr>
          <p:nvPr>
            <p:ph type="title"/>
          </p:nvPr>
        </p:nvSpPr>
        <p:spPr/>
        <p:txBody>
          <a:bodyPr/>
          <a:lstStyle/>
          <a:p>
            <a:r>
              <a:rPr lang="en-US" sz="3200" dirty="0"/>
              <a:t>A gas </a:t>
            </a:r>
            <a:r>
              <a:rPr lang="en-US" sz="3200" dirty="0">
                <a:solidFill>
                  <a:srgbClr val="FF0000"/>
                </a:solidFill>
              </a:rPr>
              <a:t>expands</a:t>
            </a:r>
            <a:r>
              <a:rPr lang="en-US" sz="3200" dirty="0"/>
              <a:t> </a:t>
            </a:r>
            <a:r>
              <a:rPr lang="en-US" sz="3200" dirty="0">
                <a:solidFill>
                  <a:srgbClr val="00B0F0"/>
                </a:solidFill>
              </a:rPr>
              <a:t>isothermally</a:t>
            </a:r>
            <a:r>
              <a:rPr lang="en-US" sz="3200" dirty="0"/>
              <a:t> from state A to state B. If this is true, then it is true that</a:t>
            </a:r>
            <a:r>
              <a:rPr lang="en-US" dirty="0"/>
              <a:t/>
            </a:r>
            <a:br>
              <a:rPr lang="en-US" dirty="0"/>
            </a:br>
            <a:r>
              <a:rPr lang="en-US" dirty="0"/>
              <a:t/>
            </a:r>
            <a:br>
              <a:rPr lang="en-US" dirty="0"/>
            </a:br>
            <a:endParaRPr lang="en-US" dirty="0"/>
          </a:p>
        </p:txBody>
      </p:sp>
      <p:sp>
        <p:nvSpPr>
          <p:cNvPr id="8" name="Text Placeholder 7"/>
          <p:cNvSpPr>
            <a:spLocks noGrp="1"/>
          </p:cNvSpPr>
          <p:nvPr>
            <p:ph type="body" sz="quarter" idx="13"/>
          </p:nvPr>
        </p:nvSpPr>
        <p:spPr/>
        <p:txBody>
          <a:bodyPr/>
          <a:lstStyle/>
          <a:p>
            <a:r>
              <a:rPr lang="en-US" dirty="0"/>
              <a:t>In an isothermal expansion process:</a:t>
            </a:r>
          </a:p>
          <a:p>
            <a:r>
              <a:rPr lang="en-US" dirty="0"/>
              <a:t>∆</a:t>
            </a:r>
            <a:r>
              <a:rPr lang="en-US" i="1" dirty="0"/>
              <a:t>U</a:t>
            </a:r>
            <a:r>
              <a:rPr lang="en-US" dirty="0"/>
              <a:t> = 0 -- there is </a:t>
            </a:r>
            <a:r>
              <a:rPr lang="en-US" u="sng" dirty="0"/>
              <a:t>no</a:t>
            </a:r>
            <a:r>
              <a:rPr lang="en-US" dirty="0"/>
              <a:t> temperature change, so there is no change in internal energy. The work is given by the equation:</a:t>
            </a:r>
          </a:p>
          <a:p>
            <a:r>
              <a:rPr lang="en-US" i="1" dirty="0"/>
              <a:t>W= </a:t>
            </a:r>
            <a:r>
              <a:rPr lang="en-US" i="1" dirty="0" err="1"/>
              <a:t>nRT</a:t>
            </a:r>
            <a:r>
              <a:rPr lang="en-US" dirty="0"/>
              <a:t> </a:t>
            </a:r>
            <a:r>
              <a:rPr lang="en-US" dirty="0" err="1"/>
              <a:t>ln</a:t>
            </a:r>
            <a:r>
              <a:rPr lang="en-US" dirty="0"/>
              <a:t>(</a:t>
            </a:r>
            <a:r>
              <a:rPr lang="en-US" i="1" dirty="0" err="1"/>
              <a:t>V</a:t>
            </a:r>
            <a:r>
              <a:rPr lang="en-US" i="1" baseline="-25000" dirty="0" err="1"/>
              <a:t>f</a:t>
            </a:r>
            <a:r>
              <a:rPr lang="en-US" dirty="0"/>
              <a:t>/</a:t>
            </a:r>
            <a:r>
              <a:rPr lang="en-US" i="1" dirty="0"/>
              <a:t>V</a:t>
            </a:r>
            <a:r>
              <a:rPr lang="en-US" i="1" baseline="-25000" dirty="0"/>
              <a:t>i</a:t>
            </a:r>
            <a:r>
              <a:rPr lang="en-US" dirty="0"/>
              <a:t>) which for an expansion is &gt; ; the gas does positive work. And by the first law of thermodynamics: </a:t>
            </a:r>
            <a:r>
              <a:rPr lang="en-US" i="1" dirty="0"/>
              <a:t>Q</a:t>
            </a:r>
            <a:r>
              <a:rPr lang="en-US" dirty="0"/>
              <a:t> = </a:t>
            </a:r>
            <a:r>
              <a:rPr lang="en-US" i="1" dirty="0"/>
              <a:t>W,</a:t>
            </a:r>
            <a:r>
              <a:rPr lang="en-US" dirty="0"/>
              <a:t> so </a:t>
            </a:r>
            <a:r>
              <a:rPr lang="en-US" i="1" dirty="0"/>
              <a:t>Q</a:t>
            </a:r>
            <a:r>
              <a:rPr lang="en-US" dirty="0"/>
              <a:t> is &gt;0.</a:t>
            </a:r>
          </a:p>
          <a:p>
            <a:endParaRPr lang="en-US" dirty="0"/>
          </a:p>
        </p:txBody>
      </p:sp>
      <p:sp>
        <p:nvSpPr>
          <p:cNvPr id="30" name="Text Placeholder 29"/>
          <p:cNvSpPr>
            <a:spLocks noGrp="1"/>
          </p:cNvSpPr>
          <p:nvPr>
            <p:ph type="body" sz="quarter" idx="12"/>
          </p:nvPr>
        </p:nvSpPr>
        <p:spPr/>
        <p:txBody>
          <a:bodyPr/>
          <a:lstStyle/>
          <a:p>
            <a:r>
              <a:rPr lang="en-US" dirty="0"/>
              <a:t>State Change</a:t>
            </a:r>
          </a:p>
        </p:txBody>
      </p:sp>
      <p:sp>
        <p:nvSpPr>
          <p:cNvPr id="31" name="Text Placeholder 30"/>
          <p:cNvSpPr>
            <a:spLocks noGrp="1"/>
          </p:cNvSpPr>
          <p:nvPr>
            <p:ph type="body" sz="quarter" idx="14"/>
          </p:nvPr>
        </p:nvSpPr>
        <p:spPr>
          <a:xfrm>
            <a:off x="361950" y="1271589"/>
            <a:ext cx="8324850" cy="4854576"/>
          </a:xfrm>
        </p:spPr>
        <p:txBody>
          <a:bodyPr/>
          <a:lstStyle/>
          <a:p>
            <a:r>
              <a:rPr lang="en-US" sz="2800" dirty="0"/>
              <a:t>the system does not add or lose heat.</a:t>
            </a:r>
          </a:p>
          <a:p>
            <a:r>
              <a:rPr lang="en-US" sz="2800" dirty="0"/>
              <a:t>no work is done on or by the gas.</a:t>
            </a:r>
          </a:p>
          <a:p>
            <a:r>
              <a:rPr lang="en-US" sz="2800" dirty="0"/>
              <a:t>the internal energy increases.</a:t>
            </a:r>
          </a:p>
          <a:p>
            <a:r>
              <a:rPr lang="en-US" sz="2800" b="1" dirty="0"/>
              <a:t>the gas does positive work.</a:t>
            </a:r>
          </a:p>
          <a:p>
            <a:r>
              <a:rPr lang="en-US" sz="2800" dirty="0"/>
              <a:t>none of the above</a:t>
            </a:r>
            <a:r>
              <a:rPr lang="en-US" dirty="0"/>
              <a:t>.</a:t>
            </a:r>
          </a:p>
          <a:p>
            <a:endParaRPr lang="en-US" dirty="0"/>
          </a:p>
          <a:p>
            <a:endParaRPr lang="en-US" dirty="0"/>
          </a:p>
        </p:txBody>
      </p:sp>
    </p:spTree>
    <p:extLst>
      <p:ext uri="{BB962C8B-B14F-4D97-AF65-F5344CB8AC3E}">
        <p14:creationId xmlns:p14="http://schemas.microsoft.com/office/powerpoint/2010/main" val="32848017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3592"/>
          <a:stretch/>
        </p:blipFill>
        <p:spPr>
          <a:xfrm>
            <a:off x="1153363" y="3480054"/>
            <a:ext cx="6837274" cy="2830378"/>
          </a:xfrm>
          <a:prstGeom prst="rect">
            <a:avLst/>
          </a:prstGeom>
        </p:spPr>
      </p:pic>
      <p:sp>
        <p:nvSpPr>
          <p:cNvPr id="2" name="Title 1"/>
          <p:cNvSpPr>
            <a:spLocks noGrp="1"/>
          </p:cNvSpPr>
          <p:nvPr>
            <p:ph type="title"/>
          </p:nvPr>
        </p:nvSpPr>
        <p:spPr/>
        <p:txBody>
          <a:bodyPr/>
          <a:lstStyle/>
          <a:p>
            <a:r>
              <a:rPr lang="en-US" dirty="0">
                <a:latin typeface="Arial" charset="0"/>
                <a:ea typeface="ＭＳ Ｐゴシック" charset="0"/>
              </a:rPr>
              <a:t>Specific Heat</a:t>
            </a:r>
            <a:r>
              <a:rPr lang="en-US" dirty="0">
                <a:solidFill>
                  <a:srgbClr val="FF0000"/>
                </a:solidFill>
                <a:latin typeface="Arial" charset="0"/>
                <a:ea typeface="ＭＳ Ｐゴシック" charset="0"/>
              </a:rPr>
              <a:t>s</a:t>
            </a:r>
            <a:r>
              <a:rPr lang="en-US" dirty="0">
                <a:latin typeface="Arial" charset="0"/>
                <a:ea typeface="ＭＳ Ｐゴシック" charset="0"/>
              </a:rPr>
              <a:t> for an Ideal Gas: </a:t>
            </a:r>
            <a:r>
              <a:rPr lang="en-US" dirty="0">
                <a:solidFill>
                  <a:srgbClr val="00B0F0"/>
                </a:solidFill>
                <a:latin typeface="Arial" charset="0"/>
                <a:ea typeface="ＭＳ Ｐゴシック" charset="0"/>
              </a:rPr>
              <a:t>Constant Pressure, Constant Volume</a:t>
            </a:r>
            <a:endParaRPr lang="en-US" dirty="0">
              <a:solidFill>
                <a:srgbClr val="00B0F0"/>
              </a:solidFill>
            </a:endParaRPr>
          </a:p>
        </p:txBody>
      </p:sp>
      <p:sp>
        <p:nvSpPr>
          <p:cNvPr id="3" name="Content Placeholder 2"/>
          <p:cNvSpPr>
            <a:spLocks noGrp="1"/>
          </p:cNvSpPr>
          <p:nvPr>
            <p:ph idx="1"/>
          </p:nvPr>
        </p:nvSpPr>
        <p:spPr/>
        <p:txBody>
          <a:bodyPr/>
          <a:lstStyle/>
          <a:p>
            <a:r>
              <a:rPr lang="en-US" dirty="0">
                <a:latin typeface="Arial" charset="0"/>
                <a:ea typeface="ＭＳ Ｐゴシック" charset="0"/>
              </a:rPr>
              <a:t>Specific heats for ideal gases must be quoted either at constant pressure or at constant volume. For a constant-volume process: </a:t>
            </a:r>
          </a:p>
          <a:p>
            <a:endParaRPr lang="en-US" dirty="0"/>
          </a:p>
        </p:txBody>
      </p:sp>
      <p:sp>
        <p:nvSpPr>
          <p:cNvPr id="4" name="Footer Placeholder 3"/>
          <p:cNvSpPr>
            <a:spLocks noGrp="1"/>
          </p:cNvSpPr>
          <p:nvPr>
            <p:ph type="ftr" sz="quarter" idx="11"/>
          </p:nvPr>
        </p:nvSpPr>
        <p:spPr/>
        <p:txBody>
          <a:bodyPr/>
          <a:lstStyle/>
          <a:p>
            <a:pPr>
              <a:defRPr/>
            </a:pPr>
            <a:r>
              <a:rPr lang="en-US" dirty="0"/>
              <a:t>© 20b Pearson Education, Inc.</a:t>
            </a:r>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8838" y="2679700"/>
            <a:ext cx="2344737"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619014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4425"/>
          <a:stretch/>
        </p:blipFill>
        <p:spPr>
          <a:xfrm>
            <a:off x="298704" y="2817876"/>
            <a:ext cx="8546592" cy="3571494"/>
          </a:xfrm>
          <a:prstGeom prst="rect">
            <a:avLst/>
          </a:prstGeom>
        </p:spPr>
      </p:pic>
      <p:sp>
        <p:nvSpPr>
          <p:cNvPr id="2" name="Title 1"/>
          <p:cNvSpPr>
            <a:spLocks noGrp="1"/>
          </p:cNvSpPr>
          <p:nvPr>
            <p:ph type="title"/>
          </p:nvPr>
        </p:nvSpPr>
        <p:spPr/>
        <p:txBody>
          <a:bodyPr/>
          <a:lstStyle/>
          <a:p>
            <a:r>
              <a:rPr lang="en-US" dirty="0"/>
              <a:t>c-4 Specific Heat for an Ideal Gas at Constant Pressure</a:t>
            </a:r>
          </a:p>
        </p:txBody>
      </p:sp>
      <p:sp>
        <p:nvSpPr>
          <p:cNvPr id="3" name="Content Placeholder 2"/>
          <p:cNvSpPr>
            <a:spLocks noGrp="1"/>
          </p:cNvSpPr>
          <p:nvPr>
            <p:ph idx="1"/>
          </p:nvPr>
        </p:nvSpPr>
        <p:spPr/>
        <p:txBody>
          <a:bodyPr/>
          <a:lstStyle/>
          <a:p>
            <a:r>
              <a:rPr lang="en-US" dirty="0"/>
              <a:t>At constant pressure:</a:t>
            </a:r>
          </a:p>
          <a:p>
            <a:endParaRPr lang="en-US" dirty="0"/>
          </a:p>
        </p:txBody>
      </p:sp>
      <p:sp>
        <p:nvSpPr>
          <p:cNvPr id="4" name="Footer Placeholder 3"/>
          <p:cNvSpPr>
            <a:spLocks noGrp="1"/>
          </p:cNvSpPr>
          <p:nvPr>
            <p:ph type="ftr" sz="quarter" idx="11"/>
          </p:nvPr>
        </p:nvSpPr>
        <p:spPr/>
        <p:txBody>
          <a:bodyPr/>
          <a:lstStyle/>
          <a:p>
            <a:r>
              <a:rPr lang="en-US" dirty="0"/>
              <a:t>© 20b Pearson Education, Inc.</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088" y="2120900"/>
            <a:ext cx="238283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156962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c-4 Specific Heats for an Ideal Gas: Constant Pressure, Constant Volume</a:t>
            </a:r>
          </a:p>
        </p:txBody>
      </p:sp>
      <p:sp>
        <p:nvSpPr>
          <p:cNvPr id="3" name="Content Placeholder 2"/>
          <p:cNvSpPr>
            <a:spLocks noGrp="1"/>
          </p:cNvSpPr>
          <p:nvPr>
            <p:ph idx="1"/>
          </p:nvPr>
        </p:nvSpPr>
        <p:spPr/>
        <p:txBody>
          <a:bodyPr/>
          <a:lstStyle/>
          <a:p>
            <a:r>
              <a:rPr lang="en-US" dirty="0"/>
              <a:t>Both </a:t>
            </a:r>
            <a:r>
              <a:rPr lang="en-US" i="1" dirty="0"/>
              <a:t>C</a:t>
            </a:r>
            <a:r>
              <a:rPr lang="en-US" baseline="-25000" dirty="0"/>
              <a:t>V</a:t>
            </a:r>
            <a:r>
              <a:rPr lang="en-US" dirty="0"/>
              <a:t> and </a:t>
            </a:r>
            <a:r>
              <a:rPr lang="en-US" i="1" dirty="0"/>
              <a:t>C</a:t>
            </a:r>
            <a:r>
              <a:rPr lang="en-US" baseline="-25000" dirty="0"/>
              <a:t>P</a:t>
            </a:r>
            <a:r>
              <a:rPr lang="en-US" dirty="0"/>
              <a:t> can be calculated for a monatomic ideal gas using the first law of thermodynamics.</a:t>
            </a:r>
          </a:p>
          <a:p>
            <a:endParaRPr lang="en-US" dirty="0"/>
          </a:p>
        </p:txBody>
      </p:sp>
      <p:sp>
        <p:nvSpPr>
          <p:cNvPr id="4" name="Footer Placeholder 3"/>
          <p:cNvSpPr>
            <a:spLocks noGrp="1"/>
          </p:cNvSpPr>
          <p:nvPr>
            <p:ph type="ftr" sz="quarter" idx="11"/>
          </p:nvPr>
        </p:nvSpPr>
        <p:spPr/>
        <p:txBody>
          <a:bodyPr/>
          <a:lstStyle/>
          <a:p>
            <a:r>
              <a:rPr lang="en-US" dirty="0"/>
              <a:t>© 20b Pearson Education, Inc.</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5400" y="3087688"/>
            <a:ext cx="1471613"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4092575"/>
            <a:ext cx="158432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4987925"/>
            <a:ext cx="2344738"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9491335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3369944" y="912495"/>
                <a:ext cx="5093971" cy="1143000"/>
              </a:xfrm>
            </p:spPr>
            <p:txBody>
              <a:bodyPr/>
              <a:lstStyle/>
              <a:p>
                <a14:m>
                  <m:oMath xmlns:m="http://schemas.openxmlformats.org/officeDocument/2006/math">
                    <m:sSub>
                      <m:sSubPr>
                        <m:ctrlPr>
                          <a:rPr lang="en-US" b="0" i="1">
                            <a:solidFill>
                              <a:srgbClr val="FF0000"/>
                            </a:solidFill>
                            <a:latin typeface="Cambria Math" panose="02040503050406030204" pitchFamily="18" charset="0"/>
                            <a:ea typeface="Cambria Math" panose="02040503050406030204" pitchFamily="18" charset="0"/>
                          </a:rPr>
                        </m:ctrlPr>
                      </m:sSubPr>
                      <m:e>
                        <m:r>
                          <a:rPr lang="en-US" b="0" i="1">
                            <a:solidFill>
                              <a:srgbClr val="FF0000"/>
                            </a:solidFill>
                            <a:latin typeface="Cambria Math" panose="02040503050406030204" pitchFamily="18" charset="0"/>
                            <a:ea typeface="Cambria Math" panose="02040503050406030204" pitchFamily="18" charset="0"/>
                          </a:rPr>
                          <m:t>𝐶</m:t>
                        </m:r>
                      </m:e>
                      <m:sub>
                        <m:r>
                          <a:rPr lang="en-US" b="0" i="1">
                            <a:solidFill>
                              <a:srgbClr val="FF0000"/>
                            </a:solidFill>
                            <a:latin typeface="Cambria Math" panose="02040503050406030204" pitchFamily="18" charset="0"/>
                            <a:ea typeface="Cambria Math" panose="02040503050406030204" pitchFamily="18" charset="0"/>
                          </a:rPr>
                          <m:t>𝑃</m:t>
                        </m:r>
                      </m:sub>
                    </m:sSub>
                  </m:oMath>
                </a14:m>
                <a:r>
                  <a:rPr lang="en-US" b="0" dirty="0">
                    <a:solidFill>
                      <a:srgbClr val="FF0000"/>
                    </a:solidFill>
                    <a:ea typeface="Cambria Math" panose="02040503050406030204" pitchFamily="18" charset="0"/>
                  </a:rPr>
                  <a:t>=</a:t>
                </a:r>
                <a14:m>
                  <m:oMath xmlns:m="http://schemas.openxmlformats.org/officeDocument/2006/math">
                    <m:sSub>
                      <m:sSubPr>
                        <m:ctrlPr>
                          <a:rPr lang="en-US" b="0" i="1">
                            <a:solidFill>
                              <a:srgbClr val="FF0000"/>
                            </a:solidFill>
                            <a:latin typeface="Cambria Math" panose="02040503050406030204" pitchFamily="18" charset="0"/>
                            <a:ea typeface="Cambria Math" panose="02040503050406030204" pitchFamily="18" charset="0"/>
                          </a:rPr>
                        </m:ctrlPr>
                      </m:sSubPr>
                      <m:e>
                        <m:r>
                          <a:rPr lang="en-US" b="0" i="1">
                            <a:solidFill>
                              <a:srgbClr val="FF0000"/>
                            </a:solidFill>
                            <a:latin typeface="Cambria Math" panose="02040503050406030204" pitchFamily="18" charset="0"/>
                            <a:ea typeface="Cambria Math" panose="02040503050406030204" pitchFamily="18" charset="0"/>
                          </a:rPr>
                          <m:t>𝑄</m:t>
                        </m:r>
                      </m:e>
                      <m:sub>
                        <m:r>
                          <a:rPr lang="en-US" b="0" i="1">
                            <a:solidFill>
                              <a:srgbClr val="FF0000"/>
                            </a:solidFill>
                            <a:latin typeface="Cambria Math" panose="02040503050406030204" pitchFamily="18" charset="0"/>
                            <a:ea typeface="Cambria Math" panose="02040503050406030204" pitchFamily="18" charset="0"/>
                          </a:rPr>
                          <m:t>𝑃</m:t>
                        </m:r>
                      </m:sub>
                    </m:sSub>
                  </m:oMath>
                </a14:m>
                <a:r>
                  <a:rPr lang="en-US" b="0" dirty="0">
                    <a:solidFill>
                      <a:srgbClr val="FF0000"/>
                    </a:solidFill>
                    <a:ea typeface="Cambria Math" panose="02040503050406030204" pitchFamily="18" charset="0"/>
                  </a:rPr>
                  <a:t>/ </a:t>
                </a:r>
                <a14:m>
                  <m:oMath xmlns:m="http://schemas.openxmlformats.org/officeDocument/2006/math">
                    <m:r>
                      <a:rPr lang="en-US" b="0" i="1">
                        <a:solidFill>
                          <a:srgbClr val="FF0000"/>
                        </a:solidFill>
                        <a:latin typeface="Cambria Math" panose="02040503050406030204" pitchFamily="18" charset="0"/>
                        <a:ea typeface="Cambria Math" panose="02040503050406030204" pitchFamily="18" charset="0"/>
                      </a:rPr>
                      <m:t>∆</m:t>
                    </m:r>
                    <m:r>
                      <m:rPr>
                        <m:sty m:val="p"/>
                      </m:rPr>
                      <a:rPr lang="en-US" b="0">
                        <a:solidFill>
                          <a:srgbClr val="FF0000"/>
                        </a:solidFill>
                        <a:latin typeface="Cambria Math" panose="02040503050406030204" pitchFamily="18" charset="0"/>
                        <a:ea typeface="Cambria Math" panose="02040503050406030204" pitchFamily="18" charset="0"/>
                      </a:rPr>
                      <m:t>T</m:t>
                    </m:r>
                    <m:r>
                      <a:rPr lang="en-US" b="0">
                        <a:solidFill>
                          <a:srgbClr val="FF0000"/>
                        </a:solidFill>
                        <a:latin typeface="Cambria Math" panose="02040503050406030204" pitchFamily="18" charset="0"/>
                        <a:ea typeface="Cambria Math" panose="02040503050406030204" pitchFamily="18" charset="0"/>
                      </a:rPr>
                      <m:t>/</m:t>
                    </m:r>
                  </m:oMath>
                </a14:m>
                <a:r>
                  <a:rPr lang="en-US" b="0" dirty="0">
                    <a:solidFill>
                      <a:srgbClr val="FF0000"/>
                    </a:solidFill>
                    <a:ea typeface="Cambria Math" panose="02040503050406030204" pitchFamily="18" charset="0"/>
                  </a:rPr>
                  <a:t>n=5/2</a:t>
                </a:r>
                <a14:m>
                  <m:oMath xmlns:m="http://schemas.openxmlformats.org/officeDocument/2006/math">
                    <m:r>
                      <m:rPr>
                        <m:sty m:val="p"/>
                      </m:rPr>
                      <a:rPr lang="en-US" b="0">
                        <a:solidFill>
                          <a:srgbClr val="FF0000"/>
                        </a:solidFill>
                        <a:latin typeface="Cambria Math" panose="02040503050406030204" pitchFamily="18" charset="0"/>
                        <a:ea typeface="Cambria Math" panose="02040503050406030204" pitchFamily="18" charset="0"/>
                      </a:rPr>
                      <m:t>R</m:t>
                    </m:r>
                  </m:oMath>
                </a14:m>
                <a:r>
                  <a:rPr lang="en-US" b="0" dirty="0">
                    <a:solidFill>
                      <a:srgbClr val="FF0000"/>
                    </a:solidFill>
                    <a:ea typeface="Cambria Math" panose="02040503050406030204" pitchFamily="18" charset="0"/>
                  </a:rPr>
                  <a:t>, </a:t>
                </a:r>
                <a14:m>
                  <m:oMath xmlns:m="http://schemas.openxmlformats.org/officeDocument/2006/math">
                    <m:sSub>
                      <m:sSubPr>
                        <m:ctrlPr>
                          <a:rPr lang="en-US" b="0" i="1">
                            <a:solidFill>
                              <a:srgbClr val="FF0000"/>
                            </a:solidFill>
                            <a:latin typeface="Cambria Math" panose="02040503050406030204" pitchFamily="18" charset="0"/>
                            <a:ea typeface="Cambria Math" panose="02040503050406030204" pitchFamily="18" charset="0"/>
                          </a:rPr>
                        </m:ctrlPr>
                      </m:sSubPr>
                      <m:e>
                        <m:r>
                          <a:rPr lang="en-US" b="0" i="1">
                            <a:solidFill>
                              <a:srgbClr val="FF0000"/>
                            </a:solidFill>
                            <a:latin typeface="Cambria Math" panose="02040503050406030204" pitchFamily="18" charset="0"/>
                            <a:ea typeface="Cambria Math" panose="02040503050406030204" pitchFamily="18" charset="0"/>
                          </a:rPr>
                          <m:t>𝐶</m:t>
                        </m:r>
                      </m:e>
                      <m:sub>
                        <m:r>
                          <a:rPr lang="en-US" b="0" i="1">
                            <a:solidFill>
                              <a:srgbClr val="FF0000"/>
                            </a:solidFill>
                            <a:latin typeface="Cambria Math" panose="02040503050406030204" pitchFamily="18" charset="0"/>
                            <a:ea typeface="Cambria Math" panose="02040503050406030204" pitchFamily="18" charset="0"/>
                          </a:rPr>
                          <m:t>𝑉</m:t>
                        </m:r>
                      </m:sub>
                    </m:sSub>
                  </m:oMath>
                </a14:m>
                <a:r>
                  <a:rPr lang="en-US" b="0" dirty="0">
                    <a:solidFill>
                      <a:srgbClr val="FF0000"/>
                    </a:solidFill>
                    <a:ea typeface="Cambria Math" panose="02040503050406030204" pitchFamily="18" charset="0"/>
                  </a:rPr>
                  <a:t>=</a:t>
                </a:r>
                <a14:m>
                  <m:oMath xmlns:m="http://schemas.openxmlformats.org/officeDocument/2006/math">
                    <m:sSub>
                      <m:sSubPr>
                        <m:ctrlPr>
                          <a:rPr lang="en-US" b="0" i="1">
                            <a:solidFill>
                              <a:srgbClr val="FF0000"/>
                            </a:solidFill>
                            <a:latin typeface="Cambria Math" panose="02040503050406030204" pitchFamily="18" charset="0"/>
                            <a:ea typeface="Cambria Math" panose="02040503050406030204" pitchFamily="18" charset="0"/>
                          </a:rPr>
                        </m:ctrlPr>
                      </m:sSubPr>
                      <m:e>
                        <m:r>
                          <a:rPr lang="en-US" b="0" i="1">
                            <a:solidFill>
                              <a:srgbClr val="FF0000"/>
                            </a:solidFill>
                            <a:latin typeface="Cambria Math" panose="02040503050406030204" pitchFamily="18" charset="0"/>
                            <a:ea typeface="Cambria Math" panose="02040503050406030204" pitchFamily="18" charset="0"/>
                          </a:rPr>
                          <m:t>𝑄</m:t>
                        </m:r>
                      </m:e>
                      <m:sub>
                        <m:r>
                          <a:rPr lang="en-US" b="0" i="1">
                            <a:solidFill>
                              <a:srgbClr val="FF0000"/>
                            </a:solidFill>
                            <a:latin typeface="Cambria Math" panose="02040503050406030204" pitchFamily="18" charset="0"/>
                            <a:ea typeface="Cambria Math" panose="02040503050406030204" pitchFamily="18" charset="0"/>
                          </a:rPr>
                          <m:t>𝑉</m:t>
                        </m:r>
                      </m:sub>
                    </m:sSub>
                  </m:oMath>
                </a14:m>
                <a:r>
                  <a:rPr lang="en-US" b="0" dirty="0">
                    <a:solidFill>
                      <a:srgbClr val="FF0000"/>
                    </a:solidFill>
                    <a:ea typeface="Cambria Math" panose="02040503050406030204" pitchFamily="18" charset="0"/>
                  </a:rPr>
                  <a:t>/ </a:t>
                </a:r>
                <a14:m>
                  <m:oMath xmlns:m="http://schemas.openxmlformats.org/officeDocument/2006/math">
                    <m:r>
                      <a:rPr lang="en-US" b="0" i="1">
                        <a:solidFill>
                          <a:srgbClr val="FF0000"/>
                        </a:solidFill>
                        <a:latin typeface="Cambria Math" panose="02040503050406030204" pitchFamily="18" charset="0"/>
                        <a:ea typeface="Cambria Math" panose="02040503050406030204" pitchFamily="18" charset="0"/>
                      </a:rPr>
                      <m:t>∆</m:t>
                    </m:r>
                    <m:r>
                      <m:rPr>
                        <m:sty m:val="p"/>
                      </m:rPr>
                      <a:rPr lang="en-US" b="0">
                        <a:solidFill>
                          <a:srgbClr val="FF0000"/>
                        </a:solidFill>
                        <a:latin typeface="Cambria Math" panose="02040503050406030204" pitchFamily="18" charset="0"/>
                        <a:ea typeface="Cambria Math" panose="02040503050406030204" pitchFamily="18" charset="0"/>
                      </a:rPr>
                      <m:t>T</m:t>
                    </m:r>
                    <m:r>
                      <a:rPr lang="en-US" b="0">
                        <a:solidFill>
                          <a:srgbClr val="FF0000"/>
                        </a:solidFill>
                        <a:latin typeface="Cambria Math" panose="02040503050406030204" pitchFamily="18" charset="0"/>
                        <a:ea typeface="Cambria Math" panose="02040503050406030204" pitchFamily="18" charset="0"/>
                      </a:rPr>
                      <m:t>/</m:t>
                    </m:r>
                  </m:oMath>
                </a14:m>
                <a:r>
                  <a:rPr lang="en-US" b="0" dirty="0">
                    <a:solidFill>
                      <a:srgbClr val="FF0000"/>
                    </a:solidFill>
                    <a:ea typeface="Cambria Math" panose="02040503050406030204" pitchFamily="18" charset="0"/>
                  </a:rPr>
                  <a:t>n=</a:t>
                </a:r>
                <a14:m>
                  <m:oMath xmlns:m="http://schemas.openxmlformats.org/officeDocument/2006/math">
                    <m:r>
                      <a:rPr lang="en-US" b="0">
                        <a:solidFill>
                          <a:srgbClr val="FF0000"/>
                        </a:solidFill>
                        <a:latin typeface="Cambria Math" panose="02040503050406030204" pitchFamily="18" charset="0"/>
                        <a:ea typeface="Cambria Math" panose="02040503050406030204" pitchFamily="18" charset="0"/>
                      </a:rPr>
                      <m:t>3/2</m:t>
                    </m:r>
                    <m:r>
                      <m:rPr>
                        <m:sty m:val="p"/>
                      </m:rPr>
                      <a:rPr lang="en-US" b="0">
                        <a:solidFill>
                          <a:srgbClr val="FF0000"/>
                        </a:solidFill>
                        <a:latin typeface="Cambria Math" panose="02040503050406030204" pitchFamily="18" charset="0"/>
                        <a:ea typeface="Cambria Math" panose="02040503050406030204" pitchFamily="18" charset="0"/>
                      </a:rPr>
                      <m:t>R</m:t>
                    </m:r>
                  </m:oMath>
                </a14:m>
                <a:r>
                  <a:rPr lang="en-US" b="0" dirty="0">
                    <a:solidFill>
                      <a:srgbClr val="FF0000"/>
                    </a:solidFill>
                    <a:ea typeface="Cambria Math" panose="02040503050406030204" pitchFamily="18" charset="0"/>
                  </a:rPr>
                  <a:t/>
                </a:r>
                <a:br>
                  <a:rPr lang="en-US" b="0" dirty="0">
                    <a:solidFill>
                      <a:srgbClr val="FF0000"/>
                    </a:solidFill>
                    <a:ea typeface="Cambria Math" panose="02040503050406030204" pitchFamily="18" charset="0"/>
                  </a:rPr>
                </a:br>
                <a14:m>
                  <m:oMath xmlns:m="http://schemas.openxmlformats.org/officeDocument/2006/math">
                    <m:sSub>
                      <m:sSubPr>
                        <m:ctrlPr>
                          <a:rPr lang="en-US" b="0" i="1" smtClean="0">
                            <a:solidFill>
                              <a:srgbClr val="FF0000"/>
                            </a:solidFill>
                            <a:latin typeface="Cambria Math" panose="02040503050406030204" pitchFamily="18" charset="0"/>
                            <a:ea typeface="Cambria Math" panose="02040503050406030204" pitchFamily="18" charset="0"/>
                          </a:rPr>
                        </m:ctrlPr>
                      </m:sSubPr>
                      <m:e>
                        <m:r>
                          <a:rPr lang="en-US" b="0" i="1">
                            <a:solidFill>
                              <a:srgbClr val="FF0000"/>
                            </a:solidFill>
                            <a:latin typeface="Cambria Math" panose="02040503050406030204" pitchFamily="18" charset="0"/>
                            <a:ea typeface="Cambria Math" panose="02040503050406030204" pitchFamily="18" charset="0"/>
                          </a:rPr>
                          <m:t>𝐶</m:t>
                        </m:r>
                      </m:e>
                      <m:sub>
                        <m:r>
                          <a:rPr lang="en-US" b="0" i="1">
                            <a:solidFill>
                              <a:srgbClr val="FF0000"/>
                            </a:solidFill>
                            <a:latin typeface="Cambria Math" panose="02040503050406030204" pitchFamily="18" charset="0"/>
                            <a:ea typeface="Cambria Math" panose="02040503050406030204" pitchFamily="18" charset="0"/>
                          </a:rPr>
                          <m:t>𝑃</m:t>
                        </m:r>
                      </m:sub>
                    </m:sSub>
                    <m:r>
                      <a:rPr lang="en-US" b="0">
                        <a:solidFill>
                          <a:srgbClr val="FF0000"/>
                        </a:solidFill>
                        <a:latin typeface="Cambria Math" panose="02040503050406030204" pitchFamily="18" charset="0"/>
                        <a:ea typeface="Cambria Math" panose="02040503050406030204" pitchFamily="18" charset="0"/>
                      </a:rPr>
                      <m:t>−</m:t>
                    </m:r>
                    <m:sSub>
                      <m:sSubPr>
                        <m:ctrlPr>
                          <a:rPr lang="en-US" b="0" i="1">
                            <a:solidFill>
                              <a:srgbClr val="FF0000"/>
                            </a:solidFill>
                            <a:latin typeface="Cambria Math" panose="02040503050406030204" pitchFamily="18" charset="0"/>
                            <a:ea typeface="Cambria Math" panose="02040503050406030204" pitchFamily="18" charset="0"/>
                          </a:rPr>
                        </m:ctrlPr>
                      </m:sSubPr>
                      <m:e>
                        <m:r>
                          <a:rPr lang="en-US" b="0" i="1">
                            <a:solidFill>
                              <a:srgbClr val="FF0000"/>
                            </a:solidFill>
                            <a:latin typeface="Cambria Math" panose="02040503050406030204" pitchFamily="18" charset="0"/>
                            <a:ea typeface="Cambria Math" panose="02040503050406030204" pitchFamily="18" charset="0"/>
                          </a:rPr>
                          <m:t>𝐶</m:t>
                        </m:r>
                      </m:e>
                      <m:sub>
                        <m:r>
                          <a:rPr lang="en-US" b="0" i="1">
                            <a:solidFill>
                              <a:srgbClr val="FF0000"/>
                            </a:solidFill>
                            <a:latin typeface="Cambria Math" panose="02040503050406030204" pitchFamily="18" charset="0"/>
                            <a:ea typeface="Cambria Math" panose="02040503050406030204" pitchFamily="18" charset="0"/>
                          </a:rPr>
                          <m:t>𝑉</m:t>
                        </m:r>
                      </m:sub>
                    </m:sSub>
                  </m:oMath>
                </a14:m>
                <a:r>
                  <a:rPr lang="en-US" b="0" dirty="0">
                    <a:solidFill>
                      <a:srgbClr val="FF0000"/>
                    </a:solidFill>
                    <a:ea typeface="Cambria Math" panose="02040503050406030204" pitchFamily="18" charset="0"/>
                  </a:rPr>
                  <a:t>=</a:t>
                </a:r>
                <a14:m>
                  <m:oMath xmlns:m="http://schemas.openxmlformats.org/officeDocument/2006/math">
                    <m:r>
                      <m:rPr>
                        <m:sty m:val="p"/>
                      </m:rPr>
                      <a:rPr lang="en-US" b="0">
                        <a:solidFill>
                          <a:srgbClr val="FF0000"/>
                        </a:solidFill>
                        <a:latin typeface="Cambria Math" panose="02040503050406030204" pitchFamily="18" charset="0"/>
                        <a:ea typeface="Cambria Math" panose="02040503050406030204" pitchFamily="18" charset="0"/>
                      </a:rPr>
                      <m:t>R</m:t>
                    </m:r>
                  </m:oMath>
                </a14:m>
                <a:r>
                  <a:rPr lang="en-US" b="0" dirty="0">
                    <a:solidFill>
                      <a:srgbClr val="FF0000"/>
                    </a:solidFill>
                    <a:ea typeface="Cambria Math" panose="02040503050406030204" pitchFamily="18" charset="0"/>
                  </a:rPr>
                  <a:t/>
                </a:r>
                <a:br>
                  <a:rPr lang="en-US" b="0" dirty="0">
                    <a:solidFill>
                      <a:srgbClr val="FF0000"/>
                    </a:solidFill>
                    <a:ea typeface="Cambria Math" panose="02040503050406030204" pitchFamily="18" charset="0"/>
                  </a:rPr>
                </a:br>
                <a:endParaRPr lang="en-US" b="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3369944" y="912495"/>
                <a:ext cx="5093971" cy="1143000"/>
              </a:xfrm>
              <a:blipFill>
                <a:blip r:embed="rId2"/>
                <a:stretch>
                  <a:fillRect t="-58824" b="-224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9634" y="956310"/>
                <a:ext cx="8467344" cy="5852160"/>
              </a:xfrm>
            </p:spPr>
            <p:txBody>
              <a:bodyPr/>
              <a:lstStyle/>
              <a:p>
                <a:r>
                  <a:rPr lang="en-US" dirty="0">
                    <a:solidFill>
                      <a:srgbClr val="00B0F0"/>
                    </a:solidFill>
                  </a:rPr>
                  <a:t>Constant P</a:t>
                </a:r>
              </a:p>
              <a:p>
                <a:r>
                  <a:rPr lang="en-US" i="1" dirty="0">
                    <a:latin typeface="Cambria Math" panose="02040503050406030204" pitchFamily="18" charset="0"/>
                    <a:ea typeface="Cambria Math" panose="02040503050406030204" pitchFamily="18" charset="0"/>
                  </a:rPr>
                  <a:t>PV=</a:t>
                </a:r>
                <a:r>
                  <a:rPr lang="en-US" i="1" dirty="0" err="1">
                    <a:latin typeface="Cambria Math" panose="02040503050406030204" pitchFamily="18" charset="0"/>
                    <a:ea typeface="Cambria Math" panose="02040503050406030204" pitchFamily="18" charset="0"/>
                  </a:rPr>
                  <a:t>nRT</a:t>
                </a:r>
                <a:endParaRPr lang="en-US" i="1" dirty="0">
                  <a:latin typeface="Cambria Math" panose="02040503050406030204" pitchFamily="18" charset="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𝑊</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V</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nR</m:t>
                    </m:r>
                    <m:r>
                      <a:rPr lang="en-US" i="1">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T</m:t>
                    </m:r>
                  </m:oMath>
                </a14:m>
                <a:r>
                  <a:rPr lang="en-US" dirty="0">
                    <a:ea typeface="Cambria Math" panose="02040503050406030204" pitchFamily="18" charset="0"/>
                  </a:rPr>
                  <a:t>,</a:t>
                </a:r>
              </a:p>
              <a:p>
                <a:r>
                  <a:rPr lang="en-US" dirty="0">
                    <a:ea typeface="Cambria Math" panose="02040503050406030204" pitchFamily="18" charset="0"/>
                  </a:rPr>
                  <a:t>U=3/2 </a:t>
                </a:r>
                <a:r>
                  <a:rPr lang="en-US" dirty="0" err="1">
                    <a:ea typeface="Cambria Math" panose="02040503050406030204" pitchFamily="18" charset="0"/>
                  </a:rPr>
                  <a:t>nRT</a:t>
                </a:r>
                <a:r>
                  <a:rPr lang="en-US" dirty="0">
                    <a:ea typeface="Cambria Math" panose="020405030504060302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U</m:t>
                    </m:r>
                    <m:r>
                      <a:rPr lang="en-US">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0" smtClean="0">
                            <a:latin typeface="Cambria Math" panose="02040503050406030204" pitchFamily="18" charset="0"/>
                            <a:ea typeface="Cambria Math" panose="02040503050406030204" pitchFamily="18" charset="0"/>
                          </a:rPr>
                          <m:t>3</m:t>
                        </m:r>
                      </m:num>
                      <m:den>
                        <m:r>
                          <a:rPr lang="en-US" b="0" i="0" smtClean="0">
                            <a:latin typeface="Cambria Math" panose="02040503050406030204" pitchFamily="18" charset="0"/>
                            <a:ea typeface="Cambria Math" panose="02040503050406030204" pitchFamily="18" charset="0"/>
                          </a:rPr>
                          <m:t>2</m:t>
                        </m:r>
                      </m:den>
                    </m:f>
                    <m:r>
                      <m:rPr>
                        <m:sty m:val="p"/>
                      </m:rPr>
                      <a:rPr lang="en-US">
                        <a:latin typeface="Cambria Math" panose="02040503050406030204" pitchFamily="18" charset="0"/>
                        <a:ea typeface="Cambria Math" panose="02040503050406030204" pitchFamily="18" charset="0"/>
                      </a:rPr>
                      <m:t>nR</m:t>
                    </m:r>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T</m:t>
                    </m:r>
                  </m:oMath>
                </a14:m>
                <a:endParaRPr lang="en-US" dirty="0">
                  <a:ea typeface="Cambria Math" panose="02040503050406030204" pitchFamily="18" charset="0"/>
                </a:endParaRPr>
              </a:p>
              <a:p>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𝑄</m:t>
                        </m:r>
                      </m:e>
                      <m:sub>
                        <m:r>
                          <a:rPr lang="en-US" b="0" i="1" smtClean="0">
                            <a:latin typeface="Cambria Math" panose="02040503050406030204" pitchFamily="18" charset="0"/>
                            <a:ea typeface="Cambria Math" panose="02040503050406030204" pitchFamily="18" charset="0"/>
                          </a:rPr>
                          <m:t>𝑃</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𝑈</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𝑊</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b="0" i="0" smtClean="0">
                            <a:latin typeface="Cambria Math" panose="02040503050406030204" pitchFamily="18" charset="0"/>
                            <a:ea typeface="Cambria Math" panose="02040503050406030204" pitchFamily="18" charset="0"/>
                          </a:rPr>
                          <m:t>5</m:t>
                        </m:r>
                      </m:num>
                      <m:den>
                        <m:r>
                          <a:rPr lang="en-US">
                            <a:latin typeface="Cambria Math" panose="02040503050406030204" pitchFamily="18" charset="0"/>
                            <a:ea typeface="Cambria Math" panose="02040503050406030204" pitchFamily="18" charset="0"/>
                          </a:rPr>
                          <m:t>2</m:t>
                        </m:r>
                      </m:den>
                    </m:f>
                    <m:r>
                      <m:rPr>
                        <m:sty m:val="p"/>
                      </m:rPr>
                      <a:rPr lang="en-US">
                        <a:latin typeface="Cambria Math" panose="02040503050406030204" pitchFamily="18" charset="0"/>
                        <a:ea typeface="Cambria Math" panose="02040503050406030204" pitchFamily="18" charset="0"/>
                      </a:rPr>
                      <m:t>nR</m:t>
                    </m:r>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T</m:t>
                    </m:r>
                  </m:oMath>
                </a14:m>
                <a:r>
                  <a:rPr lang="en-US" dirty="0">
                    <a:ea typeface="Cambria Math" panose="02040503050406030204" pitchFamily="18" charset="0"/>
                  </a:rPr>
                  <a:t>, </a:t>
                </a:r>
              </a:p>
              <a:p>
                <a:r>
                  <a:rPr lang="en-US" dirty="0">
                    <a:solidFill>
                      <a:srgbClr val="00B0F0"/>
                    </a:solidFill>
                  </a:rPr>
                  <a:t>Constant V</a:t>
                </a:r>
                <a:endParaRPr lang="en-US" i="1" dirty="0">
                  <a:solidFill>
                    <a:srgbClr val="00B0F0"/>
                  </a:solidFill>
                  <a:latin typeface="Cambria Math" panose="02040503050406030204" pitchFamily="18" charset="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𝑊</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V</m:t>
                    </m:r>
                    <m:r>
                      <a:rPr lang="en-US">
                        <a:latin typeface="Cambria Math" panose="02040503050406030204" pitchFamily="18" charset="0"/>
                        <a:ea typeface="Cambria Math" panose="02040503050406030204" pitchFamily="18" charset="0"/>
                      </a:rPr>
                      <m:t>=0</m:t>
                    </m:r>
                  </m:oMath>
                </a14:m>
                <a:endParaRPr lang="en-US" dirty="0">
                  <a:ea typeface="Cambria Math" panose="02040503050406030204" pitchFamily="18" charset="0"/>
                </a:endParaRPr>
              </a:p>
              <a:p>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𝑄</m:t>
                        </m:r>
                      </m:e>
                      <m:sub>
                        <m:r>
                          <a:rPr lang="en-US" i="1">
                            <a:latin typeface="Cambria Math" panose="02040503050406030204" pitchFamily="18" charset="0"/>
                            <a:ea typeface="Cambria Math" panose="02040503050406030204" pitchFamily="18" charset="0"/>
                          </a:rPr>
                          <m:t>𝑉</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𝑈</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𝑊</m:t>
                    </m:r>
                    <m:r>
                      <a:rPr lang="en-US" i="1">
                        <a:latin typeface="Cambria Math" panose="02040503050406030204" pitchFamily="18" charset="0"/>
                        <a:ea typeface="Cambria Math" panose="02040503050406030204" pitchFamily="18" charset="0"/>
                      </a:rPr>
                      <m:t>=</m:t>
                    </m:r>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U</m:t>
                    </m:r>
                    <m:r>
                      <a:rPr lang="en-US" b="0" i="0"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a:latin typeface="Cambria Math" panose="02040503050406030204" pitchFamily="18" charset="0"/>
                            <a:ea typeface="Cambria Math" panose="02040503050406030204" pitchFamily="18" charset="0"/>
                          </a:rPr>
                          <m:t>3</m:t>
                        </m:r>
                      </m:num>
                      <m:den>
                        <m:r>
                          <a:rPr lang="en-US">
                            <a:latin typeface="Cambria Math" panose="02040503050406030204" pitchFamily="18" charset="0"/>
                            <a:ea typeface="Cambria Math" panose="02040503050406030204" pitchFamily="18" charset="0"/>
                          </a:rPr>
                          <m:t>2</m:t>
                        </m:r>
                      </m:den>
                    </m:f>
                    <m:r>
                      <m:rPr>
                        <m:sty m:val="p"/>
                      </m:rPr>
                      <a:rPr lang="en-US">
                        <a:latin typeface="Cambria Math" panose="02040503050406030204" pitchFamily="18" charset="0"/>
                        <a:ea typeface="Cambria Math" panose="02040503050406030204" pitchFamily="18" charset="0"/>
                      </a:rPr>
                      <m:t>nR</m:t>
                    </m:r>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T</m:t>
                    </m:r>
                  </m:oMath>
                </a14:m>
                <a:r>
                  <a:rPr lang="en-US" dirty="0">
                    <a:ea typeface="Cambria Math" panose="02040503050406030204" pitchFamily="18" charset="0"/>
                  </a:rPr>
                  <a:t>, </a:t>
                </a:r>
                <a:endParaRPr lang="en-US" dirty="0">
                  <a:solidFill>
                    <a:srgbClr val="FF0000"/>
                  </a:solidFill>
                  <a:ea typeface="Cambria Math" panose="02040503050406030204" pitchFamily="18" charset="0"/>
                </a:endParaRPr>
              </a:p>
              <a:p>
                <a:endParaRPr lang="en-US" dirty="0">
                  <a:ea typeface="Cambria Math" panose="02040503050406030204" pitchFamily="18" charset="0"/>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9634" y="956310"/>
                <a:ext cx="8467344" cy="5852160"/>
              </a:xfrm>
              <a:blipFill>
                <a:blip r:embed="rId3"/>
                <a:stretch>
                  <a:fillRect l="-1296" t="-114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a:defRPr/>
            </a:pPr>
            <a:r>
              <a:rPr lang="en-US" dirty="0"/>
              <a:t>© 20b Pearson Education, Inc.</a:t>
            </a:r>
          </a:p>
        </p:txBody>
      </p:sp>
    </p:spTree>
    <p:extLst>
      <p:ext uri="{BB962C8B-B14F-4D97-AF65-F5344CB8AC3E}">
        <p14:creationId xmlns:p14="http://schemas.microsoft.com/office/powerpoint/2010/main" val="297635096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192.168.4.30\conversion\IRDVD\JPG Creation\Walker Physics, 5e\Output\Chapter 18\DELIVERABLES_FOLDER_CH_18\FINAL_JPEG_FILES\B_Tables\18_03_Table.jpg"/>
          <p:cNvPicPr>
            <a:picLocks noChangeAspect="1" noChangeArrowheads="1"/>
          </p:cNvPicPr>
          <p:nvPr/>
        </p:nvPicPr>
        <p:blipFill rotWithShape="1">
          <a:blip r:embed="rId2">
            <a:extLst>
              <a:ext uri="{28A0092B-C50C-407E-A947-70E740481C1C}">
                <a14:useLocalDpi xmlns:a14="http://schemas.microsoft.com/office/drawing/2010/main" val="0"/>
              </a:ext>
            </a:extLst>
          </a:blip>
          <a:srcRect b="3283"/>
          <a:stretch/>
        </p:blipFill>
        <p:spPr bwMode="auto">
          <a:xfrm>
            <a:off x="1367028" y="2419034"/>
            <a:ext cx="6409944" cy="38868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c-4 Specific Heats for an Ideal Gas: Constant Pressure, Constant Volume</a:t>
            </a:r>
          </a:p>
        </p:txBody>
      </p:sp>
      <p:sp>
        <p:nvSpPr>
          <p:cNvPr id="3" name="Content Placeholder 2"/>
          <p:cNvSpPr>
            <a:spLocks noGrp="1"/>
          </p:cNvSpPr>
          <p:nvPr>
            <p:ph idx="1"/>
          </p:nvPr>
        </p:nvSpPr>
        <p:spPr/>
        <p:txBody>
          <a:bodyPr/>
          <a:lstStyle/>
          <a:p>
            <a:r>
              <a:rPr lang="en-US"/>
              <a:t>Although this calculation was done for an ideal, monatomic gas, it works well for real gases.</a:t>
            </a:r>
          </a:p>
          <a:p>
            <a:endParaRPr lang="en-US" dirty="0"/>
          </a:p>
        </p:txBody>
      </p:sp>
      <p:sp>
        <p:nvSpPr>
          <p:cNvPr id="4" name="Footer Placeholder 3"/>
          <p:cNvSpPr>
            <a:spLocks noGrp="1"/>
          </p:cNvSpPr>
          <p:nvPr>
            <p:ph type="ftr" sz="quarter" idx="11"/>
          </p:nvPr>
        </p:nvSpPr>
        <p:spPr/>
        <p:txBody>
          <a:bodyPr/>
          <a:lstStyle/>
          <a:p>
            <a:r>
              <a:rPr lang="en-US" dirty="0"/>
              <a:t>© 20b Pearson Education, Inc.</a:t>
            </a:r>
          </a:p>
        </p:txBody>
      </p:sp>
    </p:spTree>
    <p:extLst>
      <p:ext uri="{BB962C8B-B14F-4D97-AF65-F5344CB8AC3E}">
        <p14:creationId xmlns:p14="http://schemas.microsoft.com/office/powerpoint/2010/main" val="1143224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92.168.4.30\conversion\IRDVD\JPG Creation\Walker Physics, 5e\Output\Chapter 17\DELIVERABLES_FOLDER_CH_17\FINAL_JPEG_FILES\B_Tables\17_03_Tab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440"/>
          <a:stretch/>
        </p:blipFill>
        <p:spPr bwMode="auto">
          <a:xfrm>
            <a:off x="4956493" y="1406844"/>
            <a:ext cx="3931920" cy="48172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b-3 Solids and Elastic Deformation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9456" y="1279526"/>
                <a:ext cx="4737037" cy="4846638"/>
              </a:xfrm>
            </p:spPr>
            <p:txBody>
              <a:bodyPr/>
              <a:lstStyle/>
              <a:p>
                <a:r>
                  <a:rPr lang="en-US" dirty="0" smtClean="0"/>
                  <a:t>Here, the proportionality constant, </a:t>
                </a:r>
                <a:r>
                  <a:rPr lang="en-US" i="1" dirty="0"/>
                  <a:t>B</a:t>
                </a:r>
                <a:r>
                  <a:rPr lang="en-US" dirty="0"/>
                  <a:t>, is called the bulk modulus</a:t>
                </a:r>
                <a:r>
                  <a:rPr lang="en-US" dirty="0" smtClean="0"/>
                  <a:t>. </a:t>
                </a:r>
              </a:p>
              <a:p>
                <a:endParaRPr lang="en-US" dirty="0"/>
              </a:p>
              <a:p>
                <a:endParaRPr lang="en-US" dirty="0" smtClean="0"/>
              </a:p>
              <a:p>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 </m:t>
                      </m:r>
                      <m:r>
                        <a:rPr lang="en-US" b="0" i="1" smtClean="0">
                          <a:latin typeface="Cambria Math" panose="02040503050406030204" pitchFamily="18" charset="0"/>
                        </a:rPr>
                        <m:t>𝑑𝑃</m:t>
                      </m:r>
                      <m:r>
                        <a:rPr lang="en-US" b="0" i="1" smtClean="0">
                          <a:latin typeface="Cambria Math" panose="02040503050406030204" pitchFamily="18" charset="0"/>
                        </a:rPr>
                        <m:t>/</m:t>
                      </m:r>
                      <m:r>
                        <a:rPr lang="en-US" b="0" i="1" smtClean="0">
                          <a:latin typeface="Cambria Math" panose="02040503050406030204" pitchFamily="18" charset="0"/>
                        </a:rPr>
                        <m:t>𝑑𝑉</m:t>
                      </m:r>
                    </m:oMath>
                  </m:oMathPara>
                </a14:m>
                <a:endParaRPr lang="en-US" dirty="0" smtClean="0"/>
              </a:p>
              <a:p>
                <a:r>
                  <a:rPr lang="en-US" dirty="0" smtClean="0"/>
                  <a:t>Compressibility is its inverse.</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9456" y="1279526"/>
                <a:ext cx="4737037" cy="4846638"/>
              </a:xfrm>
              <a:blipFill>
                <a:blip r:embed="rId3"/>
                <a:stretch>
                  <a:fillRect l="-2317" t="-138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3111981"/>
            <a:ext cx="3408362" cy="129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7956965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909"/>
          <a:stretch/>
        </p:blipFill>
        <p:spPr>
          <a:xfrm>
            <a:off x="5018088" y="3749041"/>
            <a:ext cx="3785616" cy="2906099"/>
          </a:xfrm>
          <a:prstGeom prst="rect">
            <a:avLst/>
          </a:prstGeom>
        </p:spPr>
      </p:pic>
      <p:sp>
        <p:nvSpPr>
          <p:cNvPr id="2" name="Title 1"/>
          <p:cNvSpPr>
            <a:spLocks noGrp="1"/>
          </p:cNvSpPr>
          <p:nvPr>
            <p:ph type="title"/>
          </p:nvPr>
        </p:nvSpPr>
        <p:spPr/>
        <p:txBody>
          <a:bodyPr/>
          <a:lstStyle/>
          <a:p>
            <a:r>
              <a:rPr lang="en-US" dirty="0"/>
              <a:t>c-4 Adiabatic process</a:t>
            </a:r>
          </a:p>
        </p:txBody>
      </p:sp>
      <p:sp>
        <p:nvSpPr>
          <p:cNvPr id="3" name="Content Placeholder 2"/>
          <p:cNvSpPr>
            <a:spLocks noGrp="1"/>
          </p:cNvSpPr>
          <p:nvPr>
            <p:ph idx="1"/>
          </p:nvPr>
        </p:nvSpPr>
        <p:spPr/>
        <p:txBody>
          <a:bodyPr/>
          <a:lstStyle/>
          <a:p>
            <a:r>
              <a:rPr lang="en-US" dirty="0"/>
              <a:t>The </a:t>
            </a:r>
            <a:r>
              <a:rPr lang="en-US" i="1" dirty="0"/>
              <a:t>P-V</a:t>
            </a:r>
            <a:r>
              <a:rPr lang="en-US" dirty="0"/>
              <a:t> curve for an adiabatic process is given by: </a:t>
            </a:r>
          </a:p>
          <a:p>
            <a:endParaRPr lang="en-US" dirty="0"/>
          </a:p>
          <a:p>
            <a:pPr marL="0" indent="0">
              <a:buNone/>
            </a:pPr>
            <a:r>
              <a:rPr lang="en-US" dirty="0"/>
              <a:t>     Where: </a:t>
            </a:r>
          </a:p>
          <a:p>
            <a:endParaRPr lang="en-US" dirty="0"/>
          </a:p>
          <a:p>
            <a:r>
              <a:rPr lang="en-US" dirty="0"/>
              <a:t>This      is for a monatomic</a:t>
            </a:r>
            <a:br>
              <a:rPr lang="en-US" dirty="0"/>
            </a:br>
            <a:r>
              <a:rPr lang="en-US" dirty="0"/>
              <a:t>gas:</a:t>
            </a:r>
          </a:p>
          <a:p>
            <a:endParaRPr lang="en-US" dirty="0"/>
          </a:p>
        </p:txBody>
      </p:sp>
      <p:sp>
        <p:nvSpPr>
          <p:cNvPr id="4" name="Footer Placeholder 3"/>
          <p:cNvSpPr>
            <a:spLocks noGrp="1"/>
          </p:cNvSpPr>
          <p:nvPr>
            <p:ph type="ftr" sz="quarter" idx="11"/>
          </p:nvPr>
        </p:nvSpPr>
        <p:spPr/>
        <p:txBody>
          <a:bodyPr/>
          <a:lstStyle/>
          <a:p>
            <a:r>
              <a:rPr lang="en-US" dirty="0"/>
              <a:t>© 20b Pearson Education, Inc.</a:t>
            </a:r>
          </a:p>
        </p:txBody>
      </p:sp>
      <p:graphicFrame>
        <p:nvGraphicFramePr>
          <p:cNvPr id="5" name="Object 4"/>
          <p:cNvGraphicFramePr>
            <a:graphicFrameLocks noChangeAspect="1"/>
          </p:cNvGraphicFramePr>
          <p:nvPr>
            <p:extLst>
              <p:ext uri="{D42A27DB-BD31-4B8C-83A1-F6EECF244321}">
                <p14:modId xmlns:p14="http://schemas.microsoft.com/office/powerpoint/2010/main" val="1929362013"/>
              </p:ext>
            </p:extLst>
          </p:nvPr>
        </p:nvGraphicFramePr>
        <p:xfrm>
          <a:off x="1538668" y="4016584"/>
          <a:ext cx="478155" cy="505995"/>
        </p:xfrm>
        <a:graphic>
          <a:graphicData uri="http://schemas.openxmlformats.org/presentationml/2006/ole">
            <mc:AlternateContent xmlns:mc="http://schemas.openxmlformats.org/markup-compatibility/2006">
              <mc:Choice xmlns:v="urn:schemas-microsoft-com:vml" Requires="v">
                <p:oleObj spid="_x0000_s4163" name="Equation" r:id="rId4" imgW="139700" imgH="165100" progId="Equation.DSMT4">
                  <p:embed/>
                </p:oleObj>
              </mc:Choice>
              <mc:Fallback>
                <p:oleObj name="Equation" r:id="rId4" imgW="139700" imgH="1651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8668" y="4016584"/>
                        <a:ext cx="478155" cy="505995"/>
                      </a:xfrm>
                      <a:prstGeom prst="rect">
                        <a:avLst/>
                      </a:prstGeom>
                      <a:noFill/>
                      <a:ln>
                        <a:noFill/>
                      </a:ln>
                    </p:spPr>
                  </p:pic>
                </p:oleObj>
              </mc:Fallback>
            </mc:AlternateContent>
          </a:graphicData>
        </a:graphic>
      </p:graphicFrame>
      <p:pic>
        <p:nvPicPr>
          <p:cNvPr id="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7746" y="1774824"/>
            <a:ext cx="280035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5993" y="2412999"/>
            <a:ext cx="3255962" cy="141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5931051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185" y="451485"/>
            <a:ext cx="7492365" cy="1398270"/>
          </a:xfrm>
        </p:spPr>
        <p:txBody>
          <a:bodyPr/>
          <a:lstStyle/>
          <a:p>
            <a:r>
              <a:rPr lang="en-US" b="0" dirty="0" smtClean="0">
                <a:solidFill>
                  <a:srgbClr val="FF0000"/>
                </a:solidFill>
                <a:ea typeface="Cambria Math" panose="02040503050406030204" pitchFamily="18" charset="0"/>
              </a:rPr>
              <a:t>Adiabatic </a:t>
            </a:r>
            <a:r>
              <a:rPr lang="en-US" b="0" dirty="0" err="1" smtClean="0">
                <a:solidFill>
                  <a:srgbClr val="FF0000"/>
                </a:solidFill>
                <a:ea typeface="Cambria Math" panose="02040503050406030204" pitchFamily="18" charset="0"/>
              </a:rPr>
              <a:t>dQ</a:t>
            </a:r>
            <a:r>
              <a:rPr lang="en-US" b="0" dirty="0" smtClean="0">
                <a:solidFill>
                  <a:srgbClr val="FF0000"/>
                </a:solidFill>
                <a:ea typeface="Cambria Math" panose="02040503050406030204" pitchFamily="18" charset="0"/>
              </a:rPr>
              <a:t>=0</a:t>
            </a:r>
            <a:br>
              <a:rPr lang="en-US" b="0" dirty="0" smtClean="0">
                <a:solidFill>
                  <a:srgbClr val="FF0000"/>
                </a:solidFill>
                <a:ea typeface="Cambria Math" panose="02040503050406030204" pitchFamily="18" charset="0"/>
              </a:rPr>
            </a:br>
            <a:r>
              <a:rPr lang="en-US" b="0" dirty="0" err="1" smtClean="0">
                <a:solidFill>
                  <a:srgbClr val="FF0000"/>
                </a:solidFill>
                <a:ea typeface="Cambria Math" panose="02040503050406030204" pitchFamily="18" charset="0"/>
              </a:rPr>
              <a:t>dU</a:t>
            </a:r>
            <a:r>
              <a:rPr lang="en-US" b="0" dirty="0" smtClean="0">
                <a:solidFill>
                  <a:srgbClr val="FF0000"/>
                </a:solidFill>
                <a:ea typeface="Cambria Math" panose="02040503050406030204" pitchFamily="18" charset="0"/>
              </a:rPr>
              <a:t>=-</a:t>
            </a:r>
            <a:r>
              <a:rPr lang="en-US" b="0" dirty="0" err="1" smtClean="0">
                <a:solidFill>
                  <a:srgbClr val="FF0000"/>
                </a:solidFill>
                <a:ea typeface="Cambria Math" panose="02040503050406030204" pitchFamily="18" charset="0"/>
              </a:rPr>
              <a:t>PdV</a:t>
            </a:r>
            <a:r>
              <a:rPr lang="en-US" b="0" dirty="0">
                <a:solidFill>
                  <a:srgbClr val="FF0000"/>
                </a:solidFill>
                <a:ea typeface="Cambria Math" panose="02040503050406030204" pitchFamily="18" charset="0"/>
              </a:rPr>
              <a:t/>
            </a:r>
            <a:br>
              <a:rPr lang="en-US" b="0" dirty="0">
                <a:solidFill>
                  <a:srgbClr val="FF0000"/>
                </a:solidFill>
                <a:ea typeface="Cambria Math" panose="02040503050406030204" pitchFamily="18" charset="0"/>
              </a:rPr>
            </a:br>
            <a:endParaRPr lang="en-US" b="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68021" y="1849755"/>
                <a:ext cx="8467344" cy="5852160"/>
              </a:xfrm>
            </p:spPr>
            <p:txBody>
              <a:bodyPr/>
              <a:lstStyle/>
              <a:p>
                <a:r>
                  <a:rPr lang="en-US" i="1" dirty="0" smtClean="0">
                    <a:latin typeface="Cambria Math" panose="02040503050406030204" pitchFamily="18" charset="0"/>
                    <a:ea typeface="Cambria Math" panose="02040503050406030204" pitchFamily="18" charset="0"/>
                  </a:rPr>
                  <a:t>PV=</a:t>
                </a:r>
                <a:r>
                  <a:rPr lang="en-US" i="1" dirty="0" err="1" smtClean="0">
                    <a:latin typeface="Cambria Math" panose="02040503050406030204" pitchFamily="18" charset="0"/>
                    <a:ea typeface="Cambria Math" panose="02040503050406030204" pitchFamily="18" charset="0"/>
                  </a:rPr>
                  <a:t>nRT</a:t>
                </a:r>
                <a:r>
                  <a:rPr lang="en-US" i="1" dirty="0" smtClean="0">
                    <a:latin typeface="Cambria Math" panose="02040503050406030204" pitchFamily="18" charset="0"/>
                    <a:ea typeface="Cambria Math" panose="02040503050406030204" pitchFamily="18" charset="0"/>
                  </a:rPr>
                  <a:t>      (1)</a:t>
                </a:r>
                <a:endParaRPr lang="en-US" i="1" dirty="0">
                  <a:latin typeface="Cambria Math" panose="02040503050406030204" pitchFamily="18" charset="0"/>
                  <a:ea typeface="Cambria Math" panose="02040503050406030204" pitchFamily="18" charset="0"/>
                </a:endParaRPr>
              </a:p>
              <a:p>
                <a:r>
                  <a:rPr lang="en-US" dirty="0" smtClean="0">
                    <a:ea typeface="Cambria Math" panose="02040503050406030204" pitchFamily="18" charset="0"/>
                  </a:rPr>
                  <a:t>U=3/2 </a:t>
                </a:r>
                <a:r>
                  <a:rPr lang="en-US" dirty="0" err="1">
                    <a:ea typeface="Cambria Math" panose="02040503050406030204" pitchFamily="18" charset="0"/>
                  </a:rPr>
                  <a:t>nRT</a:t>
                </a:r>
                <a:r>
                  <a:rPr lang="en-US" dirty="0">
                    <a:ea typeface="Cambria Math" panose="02040503050406030204" pitchFamily="18" charset="0"/>
                  </a:rPr>
                  <a:t>, </a:t>
                </a:r>
                <a14:m>
                  <m:oMath xmlns:m="http://schemas.openxmlformats.org/officeDocument/2006/math">
                    <m:r>
                      <m:rPr>
                        <m:sty m:val="p"/>
                      </m:rPr>
                      <a:rPr lang="en-US" i="1">
                        <a:latin typeface="Cambria Math" panose="02040503050406030204" pitchFamily="18" charset="0"/>
                        <a:ea typeface="Cambria Math" panose="02040503050406030204" pitchFamily="18" charset="0"/>
                      </a:rPr>
                      <m:t>d</m:t>
                    </m:r>
                    <m:r>
                      <m:rPr>
                        <m:sty m:val="p"/>
                      </m:rPr>
                      <a:rPr lang="en-US" b="0" i="0" smtClean="0">
                        <a:latin typeface="Cambria Math" panose="02040503050406030204" pitchFamily="18" charset="0"/>
                        <a:ea typeface="Cambria Math" panose="02040503050406030204" pitchFamily="18" charset="0"/>
                      </a:rPr>
                      <m:t>U</m:t>
                    </m:r>
                    <m:r>
                      <a:rPr lang="en-US">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0" smtClean="0">
                            <a:latin typeface="Cambria Math" panose="02040503050406030204" pitchFamily="18" charset="0"/>
                            <a:ea typeface="Cambria Math" panose="02040503050406030204" pitchFamily="18" charset="0"/>
                          </a:rPr>
                          <m:t>3</m:t>
                        </m:r>
                      </m:num>
                      <m:den>
                        <m:r>
                          <a:rPr lang="en-US" b="0" i="0" smtClean="0">
                            <a:latin typeface="Cambria Math" panose="02040503050406030204" pitchFamily="18" charset="0"/>
                            <a:ea typeface="Cambria Math" panose="02040503050406030204" pitchFamily="18" charset="0"/>
                          </a:rPr>
                          <m:t>2</m:t>
                        </m:r>
                      </m:den>
                    </m:f>
                    <m:r>
                      <m:rPr>
                        <m:sty m:val="p"/>
                      </m:rPr>
                      <a:rPr lang="en-US">
                        <a:latin typeface="Cambria Math" panose="02040503050406030204" pitchFamily="18" charset="0"/>
                        <a:ea typeface="Cambria Math" panose="02040503050406030204" pitchFamily="18" charset="0"/>
                      </a:rPr>
                      <m:t>nR</m:t>
                    </m:r>
                    <m:r>
                      <a:rPr lang="en-US" b="0" i="1" smtClean="0">
                        <a:latin typeface="Cambria Math" panose="02040503050406030204" pitchFamily="18" charset="0"/>
                        <a:ea typeface="Cambria Math" panose="02040503050406030204" pitchFamily="18" charset="0"/>
                      </a:rPr>
                      <m:t>𝑑</m:t>
                    </m:r>
                    <m:r>
                      <m:rPr>
                        <m:sty m:val="p"/>
                      </m:rPr>
                      <a:rPr lang="en-US">
                        <a:latin typeface="Cambria Math" panose="02040503050406030204" pitchFamily="18" charset="0"/>
                        <a:ea typeface="Cambria Math" panose="02040503050406030204" pitchFamily="18" charset="0"/>
                      </a:rPr>
                      <m:t>T</m:t>
                    </m:r>
                  </m:oMath>
                </a14:m>
                <a:r>
                  <a:rPr lang="en-US" dirty="0" smtClean="0">
                    <a:ea typeface="Cambria Math" panose="02040503050406030204" pitchFamily="18" charset="0"/>
                  </a:rPr>
                  <a:t>=-</a:t>
                </a:r>
                <a:r>
                  <a:rPr lang="en-US" dirty="0" err="1" smtClean="0">
                    <a:ea typeface="Cambria Math" panose="02040503050406030204" pitchFamily="18" charset="0"/>
                  </a:rPr>
                  <a:t>PdV</a:t>
                </a:r>
                <a:endParaRPr lang="en-US" dirty="0">
                  <a:ea typeface="Cambria Math" panose="02040503050406030204" pitchFamily="18" charset="0"/>
                </a:endParaRPr>
              </a:p>
              <a:p>
                <a:r>
                  <a:rPr lang="en-US" dirty="0" smtClean="0">
                    <a:ea typeface="Cambria Math" panose="02040503050406030204" pitchFamily="18" charset="0"/>
                  </a:rPr>
                  <a:t>Differentiating (1), e get </a:t>
                </a:r>
              </a:p>
              <a:p>
                <a14:m>
                  <m:oMath xmlns:m="http://schemas.openxmlformats.org/officeDocument/2006/math">
                    <m:r>
                      <a:rPr lang="en-US" i="1">
                        <a:latin typeface="Cambria Math" panose="02040503050406030204" pitchFamily="18" charset="0"/>
                        <a:ea typeface="Cambria Math" panose="02040503050406030204" pitchFamily="18" charset="0"/>
                      </a:rPr>
                      <m:t>𝑃𝑑𝑉</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𝑉𝑑𝑃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𝑛𝑅𝑑𝑇</m:t>
                    </m:r>
                    <m:r>
                      <a:rPr lang="en-US" b="0" i="1" smtClean="0">
                        <a:latin typeface="Cambria Math" panose="02040503050406030204" pitchFamily="18" charset="0"/>
                        <a:ea typeface="Cambria Math" panose="02040503050406030204" pitchFamily="18" charset="0"/>
                      </a:rPr>
                      <m:t>=−2/3</m:t>
                    </m:r>
                    <m:r>
                      <a:rPr lang="en-US" b="0" i="1" smtClean="0">
                        <a:latin typeface="Cambria Math" panose="02040503050406030204" pitchFamily="18" charset="0"/>
                        <a:ea typeface="Cambria Math" panose="02040503050406030204" pitchFamily="18" charset="0"/>
                      </a:rPr>
                      <m:t>𝑃𝑑𝑉</m:t>
                    </m:r>
                    <m:r>
                      <a:rPr lang="en-US" i="1">
                        <a:latin typeface="Cambria Math" panose="02040503050406030204" pitchFamily="18" charset="0"/>
                        <a:ea typeface="Cambria Math" panose="02040503050406030204" pitchFamily="18" charset="0"/>
                      </a:rPr>
                      <m:t> </m:t>
                    </m:r>
                  </m:oMath>
                </a14:m>
                <a:r>
                  <a:rPr lang="en-US" dirty="0" smtClean="0">
                    <a:ea typeface="Cambria Math" panose="02040503050406030204" pitchFamily="18" charset="0"/>
                  </a:rPr>
                  <a:t>, </a:t>
                </a:r>
                <a:endParaRPr lang="en-US" dirty="0">
                  <a:ea typeface="Cambria Math" panose="02040503050406030204" pitchFamily="18" charset="0"/>
                </a:endParaRPr>
              </a:p>
              <a:p>
                <a14:m>
                  <m:oMath xmlns:m="http://schemas.openxmlformats.org/officeDocument/2006/math">
                    <m:r>
                      <a:rPr lang="en-US" i="1" smtClean="0">
                        <a:latin typeface="Cambria Math" panose="02040503050406030204" pitchFamily="18" charset="0"/>
                        <a:ea typeface="Cambria Math" panose="02040503050406030204" pitchFamily="18" charset="0"/>
                      </a:rPr>
                      <m:t>𝛾</m:t>
                    </m:r>
                    <m:r>
                      <a:rPr lang="en-US" i="1">
                        <a:latin typeface="Cambria Math" panose="02040503050406030204" pitchFamily="18" charset="0"/>
                        <a:ea typeface="Cambria Math" panose="02040503050406030204" pitchFamily="18" charset="0"/>
                      </a:rPr>
                      <m:t>𝑑𝑉</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𝑑𝑃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oMath>
                </a14:m>
                <a:r>
                  <a:rPr lang="en-US" dirty="0">
                    <a:ea typeface="Cambria Math" panose="02040503050406030204" pitchFamily="18" charset="0"/>
                  </a:rPr>
                  <a:t>, </a:t>
                </a:r>
              </a:p>
              <a:p>
                <a14:m>
                  <m:oMath xmlns:m="http://schemas.openxmlformats.org/officeDocument/2006/math">
                    <m:r>
                      <a:rPr lang="en-US" i="1">
                        <a:latin typeface="Cambria Math" panose="02040503050406030204" pitchFamily="18" charset="0"/>
                        <a:ea typeface="Cambria Math" panose="02040503050406030204" pitchFamily="18" charset="0"/>
                      </a:rPr>
                      <m:t>𝛾</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ln</m:t>
                        </m:r>
                      </m:fName>
                      <m:e>
                        <m:r>
                          <a:rPr lang="en-US" i="1">
                            <a:latin typeface="Cambria Math" panose="02040503050406030204" pitchFamily="18" charset="0"/>
                            <a:ea typeface="Cambria Math" panose="02040503050406030204" pitchFamily="18" charset="0"/>
                          </a:rPr>
                          <m:t>𝑉</m:t>
                        </m:r>
                      </m:e>
                    </m:func>
                    <m:r>
                      <a:rPr lang="en-US" i="1">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ln</m:t>
                        </m:r>
                      </m:fName>
                      <m:e>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𝑐𝑜𝑛𝑠𝑡𝑎𝑛𝑡</m:t>
                        </m:r>
                      </m:e>
                    </m:func>
                  </m:oMath>
                </a14:m>
                <a:r>
                  <a:rPr lang="en-US" dirty="0" smtClean="0">
                    <a:ea typeface="Cambria Math" panose="02040503050406030204" pitchFamily="18" charset="0"/>
                  </a:rPr>
                  <a:t>,</a:t>
                </a:r>
              </a:p>
              <a:p>
                <a:r>
                  <a:rPr lang="en-US" dirty="0" smtClean="0">
                    <a:ea typeface="Cambria Math" panose="02040503050406030204" pitchFamily="18" charset="0"/>
                  </a:rPr>
                  <a:t> </a:t>
                </a:r>
                <a:endParaRPr lang="en-US" dirty="0">
                  <a:ea typeface="Cambria Math" panose="02040503050406030204" pitchFamily="18" charset="0"/>
                </a:endParaRPr>
              </a:p>
              <a:p>
                <a:endParaRPr lang="en-US" dirty="0">
                  <a:ea typeface="Cambria Math" panose="02040503050406030204" pitchFamily="18" charset="0"/>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68021" y="1849755"/>
                <a:ext cx="8467344" cy="5852160"/>
              </a:xfrm>
              <a:blipFill>
                <a:blip r:embed="rId2"/>
                <a:stretch>
                  <a:fillRect l="-1296" t="-104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a:defRPr/>
            </a:pPr>
            <a:r>
              <a:rPr lang="en-US" dirty="0"/>
              <a:t>© 20b Pearson Education, Inc.</a:t>
            </a: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954" y="5380676"/>
            <a:ext cx="2649855" cy="603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455245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Example c.10</a:t>
            </a:r>
            <a:br>
              <a:rPr lang="en-US" dirty="0"/>
            </a:br>
            <a:endParaRPr lang="en-US" dirty="0"/>
          </a:p>
        </p:txBody>
      </p:sp>
      <p:sp>
        <p:nvSpPr>
          <p:cNvPr id="4" name="Footer Placeholder 3"/>
          <p:cNvSpPr>
            <a:spLocks noGrp="1"/>
          </p:cNvSpPr>
          <p:nvPr>
            <p:ph type="ftr" sz="quarter" idx="3"/>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20b Pearson Education, Inc.</a:t>
            </a:r>
          </a:p>
        </p:txBody>
      </p:sp>
      <p:pic>
        <p:nvPicPr>
          <p:cNvPr id="5" name="Picture 4"/>
          <p:cNvPicPr>
            <a:picLocks noChangeAspect="1"/>
          </p:cNvPicPr>
          <p:nvPr/>
        </p:nvPicPr>
        <p:blipFill>
          <a:blip r:embed="rId2" r:link="rId3">
            <a:extLst>
              <a:ext uri="{28A0092B-C50C-407E-A947-70E740481C1C}">
                <a14:useLocalDpi xmlns:a14="http://schemas.microsoft.com/office/drawing/2010/main" val="0"/>
              </a:ext>
            </a:extLst>
          </a:blip>
          <a:srcRect b="2315"/>
          <a:stretch>
            <a:fillRect/>
          </a:stretch>
        </p:blipFill>
        <p:spPr>
          <a:xfrm>
            <a:off x="577215" y="-2984"/>
            <a:ext cx="8235315" cy="8338058"/>
          </a:xfrm>
          <a:prstGeom prst="rect">
            <a:avLst/>
          </a:prstGeom>
        </p:spPr>
      </p:pic>
    </p:spTree>
    <p:extLst>
      <p:ext uri="{BB962C8B-B14F-4D97-AF65-F5344CB8AC3E}">
        <p14:creationId xmlns:p14="http://schemas.microsoft.com/office/powerpoint/2010/main" val="127601739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solidFill>
                      <a:srgbClr val="00B050"/>
                    </a:solidFill>
                  </a:rPr>
                  <a:t>An example</a:t>
                </a:r>
                <a:r>
                  <a:rPr lang="en-US" dirty="0"/>
                  <a:t>: Carnot cycle: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1" i="1" smtClean="0">
                                <a:latin typeface="Cambria Math" panose="02040503050406030204" pitchFamily="18" charset="0"/>
                              </a:rPr>
                              <m:t>𝑸</m:t>
                            </m:r>
                          </m:e>
                          <m:sub>
                            <m:r>
                              <a:rPr lang="en-US" b="1" i="1" smtClean="0">
                                <a:latin typeface="Cambria Math" panose="02040503050406030204" pitchFamily="18" charset="0"/>
                              </a:rPr>
                              <m:t>𝟏</m:t>
                            </m:r>
                          </m:sub>
                        </m:sSub>
                      </m:num>
                      <m:den>
                        <m:sSub>
                          <m:sSubPr>
                            <m:ctrlPr>
                              <a:rPr lang="en-US" i="1">
                                <a:latin typeface="Cambria Math" panose="02040503050406030204" pitchFamily="18" charset="0"/>
                              </a:rPr>
                            </m:ctrlPr>
                          </m:sSubPr>
                          <m:e>
                            <m:r>
                              <a:rPr lang="en-US" b="1" i="1" smtClean="0">
                                <a:latin typeface="Cambria Math" panose="02040503050406030204" pitchFamily="18" charset="0"/>
                              </a:rPr>
                              <m:t>𝑻</m:t>
                            </m:r>
                          </m:e>
                          <m:sub>
                            <m:r>
                              <a:rPr lang="en-US" b="1" i="1" smtClean="0">
                                <a:latin typeface="Cambria Math" panose="02040503050406030204" pitchFamily="18" charset="0"/>
                              </a:rPr>
                              <m:t>𝟏</m:t>
                            </m:r>
                          </m:sub>
                        </m:sSub>
                      </m:den>
                    </m:f>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1" i="1" smtClean="0">
                                <a:latin typeface="Cambria Math" panose="02040503050406030204" pitchFamily="18" charset="0"/>
                              </a:rPr>
                              <m:t>𝑸</m:t>
                            </m:r>
                          </m:e>
                          <m:sub>
                            <m:r>
                              <a:rPr lang="en-US" b="1" i="1" smtClean="0">
                                <a:latin typeface="Cambria Math" panose="02040503050406030204" pitchFamily="18" charset="0"/>
                              </a:rPr>
                              <m:t>𝟐</m:t>
                            </m:r>
                          </m:sub>
                        </m:sSub>
                      </m:num>
                      <m:den>
                        <m:sSub>
                          <m:sSubPr>
                            <m:ctrlPr>
                              <a:rPr lang="en-US" i="1">
                                <a:latin typeface="Cambria Math" panose="02040503050406030204" pitchFamily="18" charset="0"/>
                              </a:rPr>
                            </m:ctrlPr>
                          </m:sSubPr>
                          <m:e>
                            <m:r>
                              <a:rPr lang="en-US" b="1" i="1" smtClean="0">
                                <a:latin typeface="Cambria Math" panose="02040503050406030204" pitchFamily="18" charset="0"/>
                              </a:rPr>
                              <m:t>𝑻</m:t>
                            </m:r>
                          </m:e>
                          <m:sub>
                            <m:r>
                              <a:rPr lang="en-US" b="1" i="1" smtClean="0">
                                <a:latin typeface="Cambria Math" panose="02040503050406030204" pitchFamily="18" charset="0"/>
                              </a:rPr>
                              <m:t>𝟐</m:t>
                            </m:r>
                          </m:sub>
                        </m:sSub>
                      </m:den>
                    </m:f>
                    <m:r>
                      <a:rPr lang="en-US" b="1" i="1" smtClean="0">
                        <a:latin typeface="Cambria Math" panose="02040503050406030204" pitchFamily="18" charset="0"/>
                      </a:rPr>
                      <m:t>=</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𝑺</m:t>
                    </m:r>
                  </m:oMath>
                </a14:m>
                <a:r>
                  <a:rPr lang="en-US" dirty="0" smtClean="0"/>
                  <a:t/>
                </a:r>
                <a:br>
                  <a:rPr lang="en-US" dirty="0" smtClean="0"/>
                </a:br>
                <a:r>
                  <a:rPr lang="en-US" dirty="0" smtClean="0"/>
                  <a:t>Significance will be explained later</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a:defRPr/>
            </a:pPr>
            <a:r>
              <a:rPr lang="en-US" dirty="0"/>
              <a:t>© 20b Pearson Education, Inc.</a:t>
            </a:r>
          </a:p>
        </p:txBody>
      </p:sp>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86425" y="1525905"/>
            <a:ext cx="3317180" cy="4619466"/>
          </a:xfrm>
          <a:prstGeom prst="rect">
            <a:avLst/>
          </a:prstGeom>
          <a:noFill/>
          <a:ln>
            <a:noFill/>
          </a:ln>
        </p:spPr>
      </p:pic>
      <mc:AlternateContent xmlns:mc="http://schemas.openxmlformats.org/markup-compatibility/2006" xmlns:a14="http://schemas.microsoft.com/office/drawing/2010/main">
        <mc:Choice Requires="a14">
          <p:sp>
            <p:nvSpPr>
              <p:cNvPr id="6" name="TextBox 5"/>
              <p:cNvSpPr txBox="1"/>
              <p:nvPr/>
            </p:nvSpPr>
            <p:spPr>
              <a:xfrm>
                <a:off x="268224" y="1268730"/>
                <a:ext cx="5983986" cy="5830507"/>
              </a:xfrm>
              <a:prstGeom prst="rect">
                <a:avLst/>
              </a:prstGeom>
              <a:noFill/>
            </p:spPr>
            <p:txBody>
              <a:bodyPr wrap="square" rtlCol="0">
                <a:spAutoFit/>
              </a:bodyPr>
              <a:lstStyle/>
              <a:p>
                <a:r>
                  <a:rPr lang="en-US" b="0" dirty="0">
                    <a:solidFill>
                      <a:srgbClr val="00B0F0"/>
                    </a:solidFill>
                  </a:rPr>
                  <a:t>Simple engine has four processes </a:t>
                </a:r>
                <a:r>
                  <a:rPr lang="en-US" b="0" dirty="0">
                    <a:solidFill>
                      <a:srgbClr val="FF0000"/>
                    </a:solidFill>
                  </a:rPr>
                  <a:t>ab, cd isothermal</a:t>
                </a:r>
              </a:p>
              <a:p>
                <a:pPr/>
                <a14:m>
                  <m:oMathPara xmlns:m="http://schemas.openxmlformats.org/officeDocument/2006/math">
                    <m:oMathParaPr>
                      <m:jc m:val="centerGroup"/>
                    </m:oMathParaPr>
                    <m:oMath xmlns:m="http://schemas.openxmlformats.org/officeDocument/2006/math">
                      <m:sSub>
                        <m:sSubPr>
                          <m:ctrlPr>
                            <a:rPr lang="en-US" b="0" i="1">
                              <a:latin typeface="Cambria Math" panose="02040503050406030204" pitchFamily="18" charset="0"/>
                            </a:rPr>
                          </m:ctrlPr>
                        </m:sSubPr>
                        <m:e>
                          <m:r>
                            <a:rPr lang="en-US" b="0" i="1">
                              <a:latin typeface="Cambria Math" panose="02040503050406030204" pitchFamily="18" charset="0"/>
                            </a:rPr>
                            <m:t>𝑄</m:t>
                          </m:r>
                        </m:e>
                        <m:sub>
                          <m:r>
                            <a:rPr lang="en-US" b="0" i="1">
                              <a:latin typeface="Cambria Math" panose="02040503050406030204" pitchFamily="18" charset="0"/>
                            </a:rPr>
                            <m:t>1</m:t>
                          </m:r>
                        </m:sub>
                      </m:sSub>
                      <m:r>
                        <a:rPr lang="en-US" b="0" i="1">
                          <a:latin typeface="Cambria Math" panose="02040503050406030204" pitchFamily="18" charset="0"/>
                        </a:rPr>
                        <m:t>=</m:t>
                      </m:r>
                      <m:sSub>
                        <m:sSubPr>
                          <m:ctrlPr>
                            <a:rPr lang="en-US" b="0" i="1">
                              <a:latin typeface="Cambria Math" panose="02040503050406030204" pitchFamily="18" charset="0"/>
                            </a:rPr>
                          </m:ctrlPr>
                        </m:sSubPr>
                        <m:e>
                          <m:r>
                            <a:rPr lang="en-US" b="0" i="1">
                              <a:latin typeface="Cambria Math" panose="02040503050406030204" pitchFamily="18" charset="0"/>
                            </a:rPr>
                            <m:t>𝑊</m:t>
                          </m:r>
                        </m:e>
                        <m:sub>
                          <m:r>
                            <a:rPr lang="en-US" b="0" i="1">
                              <a:latin typeface="Cambria Math" panose="02040503050406030204" pitchFamily="18" charset="0"/>
                            </a:rPr>
                            <m:t>1</m:t>
                          </m:r>
                        </m:sub>
                      </m:sSub>
                      <m:r>
                        <a:rPr lang="en-US" b="0" i="1">
                          <a:latin typeface="Cambria Math" panose="02040503050406030204" pitchFamily="18" charset="0"/>
                        </a:rPr>
                        <m:t>=</m:t>
                      </m:r>
                      <m:r>
                        <a:rPr lang="en-US" b="0" i="1">
                          <a:latin typeface="Cambria Math" panose="02040503050406030204" pitchFamily="18" charset="0"/>
                        </a:rPr>
                        <m:t>𝑛𝑅</m:t>
                      </m:r>
                      <m:sSub>
                        <m:sSubPr>
                          <m:ctrlPr>
                            <a:rPr lang="en-US" b="0" i="1">
                              <a:latin typeface="Cambria Math" panose="02040503050406030204" pitchFamily="18" charset="0"/>
                            </a:rPr>
                          </m:ctrlPr>
                        </m:sSubPr>
                        <m:e>
                          <m:r>
                            <a:rPr lang="en-US" b="0" i="1">
                              <a:latin typeface="Cambria Math" panose="02040503050406030204" pitchFamily="18" charset="0"/>
                            </a:rPr>
                            <m:t>𝑇</m:t>
                          </m:r>
                        </m:e>
                        <m:sub>
                          <m:r>
                            <a:rPr lang="en-US" b="0" i="1">
                              <a:latin typeface="Cambria Math" panose="02040503050406030204" pitchFamily="18" charset="0"/>
                            </a:rPr>
                            <m:t>1</m:t>
                          </m:r>
                        </m:sub>
                      </m:sSub>
                      <m:r>
                        <a:rPr lang="en-US" b="0" i="1">
                          <a:latin typeface="Cambria Math" panose="02040503050406030204" pitchFamily="18" charset="0"/>
                        </a:rPr>
                        <m:t>𝑙𝑛</m:t>
                      </m:r>
                      <m:r>
                        <a:rPr lang="en-US" b="0" i="1">
                          <a:latin typeface="Cambria Math" panose="02040503050406030204" pitchFamily="18" charset="0"/>
                        </a:rPr>
                        <m:t>(</m:t>
                      </m:r>
                      <m:f>
                        <m:fPr>
                          <m:ctrlPr>
                            <a:rPr lang="en-US" b="0" i="1">
                              <a:latin typeface="Cambria Math" panose="02040503050406030204" pitchFamily="18" charset="0"/>
                            </a:rPr>
                          </m:ctrlPr>
                        </m:fPr>
                        <m:num>
                          <m:sSub>
                            <m:sSubPr>
                              <m:ctrlPr>
                                <a:rPr lang="en-US" b="0" i="1">
                                  <a:latin typeface="Cambria Math" panose="02040503050406030204" pitchFamily="18" charset="0"/>
                                </a:rPr>
                              </m:ctrlPr>
                            </m:sSubPr>
                            <m:e>
                              <m:r>
                                <a:rPr lang="en-US" b="0" i="1">
                                  <a:latin typeface="Cambria Math" panose="02040503050406030204" pitchFamily="18" charset="0"/>
                                </a:rPr>
                                <m:t>𝑉</m:t>
                              </m:r>
                            </m:e>
                            <m:sub>
                              <m:r>
                                <a:rPr lang="en-US" b="0" i="1">
                                  <a:latin typeface="Cambria Math" panose="02040503050406030204" pitchFamily="18" charset="0"/>
                                </a:rPr>
                                <m:t>𝑏</m:t>
                              </m:r>
                            </m:sub>
                          </m:sSub>
                        </m:num>
                        <m:den>
                          <m:sSub>
                            <m:sSubPr>
                              <m:ctrlPr>
                                <a:rPr lang="en-US" b="0" i="1">
                                  <a:latin typeface="Cambria Math" panose="02040503050406030204" pitchFamily="18" charset="0"/>
                                </a:rPr>
                              </m:ctrlPr>
                            </m:sSubPr>
                            <m:e>
                              <m:r>
                                <a:rPr lang="en-US" b="0" i="1">
                                  <a:latin typeface="Cambria Math" panose="02040503050406030204" pitchFamily="18" charset="0"/>
                                </a:rPr>
                                <m:t>𝑉</m:t>
                              </m:r>
                            </m:e>
                            <m:sub>
                              <m:r>
                                <a:rPr lang="en-US" b="0" i="1">
                                  <a:latin typeface="Cambria Math" panose="02040503050406030204" pitchFamily="18" charset="0"/>
                                </a:rPr>
                                <m:t>𝑎</m:t>
                              </m:r>
                            </m:sub>
                          </m:sSub>
                        </m:den>
                      </m:f>
                      <m:r>
                        <a:rPr lang="en-US" b="0" i="1">
                          <a:latin typeface="Cambria Math" panose="02040503050406030204" pitchFamily="18" charset="0"/>
                        </a:rPr>
                        <m:t>)</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a:latin typeface="Cambria Math" panose="02040503050406030204" pitchFamily="18" charset="0"/>
                            </a:rPr>
                          </m:ctrlPr>
                        </m:sSubPr>
                        <m:e>
                          <m:r>
                            <a:rPr lang="en-US" b="0" i="1">
                              <a:latin typeface="Cambria Math" panose="02040503050406030204" pitchFamily="18" charset="0"/>
                            </a:rPr>
                            <m:t>𝑄</m:t>
                          </m:r>
                        </m:e>
                        <m:sub>
                          <m:r>
                            <a:rPr lang="en-US" b="0" i="1">
                              <a:latin typeface="Cambria Math" panose="02040503050406030204" pitchFamily="18" charset="0"/>
                            </a:rPr>
                            <m:t>2</m:t>
                          </m:r>
                        </m:sub>
                      </m:sSub>
                      <m:r>
                        <a:rPr lang="en-US" b="0" i="1">
                          <a:latin typeface="Cambria Math" panose="02040503050406030204" pitchFamily="18" charset="0"/>
                        </a:rPr>
                        <m:t>=</m:t>
                      </m:r>
                      <m:sSub>
                        <m:sSubPr>
                          <m:ctrlPr>
                            <a:rPr lang="en-US" b="0" i="1">
                              <a:latin typeface="Cambria Math" panose="02040503050406030204" pitchFamily="18" charset="0"/>
                            </a:rPr>
                          </m:ctrlPr>
                        </m:sSubPr>
                        <m:e>
                          <m:r>
                            <a:rPr lang="en-US" b="0" i="1">
                              <a:latin typeface="Cambria Math" panose="02040503050406030204" pitchFamily="18" charset="0"/>
                            </a:rPr>
                            <m:t>𝑊</m:t>
                          </m:r>
                        </m:e>
                        <m:sub>
                          <m:r>
                            <a:rPr lang="en-US" b="0" i="1">
                              <a:latin typeface="Cambria Math" panose="02040503050406030204" pitchFamily="18" charset="0"/>
                            </a:rPr>
                            <m:t>2</m:t>
                          </m:r>
                        </m:sub>
                      </m:sSub>
                      <m:r>
                        <a:rPr lang="en-US" b="0" i="1">
                          <a:latin typeface="Cambria Math" panose="02040503050406030204" pitchFamily="18" charset="0"/>
                        </a:rPr>
                        <m:t>=</m:t>
                      </m:r>
                      <m:r>
                        <a:rPr lang="en-US" b="0" i="1">
                          <a:latin typeface="Cambria Math" panose="02040503050406030204" pitchFamily="18" charset="0"/>
                        </a:rPr>
                        <m:t>𝑛𝑅</m:t>
                      </m:r>
                      <m:sSub>
                        <m:sSubPr>
                          <m:ctrlPr>
                            <a:rPr lang="en-US" b="0" i="1">
                              <a:latin typeface="Cambria Math" panose="02040503050406030204" pitchFamily="18" charset="0"/>
                            </a:rPr>
                          </m:ctrlPr>
                        </m:sSubPr>
                        <m:e>
                          <m:r>
                            <a:rPr lang="en-US" b="0" i="1">
                              <a:latin typeface="Cambria Math" panose="02040503050406030204" pitchFamily="18" charset="0"/>
                            </a:rPr>
                            <m:t>𝑇</m:t>
                          </m:r>
                        </m:e>
                        <m:sub>
                          <m:r>
                            <a:rPr lang="en-US" b="0" i="1">
                              <a:latin typeface="Cambria Math" panose="02040503050406030204" pitchFamily="18" charset="0"/>
                            </a:rPr>
                            <m:t>2</m:t>
                          </m:r>
                        </m:sub>
                      </m:sSub>
                      <m:r>
                        <a:rPr lang="en-US" b="0" i="1">
                          <a:latin typeface="Cambria Math" panose="02040503050406030204" pitchFamily="18" charset="0"/>
                        </a:rPr>
                        <m:t>𝑙𝑛</m:t>
                      </m:r>
                      <m:r>
                        <a:rPr lang="en-US" b="0" i="1">
                          <a:latin typeface="Cambria Math" panose="02040503050406030204" pitchFamily="18" charset="0"/>
                        </a:rPr>
                        <m:t>(</m:t>
                      </m:r>
                      <m:f>
                        <m:fPr>
                          <m:ctrlPr>
                            <a:rPr lang="en-US" b="0" i="1">
                              <a:latin typeface="Cambria Math" panose="02040503050406030204" pitchFamily="18" charset="0"/>
                            </a:rPr>
                          </m:ctrlPr>
                        </m:fPr>
                        <m:num>
                          <m:sSub>
                            <m:sSubPr>
                              <m:ctrlPr>
                                <a:rPr lang="en-US" b="0" i="1">
                                  <a:latin typeface="Cambria Math" panose="02040503050406030204" pitchFamily="18" charset="0"/>
                                </a:rPr>
                              </m:ctrlPr>
                            </m:sSubPr>
                            <m:e>
                              <m:r>
                                <a:rPr lang="en-US" b="0" i="1">
                                  <a:latin typeface="Cambria Math" panose="02040503050406030204" pitchFamily="18" charset="0"/>
                                </a:rPr>
                                <m:t>𝑉</m:t>
                              </m:r>
                            </m:e>
                            <m:sub>
                              <m:r>
                                <a:rPr lang="en-US" b="0" i="1">
                                  <a:latin typeface="Cambria Math" panose="02040503050406030204" pitchFamily="18" charset="0"/>
                                </a:rPr>
                                <m:t>𝑐</m:t>
                              </m:r>
                            </m:sub>
                          </m:sSub>
                        </m:num>
                        <m:den>
                          <m:sSub>
                            <m:sSubPr>
                              <m:ctrlPr>
                                <a:rPr lang="en-US" b="0" i="1">
                                  <a:latin typeface="Cambria Math" panose="02040503050406030204" pitchFamily="18" charset="0"/>
                                </a:rPr>
                              </m:ctrlPr>
                            </m:sSubPr>
                            <m:e>
                              <m:r>
                                <a:rPr lang="en-US" b="0" i="1">
                                  <a:latin typeface="Cambria Math" panose="02040503050406030204" pitchFamily="18" charset="0"/>
                                </a:rPr>
                                <m:t>𝑉</m:t>
                              </m:r>
                            </m:e>
                            <m:sub>
                              <m:r>
                                <a:rPr lang="en-US" b="0" i="1">
                                  <a:latin typeface="Cambria Math" panose="02040503050406030204" pitchFamily="18" charset="0"/>
                                </a:rPr>
                                <m:t>𝑑</m:t>
                              </m:r>
                            </m:sub>
                          </m:sSub>
                        </m:den>
                      </m:f>
                      <m:r>
                        <a:rPr lang="en-US" b="0" i="1">
                          <a:latin typeface="Cambria Math" panose="02040503050406030204" pitchFamily="18" charset="0"/>
                        </a:rPr>
                        <m:t>)</m:t>
                      </m:r>
                    </m:oMath>
                  </m:oMathPara>
                </a14:m>
                <a:endParaRPr lang="en-US" b="0" dirty="0"/>
              </a:p>
              <a:p>
                <a:r>
                  <a:rPr lang="en-US" b="0" dirty="0" err="1">
                    <a:solidFill>
                      <a:srgbClr val="FF0000"/>
                    </a:solidFill>
                  </a:rPr>
                  <a:t>bc</a:t>
                </a:r>
                <a:r>
                  <a:rPr lang="en-US" b="0" dirty="0">
                    <a:solidFill>
                      <a:srgbClr val="FF0000"/>
                    </a:solidFill>
                  </a:rPr>
                  <a:t>, da adiabatic, </a:t>
                </a:r>
                <a:endParaRPr lang="en-US" b="0" i="1" dirty="0">
                  <a:solidFill>
                    <a:srgbClr val="FF0000"/>
                  </a:solidFill>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𝑃</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ea typeface="Cambria Math" panose="02040503050406030204" pitchFamily="18" charset="0"/>
                          </a:rPr>
                          <m:t>𝛾</m:t>
                        </m:r>
                      </m:sup>
                    </m:sSup>
                    <m:r>
                      <a:rPr lang="en-US" b="0" i="1" smtClean="0">
                        <a:latin typeface="Cambria Math" panose="02040503050406030204" pitchFamily="18" charset="0"/>
                      </a:rPr>
                      <m:t>=</m:t>
                    </m:r>
                    <m:r>
                      <a:rPr lang="en-US" b="0" i="1" smtClean="0">
                        <a:latin typeface="Cambria Math" panose="02040503050406030204" pitchFamily="18" charset="0"/>
                      </a:rPr>
                      <m:t>𝑐𝑜𝑛𝑠𝑡</m:t>
                    </m:r>
                  </m:oMath>
                </a14:m>
                <a:r>
                  <a:rPr lang="en-US" b="0" dirty="0"/>
                  <a:t>, </a:t>
                </a:r>
                <a:r>
                  <a:rPr lang="en-US" b="0" dirty="0" err="1"/>
                  <a:t>pV</a:t>
                </a:r>
                <a:r>
                  <a:rPr lang="en-US" b="0" dirty="0"/>
                  <a:t>=</a:t>
                </a:r>
                <a:r>
                  <a:rPr lang="en-US" b="0" dirty="0" err="1"/>
                  <a:t>nRT</a:t>
                </a:r>
                <a:r>
                  <a:rPr lang="en-US" b="0" dirty="0"/>
                  <a:t>, </a:t>
                </a:r>
              </a:p>
              <a:p>
                <a:endParaRPr lang="en-US" b="0" dirty="0"/>
              </a:p>
              <a:p>
                <a14:m>
                  <m:oMath xmlns:m="http://schemas.openxmlformats.org/officeDocument/2006/math">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𝑏</m:t>
                        </m:r>
                      </m:sub>
                      <m:sup>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−1</m:t>
                        </m:r>
                      </m:sup>
                    </m:sSubSup>
                    <m:r>
                      <a:rPr lang="en-US" b="0" i="1">
                        <a:latin typeface="Cambria Math" panose="02040503050406030204" pitchFamily="18" charset="0"/>
                      </a:rPr>
                      <m:t>=</m:t>
                    </m:r>
                    <m:sSub>
                      <m:sSubPr>
                        <m:ctrlPr>
                          <a:rPr lang="en-US" b="0" i="1">
                            <a:latin typeface="Cambria Math" panose="02040503050406030204" pitchFamily="18" charset="0"/>
                          </a:rPr>
                        </m:ctrlPr>
                      </m:sSubPr>
                      <m:e>
                        <m:r>
                          <a:rPr lang="en-US" b="0" i="1">
                            <a:latin typeface="Cambria Math" panose="02040503050406030204" pitchFamily="18" charset="0"/>
                          </a:rPr>
                          <m:t>𝑇</m:t>
                        </m:r>
                      </m:e>
                      <m:sub>
                        <m:r>
                          <a:rPr lang="en-US" b="0" i="1" smtClean="0">
                            <a:latin typeface="Cambria Math" panose="02040503050406030204" pitchFamily="18" charset="0"/>
                          </a:rPr>
                          <m:t>2</m:t>
                        </m:r>
                      </m:sub>
                    </m:sSub>
                    <m:sSubSup>
                      <m:sSubSupPr>
                        <m:ctrlPr>
                          <a:rPr lang="en-US" b="0" i="1">
                            <a:latin typeface="Cambria Math" panose="02040503050406030204" pitchFamily="18" charset="0"/>
                          </a:rPr>
                        </m:ctrlPr>
                      </m:sSubSupPr>
                      <m:e>
                        <m:r>
                          <a:rPr lang="en-US" b="0" i="1">
                            <a:latin typeface="Cambria Math" panose="02040503050406030204" pitchFamily="18" charset="0"/>
                          </a:rPr>
                          <m:t>𝑉</m:t>
                        </m:r>
                      </m:e>
                      <m:sub>
                        <m:r>
                          <a:rPr lang="en-US" b="0" i="1" smtClean="0">
                            <a:latin typeface="Cambria Math" panose="02040503050406030204" pitchFamily="18" charset="0"/>
                          </a:rPr>
                          <m:t>𝑐</m:t>
                        </m:r>
                      </m:sub>
                      <m:sup>
                        <m:r>
                          <a:rPr lang="en-US" b="0" i="1">
                            <a:latin typeface="Cambria Math" panose="02040503050406030204" pitchFamily="18" charset="0"/>
                            <a:ea typeface="Cambria Math" panose="02040503050406030204" pitchFamily="18" charset="0"/>
                          </a:rPr>
                          <m:t>𝛾</m:t>
                        </m:r>
                        <m:r>
                          <a:rPr lang="en-US" b="0" i="1">
                            <a:latin typeface="Cambria Math" panose="02040503050406030204" pitchFamily="18" charset="0"/>
                            <a:ea typeface="Cambria Math" panose="02040503050406030204" pitchFamily="18" charset="0"/>
                          </a:rPr>
                          <m:t>−1</m:t>
                        </m:r>
                      </m:sup>
                    </m:sSubSup>
                  </m:oMath>
                </a14:m>
                <a:r>
                  <a:rPr lang="en-US" b="0" dirty="0"/>
                  <a:t>, </a:t>
                </a:r>
                <a14:m>
                  <m:oMath xmlns:m="http://schemas.openxmlformats.org/officeDocument/2006/math">
                    <m:sSub>
                      <m:sSubPr>
                        <m:ctrlPr>
                          <a:rPr lang="en-US" b="0" i="1">
                            <a:latin typeface="Cambria Math" panose="02040503050406030204" pitchFamily="18" charset="0"/>
                          </a:rPr>
                        </m:ctrlPr>
                      </m:sSubPr>
                      <m:e>
                        <m:r>
                          <a:rPr lang="en-US" b="0" i="1">
                            <a:latin typeface="Cambria Math" panose="02040503050406030204" pitchFamily="18" charset="0"/>
                          </a:rPr>
                          <m:t>𝑇</m:t>
                        </m:r>
                      </m:e>
                      <m:sub>
                        <m:r>
                          <a:rPr lang="en-US" b="0" i="1" smtClean="0">
                            <a:latin typeface="Cambria Math" panose="02040503050406030204" pitchFamily="18" charset="0"/>
                          </a:rPr>
                          <m:t>2</m:t>
                        </m:r>
                      </m:sub>
                    </m:sSub>
                    <m:sSubSup>
                      <m:sSubSupPr>
                        <m:ctrlPr>
                          <a:rPr lang="en-US" b="0" i="1">
                            <a:latin typeface="Cambria Math" panose="02040503050406030204" pitchFamily="18" charset="0"/>
                          </a:rPr>
                        </m:ctrlPr>
                      </m:sSubSupPr>
                      <m:e>
                        <m:r>
                          <a:rPr lang="en-US" b="0" i="1">
                            <a:latin typeface="Cambria Math" panose="02040503050406030204" pitchFamily="18" charset="0"/>
                          </a:rPr>
                          <m:t>𝑉</m:t>
                        </m:r>
                      </m:e>
                      <m:sub>
                        <m:r>
                          <a:rPr lang="en-US" b="0" i="1" smtClean="0">
                            <a:latin typeface="Cambria Math" panose="02040503050406030204" pitchFamily="18" charset="0"/>
                          </a:rPr>
                          <m:t>𝑑</m:t>
                        </m:r>
                      </m:sub>
                      <m:sup>
                        <m:r>
                          <a:rPr lang="en-US" b="0" i="1">
                            <a:latin typeface="Cambria Math" panose="02040503050406030204" pitchFamily="18" charset="0"/>
                            <a:ea typeface="Cambria Math" panose="02040503050406030204" pitchFamily="18" charset="0"/>
                          </a:rPr>
                          <m:t>𝛾</m:t>
                        </m:r>
                        <m:r>
                          <a:rPr lang="en-US" b="0" i="1">
                            <a:latin typeface="Cambria Math" panose="02040503050406030204" pitchFamily="18" charset="0"/>
                            <a:ea typeface="Cambria Math" panose="02040503050406030204" pitchFamily="18" charset="0"/>
                          </a:rPr>
                          <m:t>−1</m:t>
                        </m:r>
                      </m:sup>
                    </m:sSubSup>
                    <m:r>
                      <a:rPr lang="en-US" b="0" i="1" smtClean="0">
                        <a:latin typeface="Cambria Math" panose="02040503050406030204" pitchFamily="18" charset="0"/>
                      </a:rPr>
                      <m:t>=</m:t>
                    </m:r>
                    <m:sSub>
                      <m:sSubPr>
                        <m:ctrlPr>
                          <a:rPr lang="en-US" b="0" i="1">
                            <a:latin typeface="Cambria Math" panose="02040503050406030204" pitchFamily="18" charset="0"/>
                          </a:rPr>
                        </m:ctrlPr>
                      </m:sSubPr>
                      <m:e>
                        <m:r>
                          <a:rPr lang="en-US" b="0" i="1">
                            <a:latin typeface="Cambria Math" panose="02040503050406030204" pitchFamily="18" charset="0"/>
                          </a:rPr>
                          <m:t>𝑇</m:t>
                        </m:r>
                      </m:e>
                      <m:sub>
                        <m:r>
                          <a:rPr lang="en-US" b="0" i="1" smtClean="0">
                            <a:latin typeface="Cambria Math" panose="02040503050406030204" pitchFamily="18" charset="0"/>
                          </a:rPr>
                          <m:t>1</m:t>
                        </m:r>
                      </m:sub>
                    </m:sSub>
                    <m:sSubSup>
                      <m:sSubSupPr>
                        <m:ctrlPr>
                          <a:rPr lang="en-US" b="0" i="1">
                            <a:latin typeface="Cambria Math" panose="02040503050406030204" pitchFamily="18" charset="0"/>
                          </a:rPr>
                        </m:ctrlPr>
                      </m:sSubSupPr>
                      <m:e>
                        <m:r>
                          <a:rPr lang="en-US" b="0" i="1">
                            <a:latin typeface="Cambria Math" panose="02040503050406030204" pitchFamily="18" charset="0"/>
                          </a:rPr>
                          <m:t>𝑉</m:t>
                        </m:r>
                      </m:e>
                      <m:sub>
                        <m:r>
                          <a:rPr lang="en-US" b="0" i="1" smtClean="0">
                            <a:latin typeface="Cambria Math" panose="02040503050406030204" pitchFamily="18" charset="0"/>
                          </a:rPr>
                          <m:t>𝑎</m:t>
                        </m:r>
                      </m:sub>
                      <m:sup>
                        <m:r>
                          <a:rPr lang="en-US" b="0" i="1">
                            <a:latin typeface="Cambria Math" panose="02040503050406030204" pitchFamily="18" charset="0"/>
                            <a:ea typeface="Cambria Math" panose="02040503050406030204" pitchFamily="18" charset="0"/>
                          </a:rPr>
                          <m:t>𝛾</m:t>
                        </m:r>
                        <m:r>
                          <a:rPr lang="en-US" b="0" i="1">
                            <a:latin typeface="Cambria Math" panose="02040503050406030204" pitchFamily="18" charset="0"/>
                            <a:ea typeface="Cambria Math" panose="02040503050406030204" pitchFamily="18" charset="0"/>
                          </a:rPr>
                          <m:t>−1</m:t>
                        </m:r>
                      </m:sup>
                    </m:sSubSup>
                  </m:oMath>
                </a14:m>
                <a:endParaRPr lang="en-US" b="0" dirty="0"/>
              </a:p>
              <a:p>
                <a14:m>
                  <m:oMath xmlns:m="http://schemas.openxmlformats.org/officeDocument/2006/math">
                    <m:f>
                      <m:fPr>
                        <m:ctrlPr>
                          <a:rPr lang="en-US" b="0" i="1">
                            <a:latin typeface="Cambria Math" panose="02040503050406030204" pitchFamily="18" charset="0"/>
                          </a:rPr>
                        </m:ctrlPr>
                      </m:fPr>
                      <m:num>
                        <m:sSub>
                          <m:sSubPr>
                            <m:ctrlPr>
                              <a:rPr lang="en-US" b="0" i="1">
                                <a:latin typeface="Cambria Math" panose="02040503050406030204" pitchFamily="18" charset="0"/>
                              </a:rPr>
                            </m:ctrlPr>
                          </m:sSubPr>
                          <m:e>
                            <m:r>
                              <a:rPr lang="en-US" b="0" i="1">
                                <a:latin typeface="Cambria Math" panose="02040503050406030204" pitchFamily="18" charset="0"/>
                              </a:rPr>
                              <m:t>𝑉</m:t>
                            </m:r>
                          </m:e>
                          <m:sub>
                            <m:r>
                              <a:rPr lang="en-US" b="0" i="1">
                                <a:latin typeface="Cambria Math" panose="02040503050406030204" pitchFamily="18" charset="0"/>
                              </a:rPr>
                              <m:t>𝑏</m:t>
                            </m:r>
                          </m:sub>
                        </m:sSub>
                      </m:num>
                      <m:den>
                        <m:sSub>
                          <m:sSubPr>
                            <m:ctrlPr>
                              <a:rPr lang="en-US" b="0" i="1">
                                <a:latin typeface="Cambria Math" panose="02040503050406030204" pitchFamily="18" charset="0"/>
                              </a:rPr>
                            </m:ctrlPr>
                          </m:sSubPr>
                          <m:e>
                            <m:r>
                              <a:rPr lang="en-US" b="0" i="1">
                                <a:latin typeface="Cambria Math" panose="02040503050406030204" pitchFamily="18" charset="0"/>
                              </a:rPr>
                              <m:t>𝑉</m:t>
                            </m:r>
                          </m:e>
                          <m:sub>
                            <m:r>
                              <a:rPr lang="en-US" b="0" i="1">
                                <a:latin typeface="Cambria Math" panose="02040503050406030204" pitchFamily="18" charset="0"/>
                              </a:rPr>
                              <m:t>𝑎</m:t>
                            </m:r>
                          </m:sub>
                        </m:sSub>
                      </m:den>
                    </m:f>
                    <m:r>
                      <a:rPr lang="en-US" b="0" i="1" smtClean="0">
                        <a:latin typeface="Cambria Math" panose="02040503050406030204" pitchFamily="18" charset="0"/>
                      </a:rPr>
                      <m:t>=</m:t>
                    </m:r>
                    <m:f>
                      <m:fPr>
                        <m:ctrlPr>
                          <a:rPr lang="en-US" b="0" i="1">
                            <a:latin typeface="Cambria Math" panose="02040503050406030204" pitchFamily="18" charset="0"/>
                          </a:rPr>
                        </m:ctrlPr>
                      </m:fPr>
                      <m:num>
                        <m:sSub>
                          <m:sSubPr>
                            <m:ctrlPr>
                              <a:rPr lang="en-US" b="0" i="1">
                                <a:latin typeface="Cambria Math" panose="02040503050406030204" pitchFamily="18" charset="0"/>
                              </a:rPr>
                            </m:ctrlPr>
                          </m:sSubPr>
                          <m:e>
                            <m:r>
                              <a:rPr lang="en-US" b="0" i="1">
                                <a:latin typeface="Cambria Math" panose="02040503050406030204" pitchFamily="18" charset="0"/>
                              </a:rPr>
                              <m:t>𝑉</m:t>
                            </m:r>
                          </m:e>
                          <m:sub>
                            <m:r>
                              <a:rPr lang="en-US" b="0" i="1" smtClean="0">
                                <a:latin typeface="Cambria Math" panose="02040503050406030204" pitchFamily="18" charset="0"/>
                              </a:rPr>
                              <m:t>𝑐</m:t>
                            </m:r>
                          </m:sub>
                        </m:sSub>
                      </m:num>
                      <m:den>
                        <m:sSub>
                          <m:sSubPr>
                            <m:ctrlPr>
                              <a:rPr lang="en-US" b="0" i="1">
                                <a:latin typeface="Cambria Math" panose="02040503050406030204" pitchFamily="18" charset="0"/>
                              </a:rPr>
                            </m:ctrlPr>
                          </m:sSubPr>
                          <m:e>
                            <m:r>
                              <a:rPr lang="en-US" b="0" i="1">
                                <a:latin typeface="Cambria Math" panose="02040503050406030204" pitchFamily="18" charset="0"/>
                              </a:rPr>
                              <m:t>𝑉</m:t>
                            </m:r>
                          </m:e>
                          <m:sub>
                            <m:r>
                              <a:rPr lang="en-US" b="0" i="1" smtClean="0">
                                <a:latin typeface="Cambria Math" panose="02040503050406030204" pitchFamily="18" charset="0"/>
                              </a:rPr>
                              <m:t>𝑑</m:t>
                            </m:r>
                          </m:sub>
                        </m:sSub>
                      </m:den>
                    </m:f>
                  </m:oMath>
                </a14:m>
                <a:r>
                  <a:rPr lang="en-US" b="0" dirty="0" smtClean="0"/>
                  <a:t>, we get </a:t>
                </a:r>
                <a:r>
                  <a:rPr lang="en-US" dirty="0"/>
                  <a: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𝑸</m:t>
                            </m:r>
                          </m:e>
                          <m:sub>
                            <m:r>
                              <a:rPr lang="en-US" i="1">
                                <a:latin typeface="Cambria Math" panose="02040503050406030204" pitchFamily="18" charset="0"/>
                              </a:rPr>
                              <m:t>𝟏</m:t>
                            </m:r>
                          </m:sub>
                        </m:sSub>
                      </m:num>
                      <m:den>
                        <m:sSub>
                          <m:sSubPr>
                            <m:ctrlPr>
                              <a:rPr lang="en-US" i="1">
                                <a:latin typeface="Cambria Math" panose="02040503050406030204" pitchFamily="18" charset="0"/>
                              </a:rPr>
                            </m:ctrlPr>
                          </m:sSubPr>
                          <m:e>
                            <m:r>
                              <a:rPr lang="en-US" i="1">
                                <a:latin typeface="Cambria Math" panose="02040503050406030204" pitchFamily="18" charset="0"/>
                              </a:rPr>
                              <m:t>𝑻</m:t>
                            </m:r>
                          </m:e>
                          <m:sub>
                            <m:r>
                              <a:rPr lang="en-US" i="1">
                                <a:latin typeface="Cambria Math" panose="02040503050406030204" pitchFamily="18" charset="0"/>
                              </a:rPr>
                              <m:t>𝟏</m:t>
                            </m:r>
                          </m:sub>
                        </m:sSub>
                      </m:den>
                    </m:f>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𝑸</m:t>
                            </m:r>
                          </m:e>
                          <m:sub>
                            <m:r>
                              <a:rPr lang="en-US" i="1">
                                <a:latin typeface="Cambria Math" panose="02040503050406030204" pitchFamily="18" charset="0"/>
                              </a:rPr>
                              <m:t>𝟐</m:t>
                            </m:r>
                          </m:sub>
                        </m:sSub>
                      </m:num>
                      <m:den>
                        <m:sSub>
                          <m:sSubPr>
                            <m:ctrlPr>
                              <a:rPr lang="en-US" i="1">
                                <a:latin typeface="Cambria Math" panose="02040503050406030204" pitchFamily="18" charset="0"/>
                              </a:rPr>
                            </m:ctrlPr>
                          </m:sSubPr>
                          <m:e>
                            <m:r>
                              <a:rPr lang="en-US" i="1">
                                <a:latin typeface="Cambria Math" panose="02040503050406030204" pitchFamily="18" charset="0"/>
                              </a:rPr>
                              <m:t>𝑻</m:t>
                            </m:r>
                          </m:e>
                          <m:sub>
                            <m:r>
                              <a:rPr lang="en-US" i="1">
                                <a:latin typeface="Cambria Math" panose="02040503050406030204" pitchFamily="18" charset="0"/>
                              </a:rPr>
                              <m:t>𝟐</m:t>
                            </m:r>
                          </m:sub>
                        </m:sSub>
                      </m:den>
                    </m:f>
                  </m:oMath>
                </a14:m>
                <a:endParaRPr lang="en-US" b="0" dirty="0"/>
              </a:p>
              <a:p>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68224" y="1268730"/>
                <a:ext cx="5983986" cy="5830507"/>
              </a:xfrm>
              <a:prstGeom prst="rect">
                <a:avLst/>
              </a:prstGeom>
              <a:blipFill>
                <a:blip r:embed="rId4"/>
                <a:stretch>
                  <a:fillRect l="-2037" t="-1045"/>
                </a:stretch>
              </a:blipFill>
            </p:spPr>
            <p:txBody>
              <a:bodyPr/>
              <a:lstStyle/>
              <a:p>
                <a:r>
                  <a:rPr lang="en-US">
                    <a:noFill/>
                  </a:rPr>
                  <a:t> </a:t>
                </a:r>
              </a:p>
            </p:txBody>
          </p:sp>
        </mc:Fallback>
      </mc:AlternateContent>
    </p:spTree>
    <p:extLst>
      <p:ext uri="{BB962C8B-B14F-4D97-AF65-F5344CB8AC3E}">
        <p14:creationId xmlns:p14="http://schemas.microsoft.com/office/powerpoint/2010/main" val="37959433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c-5 The Second Law of Thermodynamics</a:t>
            </a:r>
          </a:p>
        </p:txBody>
      </p:sp>
      <p:sp>
        <p:nvSpPr>
          <p:cNvPr id="3" name="Content Placeholder 2"/>
          <p:cNvSpPr>
            <a:spLocks noGrp="1"/>
          </p:cNvSpPr>
          <p:nvPr>
            <p:ph idx="1"/>
          </p:nvPr>
        </p:nvSpPr>
        <p:spPr/>
        <p:txBody>
          <a:bodyPr/>
          <a:lstStyle/>
          <a:p>
            <a:r>
              <a:rPr lang="en-US" dirty="0"/>
              <a:t>We observe that heat always flows spontaneously from a warmer object to a cooler one, although the opposite would not violate the conservation of energy. This direction of heat flow is one of the ways of expressing the second law of thermodynamics</a:t>
            </a:r>
            <a:r>
              <a:rPr lang="en-US" dirty="0" smtClean="0"/>
              <a:t>: </a:t>
            </a:r>
            <a:endParaRPr lang="en-US" dirty="0"/>
          </a:p>
          <a:p>
            <a:pPr lvl="1"/>
            <a:r>
              <a:rPr lang="en-US" dirty="0"/>
              <a:t>When objects of different temperatures are brought into thermal contact, the spontaneous flow of heat that results is always from the high temperature object to the low temperature object. Spontaneous heat flow never proceeds in the reverse direction.</a:t>
            </a:r>
          </a:p>
          <a:p>
            <a:endParaRPr lang="en-US" dirty="0"/>
          </a:p>
        </p:txBody>
      </p:sp>
      <p:sp>
        <p:nvSpPr>
          <p:cNvPr id="4" name="Footer Placeholder 3"/>
          <p:cNvSpPr>
            <a:spLocks noGrp="1"/>
          </p:cNvSpPr>
          <p:nvPr>
            <p:ph type="ftr" sz="quarter" idx="11"/>
          </p:nvPr>
        </p:nvSpPr>
        <p:spPr/>
        <p:txBody>
          <a:bodyPr/>
          <a:lstStyle/>
          <a:p>
            <a:r>
              <a:rPr lang="en-US" dirty="0"/>
              <a:t>© 20b Pearson Education, Inc.</a:t>
            </a:r>
          </a:p>
        </p:txBody>
      </p:sp>
    </p:spTree>
    <p:extLst>
      <p:ext uri="{BB962C8B-B14F-4D97-AF65-F5344CB8AC3E}">
        <p14:creationId xmlns:p14="http://schemas.microsoft.com/office/powerpoint/2010/main" val="103149673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E2DD8AE-E39E-42F3-9DEE-418DE4A4A1DB}"/>
              </a:ext>
            </a:extLst>
          </p:cNvPr>
          <p:cNvSpPr>
            <a:spLocks noGrp="1"/>
          </p:cNvSpPr>
          <p:nvPr>
            <p:ph type="title"/>
          </p:nvPr>
        </p:nvSpPr>
        <p:spPr>
          <a:xfrm>
            <a:off x="51054" y="577215"/>
            <a:ext cx="8985504" cy="1143000"/>
          </a:xfrm>
        </p:spPr>
        <p:txBody>
          <a:bodyPr/>
          <a:lstStyle/>
          <a:p>
            <a:r>
              <a:rPr lang="en-US" altLang="zh-HK" dirty="0"/>
              <a:t>Approach to </a:t>
            </a:r>
            <a:r>
              <a:rPr lang="en-US" altLang="zh-HK" dirty="0" smtClean="0"/>
              <a:t>equilibrium (2</a:t>
            </a:r>
            <a:r>
              <a:rPr lang="en-US" altLang="zh-HK" baseline="30000" dirty="0" smtClean="0"/>
              <a:t>nd</a:t>
            </a:r>
            <a:r>
              <a:rPr lang="en-US" altLang="zh-HK" dirty="0" smtClean="0"/>
              <a:t> law) : </a:t>
            </a:r>
            <a:br>
              <a:rPr lang="en-US" altLang="zh-HK" dirty="0" smtClean="0"/>
            </a:br>
            <a:r>
              <a:rPr lang="en-US" altLang="zh-HK" dirty="0" smtClean="0"/>
              <a:t>Entropy = ln (number of configurations) always increases</a:t>
            </a:r>
            <a:endParaRPr lang="zh-HK"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14235B4C-22D0-410C-9585-54B379189F40}"/>
                  </a:ext>
                </a:extLst>
              </p:cNvPr>
              <p:cNvSpPr>
                <a:spLocks noGrp="1"/>
              </p:cNvSpPr>
              <p:nvPr>
                <p:ph idx="1"/>
              </p:nvPr>
            </p:nvSpPr>
            <p:spPr>
              <a:xfrm>
                <a:off x="225171" y="2011362"/>
                <a:ext cx="8467344" cy="4846638"/>
              </a:xfrm>
            </p:spPr>
            <p:txBody>
              <a:bodyPr>
                <a:normAutofit/>
              </a:bodyPr>
              <a:lstStyle/>
              <a:p>
                <a:r>
                  <a:rPr lang="en-US" altLang="zh-HK" sz="3200" dirty="0"/>
                  <a:t>If </a:t>
                </a:r>
                <a14:m>
                  <m:oMath xmlns:m="http://schemas.openxmlformats.org/officeDocument/2006/math">
                    <m:sSub>
                      <m:sSubPr>
                        <m:ctrlPr>
                          <a:rPr lang="en-US" altLang="zh-HK" sz="3200" i="1" smtClean="0">
                            <a:latin typeface="Cambria Math" panose="02040503050406030204" pitchFamily="18" charset="0"/>
                          </a:rPr>
                        </m:ctrlPr>
                      </m:sSubPr>
                      <m:e>
                        <m:r>
                          <a:rPr lang="en-US" altLang="zh-HK" sz="3200" b="0" i="1" smtClean="0">
                            <a:latin typeface="Cambria Math" panose="02040503050406030204" pitchFamily="18" charset="0"/>
                          </a:rPr>
                          <m:t>𝑇</m:t>
                        </m:r>
                      </m:e>
                      <m:sub>
                        <m:r>
                          <a:rPr lang="en-US" altLang="zh-HK" sz="3200" b="0" i="1" smtClean="0">
                            <a:latin typeface="Cambria Math" panose="02040503050406030204" pitchFamily="18" charset="0"/>
                          </a:rPr>
                          <m:t>𝑠</m:t>
                        </m:r>
                      </m:sub>
                    </m:sSub>
                    <m:r>
                      <a:rPr lang="en-US" altLang="zh-HK" sz="3200" i="1" smtClean="0">
                        <a:latin typeface="Cambria Math" panose="02040503050406030204" pitchFamily="18" charset="0"/>
                        <a:ea typeface="Cambria Math" panose="02040503050406030204" pitchFamily="18" charset="0"/>
                      </a:rPr>
                      <m:t>≠</m:t>
                    </m:r>
                    <m:sSub>
                      <m:sSubPr>
                        <m:ctrlPr>
                          <a:rPr lang="en-US" altLang="zh-HK" sz="3200" i="1">
                            <a:latin typeface="Cambria Math" panose="02040503050406030204" pitchFamily="18" charset="0"/>
                          </a:rPr>
                        </m:ctrlPr>
                      </m:sSubPr>
                      <m:e>
                        <m:r>
                          <a:rPr lang="en-US" altLang="zh-HK" sz="3200" i="1">
                            <a:latin typeface="Cambria Math" panose="02040503050406030204" pitchFamily="18" charset="0"/>
                          </a:rPr>
                          <m:t>𝑇</m:t>
                        </m:r>
                      </m:e>
                      <m:sub>
                        <m:r>
                          <a:rPr lang="en-US" altLang="zh-HK" sz="3200" b="0" i="1" smtClean="0">
                            <a:latin typeface="Cambria Math" panose="02040503050406030204" pitchFamily="18" charset="0"/>
                          </a:rPr>
                          <m:t>𝐵</m:t>
                        </m:r>
                      </m:sub>
                    </m:sSub>
                  </m:oMath>
                </a14:m>
                <a:r>
                  <a:rPr lang="en-US" altLang="zh-HK" sz="3200" dirty="0"/>
                  <a:t>, the number of configurations is not at a maximum and the system will move to a new state with larger number of configurations. </a:t>
                </a:r>
              </a:p>
              <a:p>
                <a14:m>
                  <m:oMath xmlns:m="http://schemas.openxmlformats.org/officeDocument/2006/math">
                    <m:f>
                      <m:fPr>
                        <m:ctrlPr>
                          <a:rPr lang="en-US" altLang="zh-HK" sz="3200" b="0" i="1" smtClean="0">
                            <a:latin typeface="Cambria Math" panose="02040503050406030204" pitchFamily="18" charset="0"/>
                          </a:rPr>
                        </m:ctrlPr>
                      </m:fPr>
                      <m:num>
                        <m:r>
                          <a:rPr lang="en-US" altLang="zh-HK" sz="3200" b="0" i="1" smtClean="0">
                            <a:latin typeface="Cambria Math" panose="02040503050406030204" pitchFamily="18" charset="0"/>
                          </a:rPr>
                          <m:t>𝑑𝑁</m:t>
                        </m:r>
                      </m:num>
                      <m:den>
                        <m:r>
                          <a:rPr lang="en-US" altLang="zh-HK" sz="3200" b="0" i="1" smtClean="0">
                            <a:latin typeface="Cambria Math" panose="02040503050406030204" pitchFamily="18" charset="0"/>
                          </a:rPr>
                          <m:t>𝑑𝐸</m:t>
                        </m:r>
                      </m:den>
                    </m:f>
                    <m:r>
                      <a:rPr lang="en-US" altLang="zh-HK" sz="3200" b="0" i="1" smtClean="0">
                        <a:latin typeface="Cambria Math" panose="02040503050406030204" pitchFamily="18" charset="0"/>
                      </a:rPr>
                      <m:t>=</m:t>
                    </m:r>
                    <m:r>
                      <a:rPr lang="en-US" altLang="zh-HK" sz="3200" b="0" i="1" smtClean="0">
                        <a:latin typeface="Cambria Math" panose="02040503050406030204" pitchFamily="18" charset="0"/>
                      </a:rPr>
                      <m:t>𝑑</m:t>
                    </m:r>
                    <m:sSub>
                      <m:sSubPr>
                        <m:ctrlPr>
                          <a:rPr lang="en-US" altLang="zh-HK" sz="3200" i="1" dirty="0" smtClean="0">
                            <a:latin typeface="Cambria Math" panose="02040503050406030204" pitchFamily="18" charset="0"/>
                          </a:rPr>
                        </m:ctrlPr>
                      </m:sSubPr>
                      <m:e>
                        <m:r>
                          <a:rPr lang="en-US" altLang="zh-HK" sz="3200" b="0" i="1" dirty="0" smtClean="0">
                            <a:latin typeface="Cambria Math" panose="02040503050406030204" pitchFamily="18" charset="0"/>
                          </a:rPr>
                          <m:t>𝐸</m:t>
                        </m:r>
                      </m:e>
                      <m:sub>
                        <m:r>
                          <a:rPr lang="en-US" altLang="zh-HK" sz="3200" b="0" i="1" dirty="0" smtClean="0">
                            <a:latin typeface="Cambria Math" panose="02040503050406030204" pitchFamily="18" charset="0"/>
                          </a:rPr>
                          <m:t>𝑠</m:t>
                        </m:r>
                      </m:sub>
                    </m:sSub>
                    <m:d>
                      <m:dPr>
                        <m:ctrlPr>
                          <a:rPr lang="en-US" altLang="zh-HK" sz="3200" b="0" i="1" dirty="0" smtClean="0">
                            <a:latin typeface="Cambria Math" panose="02040503050406030204" pitchFamily="18" charset="0"/>
                          </a:rPr>
                        </m:ctrlPr>
                      </m:dPr>
                      <m:e>
                        <m:f>
                          <m:fPr>
                            <m:ctrlPr>
                              <a:rPr lang="en-US" altLang="zh-HK" sz="3200" b="0" i="1" dirty="0" smtClean="0">
                                <a:latin typeface="Cambria Math" panose="02040503050406030204" pitchFamily="18" charset="0"/>
                              </a:rPr>
                            </m:ctrlPr>
                          </m:fPr>
                          <m:num>
                            <m:r>
                              <a:rPr lang="en-US" altLang="zh-HK" sz="3200" b="0" i="1" dirty="0" smtClean="0">
                                <a:latin typeface="Cambria Math" panose="02040503050406030204" pitchFamily="18" charset="0"/>
                              </a:rPr>
                              <m:t>1</m:t>
                            </m:r>
                          </m:num>
                          <m:den>
                            <m:r>
                              <m:rPr>
                                <m:nor/>
                              </m:rPr>
                              <a:rPr lang="en-US" altLang="zh-HK" sz="3200" dirty="0"/>
                              <m:t>Ts</m:t>
                            </m:r>
                          </m:den>
                        </m:f>
                        <m:r>
                          <a:rPr lang="en-US" altLang="zh-HK" sz="3200" b="0" i="1" dirty="0" smtClean="0">
                            <a:latin typeface="Cambria Math" panose="02040503050406030204" pitchFamily="18" charset="0"/>
                          </a:rPr>
                          <m:t>−</m:t>
                        </m:r>
                        <m:f>
                          <m:fPr>
                            <m:ctrlPr>
                              <a:rPr lang="en-US" altLang="zh-HK" sz="3200" i="1" dirty="0">
                                <a:latin typeface="Cambria Math" panose="02040503050406030204" pitchFamily="18" charset="0"/>
                              </a:rPr>
                            </m:ctrlPr>
                          </m:fPr>
                          <m:num>
                            <m:r>
                              <a:rPr lang="en-US" altLang="zh-HK" sz="3200" i="1" dirty="0">
                                <a:latin typeface="Cambria Math" panose="02040503050406030204" pitchFamily="18" charset="0"/>
                              </a:rPr>
                              <m:t>1</m:t>
                            </m:r>
                          </m:num>
                          <m:den>
                            <m:r>
                              <m:rPr>
                                <m:nor/>
                              </m:rPr>
                              <a:rPr lang="en-US" altLang="zh-HK" sz="3200" dirty="0"/>
                              <m:t>T</m:t>
                            </m:r>
                            <m:r>
                              <a:rPr lang="en-US" altLang="zh-HK" sz="3200" b="0" i="1" dirty="0" smtClean="0">
                                <a:latin typeface="Cambria Math" panose="02040503050406030204" pitchFamily="18" charset="0"/>
                              </a:rPr>
                              <m:t>𝐵</m:t>
                            </m:r>
                          </m:den>
                        </m:f>
                      </m:e>
                    </m:d>
                  </m:oMath>
                </a14:m>
                <a:r>
                  <a:rPr lang="en-US" altLang="zh-TW" sz="3200" dirty="0"/>
                  <a:t>&gt;0</a:t>
                </a:r>
              </a:p>
              <a:p>
                <a:r>
                  <a:rPr lang="en-US" altLang="zh-HK" sz="3200" dirty="0"/>
                  <a:t>Sign of </a:t>
                </a:r>
                <a14:m>
                  <m:oMath xmlns:m="http://schemas.openxmlformats.org/officeDocument/2006/math">
                    <m:r>
                      <a:rPr lang="en-US" altLang="zh-HK" sz="3200" b="0" i="1" smtClean="0">
                        <a:latin typeface="Cambria Math" panose="02040503050406030204" pitchFamily="18" charset="0"/>
                      </a:rPr>
                      <m:t>𝑑</m:t>
                    </m:r>
                    <m:sSub>
                      <m:sSubPr>
                        <m:ctrlPr>
                          <a:rPr lang="en-US" altLang="zh-HK" sz="3200" i="1" dirty="0" smtClean="0">
                            <a:latin typeface="Cambria Math" panose="02040503050406030204" pitchFamily="18" charset="0"/>
                          </a:rPr>
                        </m:ctrlPr>
                      </m:sSubPr>
                      <m:e>
                        <m:r>
                          <a:rPr lang="en-US" altLang="zh-HK" sz="3200" b="0" i="1" dirty="0" smtClean="0">
                            <a:latin typeface="Cambria Math" panose="02040503050406030204" pitchFamily="18" charset="0"/>
                          </a:rPr>
                          <m:t>𝐸</m:t>
                        </m:r>
                      </m:e>
                      <m:sub>
                        <m:r>
                          <a:rPr lang="en-US" altLang="zh-HK" sz="3200" b="0" i="1" dirty="0" smtClean="0">
                            <a:latin typeface="Cambria Math" panose="02040503050406030204" pitchFamily="18" charset="0"/>
                          </a:rPr>
                          <m:t>𝑠</m:t>
                        </m:r>
                      </m:sub>
                    </m:sSub>
                  </m:oMath>
                </a14:m>
                <a:r>
                  <a:rPr lang="zh-HK" altLang="en-US" sz="3200" dirty="0"/>
                  <a:t> </a:t>
                </a:r>
                <a:r>
                  <a:rPr lang="en-US" altLang="zh-HK" sz="3200" dirty="0"/>
                  <a:t>is the opposite that of </a:t>
                </a:r>
                <a14:m>
                  <m:oMath xmlns:m="http://schemas.openxmlformats.org/officeDocument/2006/math">
                    <m:sSub>
                      <m:sSubPr>
                        <m:ctrlPr>
                          <a:rPr lang="en-US" altLang="zh-HK" sz="3200" i="1">
                            <a:latin typeface="Cambria Math" panose="02040503050406030204" pitchFamily="18" charset="0"/>
                          </a:rPr>
                        </m:ctrlPr>
                      </m:sSubPr>
                      <m:e>
                        <m:r>
                          <a:rPr lang="en-US" altLang="zh-HK" sz="3200" i="1">
                            <a:latin typeface="Cambria Math" panose="02040503050406030204" pitchFamily="18" charset="0"/>
                          </a:rPr>
                          <m:t>𝑇</m:t>
                        </m:r>
                      </m:e>
                      <m:sub>
                        <m:r>
                          <a:rPr lang="en-US" altLang="zh-HK" sz="3200" i="1">
                            <a:latin typeface="Cambria Math" panose="02040503050406030204" pitchFamily="18" charset="0"/>
                          </a:rPr>
                          <m:t>𝑠</m:t>
                        </m:r>
                      </m:sub>
                    </m:sSub>
                    <m:r>
                      <a:rPr lang="en-US" altLang="zh-HK" sz="3200" b="0" i="1" smtClean="0">
                        <a:latin typeface="Cambria Math" panose="02040503050406030204" pitchFamily="18" charset="0"/>
                      </a:rPr>
                      <m:t>−</m:t>
                    </m:r>
                    <m:sSub>
                      <m:sSubPr>
                        <m:ctrlPr>
                          <a:rPr lang="en-US" altLang="zh-HK" sz="3200" i="1">
                            <a:latin typeface="Cambria Math" panose="02040503050406030204" pitchFamily="18" charset="0"/>
                          </a:rPr>
                        </m:ctrlPr>
                      </m:sSubPr>
                      <m:e>
                        <m:r>
                          <a:rPr lang="en-US" altLang="zh-HK" sz="3200" i="1">
                            <a:latin typeface="Cambria Math" panose="02040503050406030204" pitchFamily="18" charset="0"/>
                          </a:rPr>
                          <m:t>𝑇</m:t>
                        </m:r>
                      </m:e>
                      <m:sub>
                        <m:r>
                          <a:rPr lang="en-US" altLang="zh-HK" sz="3200" i="1">
                            <a:latin typeface="Cambria Math" panose="02040503050406030204" pitchFamily="18" charset="0"/>
                          </a:rPr>
                          <m:t>𝐵</m:t>
                        </m:r>
                      </m:sub>
                    </m:sSub>
                    <m:r>
                      <a:rPr lang="en-US" altLang="zh-HK" sz="3200" b="0" i="1" smtClean="0">
                        <a:latin typeface="Cambria Math" panose="02040503050406030204" pitchFamily="18" charset="0"/>
                      </a:rPr>
                      <m:t>.</m:t>
                    </m:r>
                  </m:oMath>
                </a14:m>
                <a:r>
                  <a:rPr lang="zh-HK" altLang="en-US" sz="3200" dirty="0"/>
                  <a:t> </a:t>
                </a:r>
                <a:r>
                  <a:rPr lang="en-US" altLang="zh-HK" sz="3200" dirty="0"/>
                  <a:t>If </a:t>
                </a:r>
                <a14:m>
                  <m:oMath xmlns:m="http://schemas.openxmlformats.org/officeDocument/2006/math">
                    <m:sSub>
                      <m:sSubPr>
                        <m:ctrlPr>
                          <a:rPr lang="en-US" altLang="zh-HK" sz="3200" i="1">
                            <a:latin typeface="Cambria Math" panose="02040503050406030204" pitchFamily="18" charset="0"/>
                          </a:rPr>
                        </m:ctrlPr>
                      </m:sSubPr>
                      <m:e>
                        <m:r>
                          <a:rPr lang="en-US" altLang="zh-HK" sz="3200" i="1">
                            <a:latin typeface="Cambria Math" panose="02040503050406030204" pitchFamily="18" charset="0"/>
                          </a:rPr>
                          <m:t>𝑇</m:t>
                        </m:r>
                      </m:e>
                      <m:sub>
                        <m:r>
                          <a:rPr lang="en-US" altLang="zh-HK" sz="3200" i="1">
                            <a:latin typeface="Cambria Math" panose="02040503050406030204" pitchFamily="18" charset="0"/>
                          </a:rPr>
                          <m:t>𝑠</m:t>
                        </m:r>
                      </m:sub>
                    </m:sSub>
                  </m:oMath>
                </a14:m>
                <a:r>
                  <a:rPr lang="zh-HK" altLang="en-US" sz="3200" dirty="0"/>
                  <a:t> </a:t>
                </a:r>
                <a:r>
                  <a:rPr lang="en-US" altLang="zh-HK" sz="3200" dirty="0"/>
                  <a:t>is larger , heat will flow away from it and its energy is decreased.</a:t>
                </a:r>
                <a:endParaRPr lang="zh-HK" altLang="en-US" sz="3200" dirty="0"/>
              </a:p>
            </p:txBody>
          </p:sp>
        </mc:Choice>
        <mc:Fallback xmlns="">
          <p:sp>
            <p:nvSpPr>
              <p:cNvPr id="3" name="內容版面配置區 2">
                <a:extLst>
                  <a:ext uri="{FF2B5EF4-FFF2-40B4-BE49-F238E27FC236}">
                    <a16:creationId xmlns:a16="http://schemas.microsoft.com/office/drawing/2014/main" id="{14235B4C-22D0-410C-9585-54B379189F40}"/>
                  </a:ext>
                </a:extLst>
              </p:cNvPr>
              <p:cNvSpPr>
                <a:spLocks noGrp="1" noRot="1" noChangeAspect="1" noMove="1" noResize="1" noEditPoints="1" noAdjustHandles="1" noChangeArrowheads="1" noChangeShapeType="1" noTextEdit="1"/>
              </p:cNvSpPr>
              <p:nvPr>
                <p:ph idx="1"/>
              </p:nvPr>
            </p:nvSpPr>
            <p:spPr>
              <a:xfrm>
                <a:off x="225171" y="2011362"/>
                <a:ext cx="8467344" cy="4846638"/>
              </a:xfrm>
              <a:blipFill>
                <a:blip r:embed="rId2"/>
                <a:stretch>
                  <a:fillRect l="-1656" t="-1635" r="-2304"/>
                </a:stretch>
              </a:blipFill>
            </p:spPr>
            <p:txBody>
              <a:bodyPr/>
              <a:lstStyle/>
              <a:p>
                <a:r>
                  <a:rPr lang="en-US">
                    <a:noFill/>
                  </a:rPr>
                  <a:t> </a:t>
                </a:r>
              </a:p>
            </p:txBody>
          </p:sp>
        </mc:Fallback>
      </mc:AlternateContent>
    </p:spTree>
    <p:extLst>
      <p:ext uri="{BB962C8B-B14F-4D97-AF65-F5344CB8AC3E}">
        <p14:creationId xmlns:p14="http://schemas.microsoft.com/office/powerpoint/2010/main" val="93662746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p:cNvSpPr>
            <a:spLocks noGrp="1"/>
          </p:cNvSpPr>
          <p:nvPr>
            <p:ph type="body" sz="quarter" idx="13"/>
          </p:nvPr>
        </p:nvSpPr>
        <p:spPr>
          <a:xfrm>
            <a:off x="361950" y="2449689"/>
            <a:ext cx="8324850" cy="3676475"/>
          </a:xfrm>
        </p:spPr>
        <p:txBody>
          <a:bodyPr/>
          <a:lstStyle/>
          <a:p>
            <a:r>
              <a:rPr lang="en-US" dirty="0"/>
              <a:t>The first law</a:t>
            </a:r>
          </a:p>
          <a:p>
            <a:r>
              <a:rPr lang="en-US" dirty="0"/>
              <a:t>The second law</a:t>
            </a:r>
          </a:p>
          <a:p>
            <a:r>
              <a:rPr lang="en-US" dirty="0"/>
              <a:t>Both</a:t>
            </a:r>
          </a:p>
          <a:p>
            <a:endParaRPr lang="en-US" dirty="0"/>
          </a:p>
          <a:p>
            <a:endParaRPr lang="en-US" dirty="0"/>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
        <p:nvSpPr>
          <p:cNvPr id="4" name="Title 3"/>
          <p:cNvSpPr>
            <a:spLocks noGrp="1"/>
          </p:cNvSpPr>
          <p:nvPr>
            <p:ph type="title"/>
          </p:nvPr>
        </p:nvSpPr>
        <p:spPr>
          <a:xfrm>
            <a:off x="142875" y="68897"/>
            <a:ext cx="8886825" cy="1628457"/>
          </a:xfrm>
        </p:spPr>
        <p:txBody>
          <a:bodyPr/>
          <a:lstStyle/>
          <a:p>
            <a:r>
              <a:rPr lang="en-US" dirty="0"/>
              <a:t>An engineer proposes an engine that essentially takes heat from the cooler ocean and powers a submarine, then expels heat to the warmer atmosphere. Does this violate the first law of thermodynamics, the second law, or both?</a:t>
            </a:r>
            <a:br>
              <a:rPr lang="en-US" dirty="0"/>
            </a:br>
            <a:r>
              <a:rPr lang="en-US" dirty="0"/>
              <a:t/>
            </a:r>
            <a:br>
              <a:rPr lang="en-US" dirty="0"/>
            </a:br>
            <a:endParaRPr lang="en-US" dirty="0"/>
          </a:p>
        </p:txBody>
      </p:sp>
      <p:sp>
        <p:nvSpPr>
          <p:cNvPr id="37" name="Text Placeholder 36"/>
          <p:cNvSpPr>
            <a:spLocks noGrp="1"/>
          </p:cNvSpPr>
          <p:nvPr>
            <p:ph type="body" sz="quarter" idx="12"/>
          </p:nvPr>
        </p:nvSpPr>
        <p:spPr/>
        <p:txBody>
          <a:bodyPr/>
          <a:lstStyle/>
          <a:p>
            <a:r>
              <a:rPr lang="en-US" dirty="0"/>
              <a:t>Submarine Power</a:t>
            </a:r>
          </a:p>
        </p:txBody>
      </p:sp>
    </p:spTree>
    <p:extLst>
      <p:ext uri="{BB962C8B-B14F-4D97-AF65-F5344CB8AC3E}">
        <p14:creationId xmlns:p14="http://schemas.microsoft.com/office/powerpoint/2010/main" val="58642602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
        <p:nvSpPr>
          <p:cNvPr id="19" name="Title 18"/>
          <p:cNvSpPr>
            <a:spLocks noGrp="1"/>
          </p:cNvSpPr>
          <p:nvPr>
            <p:ph type="title"/>
          </p:nvPr>
        </p:nvSpPr>
        <p:spPr/>
        <p:txBody>
          <a:bodyPr/>
          <a:lstStyle/>
          <a:p>
            <a:r>
              <a:rPr lang="en-US" dirty="0"/>
              <a:t>An engineer proposes an engine that essentially takes heat from the cooler ocean and powers a submarine, then expels heat to the atmosphere. Does this violate the first law of thermodynamics, the second law, </a:t>
            </a:r>
            <a:br>
              <a:rPr lang="en-US" dirty="0"/>
            </a:br>
            <a:r>
              <a:rPr lang="en-US" dirty="0"/>
              <a:t>or both?</a:t>
            </a:r>
            <a:br>
              <a:rPr lang="en-US" dirty="0"/>
            </a:br>
            <a:r>
              <a:rPr lang="en-US" dirty="0"/>
              <a:t/>
            </a:r>
            <a:br>
              <a:rPr lang="en-US" dirty="0"/>
            </a:br>
            <a:endParaRPr lang="en-US" dirty="0"/>
          </a:p>
        </p:txBody>
      </p:sp>
      <p:sp>
        <p:nvSpPr>
          <p:cNvPr id="8" name="Text Placeholder 7"/>
          <p:cNvSpPr>
            <a:spLocks noGrp="1"/>
          </p:cNvSpPr>
          <p:nvPr>
            <p:ph type="body" sz="quarter" idx="13"/>
          </p:nvPr>
        </p:nvSpPr>
        <p:spPr/>
        <p:txBody>
          <a:bodyPr/>
          <a:lstStyle/>
          <a:p>
            <a:r>
              <a:rPr lang="en-US" dirty="0"/>
              <a:t>This does not violate the first law of thermodynamics depending on the values of </a:t>
            </a:r>
            <a:r>
              <a:rPr lang="en-US" i="1" dirty="0"/>
              <a:t>Q</a:t>
            </a:r>
            <a:r>
              <a:rPr lang="en-US" dirty="0"/>
              <a:t>, but it does violate the second law of thermodynamics, as heat is flowing from the cold sea to the warmer atmosphere.</a:t>
            </a:r>
          </a:p>
        </p:txBody>
      </p:sp>
      <p:sp>
        <p:nvSpPr>
          <p:cNvPr id="20" name="Text Placeholder 19"/>
          <p:cNvSpPr>
            <a:spLocks noGrp="1"/>
          </p:cNvSpPr>
          <p:nvPr>
            <p:ph type="body" sz="quarter" idx="12"/>
          </p:nvPr>
        </p:nvSpPr>
        <p:spPr/>
        <p:txBody>
          <a:bodyPr/>
          <a:lstStyle/>
          <a:p>
            <a:r>
              <a:rPr lang="en-US" dirty="0"/>
              <a:t>Submarine Power</a:t>
            </a:r>
          </a:p>
        </p:txBody>
      </p:sp>
      <p:sp>
        <p:nvSpPr>
          <p:cNvPr id="21" name="Text Placeholder 20"/>
          <p:cNvSpPr>
            <a:spLocks noGrp="1"/>
          </p:cNvSpPr>
          <p:nvPr>
            <p:ph type="body" sz="quarter" idx="14"/>
          </p:nvPr>
        </p:nvSpPr>
        <p:spPr>
          <a:xfrm>
            <a:off x="361950" y="2450592"/>
            <a:ext cx="8324850" cy="3687764"/>
          </a:xfrm>
        </p:spPr>
        <p:txBody>
          <a:bodyPr/>
          <a:lstStyle/>
          <a:p>
            <a:r>
              <a:rPr lang="en-US" dirty="0"/>
              <a:t>The first law</a:t>
            </a:r>
          </a:p>
          <a:p>
            <a:r>
              <a:rPr lang="en-US" b="1" dirty="0"/>
              <a:t>The second law</a:t>
            </a:r>
          </a:p>
          <a:p>
            <a:r>
              <a:rPr lang="en-US" dirty="0"/>
              <a:t>Both</a:t>
            </a:r>
          </a:p>
          <a:p>
            <a:endParaRPr lang="en-US" dirty="0"/>
          </a:p>
          <a:p>
            <a:endParaRPr lang="en-US" dirty="0"/>
          </a:p>
        </p:txBody>
      </p:sp>
    </p:spTree>
    <p:extLst>
      <p:ext uri="{BB962C8B-B14F-4D97-AF65-F5344CB8AC3E}">
        <p14:creationId xmlns:p14="http://schemas.microsoft.com/office/powerpoint/2010/main" val="410516293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084"/>
          <a:stretch/>
        </p:blipFill>
        <p:spPr>
          <a:xfrm>
            <a:off x="4306062" y="2686050"/>
            <a:ext cx="4557370" cy="3867886"/>
          </a:xfrm>
          <a:prstGeom prst="rect">
            <a:avLst/>
          </a:prstGeom>
        </p:spPr>
      </p:pic>
      <p:sp>
        <p:nvSpPr>
          <p:cNvPr id="2" name="Title 1"/>
          <p:cNvSpPr>
            <a:spLocks noGrp="1"/>
          </p:cNvSpPr>
          <p:nvPr>
            <p:ph type="title"/>
          </p:nvPr>
        </p:nvSpPr>
        <p:spPr/>
        <p:txBody>
          <a:bodyPr/>
          <a:lstStyle/>
          <a:p>
            <a:r>
              <a:rPr lang="en-US" dirty="0"/>
              <a:t>c-6 Heat Engines and the Carnot Cycle</a:t>
            </a:r>
          </a:p>
        </p:txBody>
      </p:sp>
      <p:sp>
        <p:nvSpPr>
          <p:cNvPr id="3" name="Content Placeholder 2"/>
          <p:cNvSpPr>
            <a:spLocks noGrp="1"/>
          </p:cNvSpPr>
          <p:nvPr>
            <p:ph idx="1"/>
          </p:nvPr>
        </p:nvSpPr>
        <p:spPr/>
        <p:txBody>
          <a:bodyPr/>
          <a:lstStyle/>
          <a:p>
            <a:r>
              <a:rPr lang="en-US" dirty="0"/>
              <a:t>A heat engine is a device that converts heat into work. A classic example is the steam engine. Fuel heats the water; the vapor expands and does work against the</a:t>
            </a:r>
            <a:br>
              <a:rPr lang="en-US" dirty="0"/>
            </a:br>
            <a:r>
              <a:rPr lang="en-US" dirty="0"/>
              <a:t>piston; the vapor</a:t>
            </a:r>
            <a:br>
              <a:rPr lang="en-US" dirty="0"/>
            </a:br>
            <a:r>
              <a:rPr lang="en-US" dirty="0"/>
              <a:t>condenses back into</a:t>
            </a:r>
            <a:br>
              <a:rPr lang="en-US" dirty="0"/>
            </a:br>
            <a:r>
              <a:rPr lang="en-US" dirty="0"/>
              <a:t>water again and the</a:t>
            </a:r>
            <a:br>
              <a:rPr lang="en-US" dirty="0"/>
            </a:br>
            <a:r>
              <a:rPr lang="en-US" dirty="0"/>
              <a:t>cycle repeats.</a:t>
            </a:r>
          </a:p>
          <a:p>
            <a:endParaRPr lang="en-US" dirty="0"/>
          </a:p>
        </p:txBody>
      </p:sp>
      <p:sp>
        <p:nvSpPr>
          <p:cNvPr id="4" name="Footer Placeholder 3"/>
          <p:cNvSpPr>
            <a:spLocks noGrp="1"/>
          </p:cNvSpPr>
          <p:nvPr>
            <p:ph type="ftr" sz="quarter" idx="11"/>
          </p:nvPr>
        </p:nvSpPr>
        <p:spPr/>
        <p:txBody>
          <a:bodyPr/>
          <a:lstStyle/>
          <a:p>
            <a:r>
              <a:rPr lang="en-US" dirty="0"/>
              <a:t>© 20b Pearson Education, Inc.</a:t>
            </a:r>
          </a:p>
        </p:txBody>
      </p:sp>
    </p:spTree>
    <p:extLst>
      <p:ext uri="{BB962C8B-B14F-4D97-AF65-F5344CB8AC3E}">
        <p14:creationId xmlns:p14="http://schemas.microsoft.com/office/powerpoint/2010/main" val="245704422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431"/>
          <a:stretch/>
        </p:blipFill>
        <p:spPr>
          <a:xfrm>
            <a:off x="4489704" y="1394461"/>
            <a:ext cx="4374490" cy="5138905"/>
          </a:xfrm>
          <a:prstGeom prst="rect">
            <a:avLst/>
          </a:prstGeom>
        </p:spPr>
      </p:pic>
      <p:sp>
        <p:nvSpPr>
          <p:cNvPr id="2" name="Title 1"/>
          <p:cNvSpPr>
            <a:spLocks noGrp="1"/>
          </p:cNvSpPr>
          <p:nvPr>
            <p:ph type="title"/>
          </p:nvPr>
        </p:nvSpPr>
        <p:spPr/>
        <p:txBody>
          <a:bodyPr/>
          <a:lstStyle/>
          <a:p>
            <a:r>
              <a:rPr lang="en-US" dirty="0"/>
              <a:t>c-6 Heat Engines and the Carnot Cycle</a:t>
            </a:r>
          </a:p>
        </p:txBody>
      </p:sp>
      <p:sp>
        <p:nvSpPr>
          <p:cNvPr id="3" name="Content Placeholder 2"/>
          <p:cNvSpPr>
            <a:spLocks noGrp="1"/>
          </p:cNvSpPr>
          <p:nvPr>
            <p:ph idx="1"/>
          </p:nvPr>
        </p:nvSpPr>
        <p:spPr>
          <a:xfrm>
            <a:off x="219456" y="1279526"/>
            <a:ext cx="4270248" cy="4846638"/>
          </a:xfrm>
        </p:spPr>
        <p:txBody>
          <a:bodyPr/>
          <a:lstStyle/>
          <a:p>
            <a:r>
              <a:rPr lang="en-US" dirty="0"/>
              <a:t>All heat engines have:</a:t>
            </a:r>
          </a:p>
          <a:p>
            <a:pPr lvl="1"/>
            <a:r>
              <a:rPr lang="en-US" dirty="0"/>
              <a:t>a high-temperature reservoir.</a:t>
            </a:r>
          </a:p>
          <a:p>
            <a:pPr lvl="1"/>
            <a:r>
              <a:rPr lang="en-US" dirty="0"/>
              <a:t>a low-temperature reservoir.</a:t>
            </a:r>
          </a:p>
          <a:p>
            <a:pPr lvl="1"/>
            <a:r>
              <a:rPr lang="en-US" dirty="0"/>
              <a:t>a cyclical engine.</a:t>
            </a:r>
          </a:p>
          <a:p>
            <a:r>
              <a:rPr lang="en-US" dirty="0"/>
              <a:t>These are illustrated schematically here.</a:t>
            </a:r>
          </a:p>
          <a:p>
            <a:endParaRPr lang="en-US" dirty="0"/>
          </a:p>
        </p:txBody>
      </p:sp>
      <p:sp>
        <p:nvSpPr>
          <p:cNvPr id="4" name="Footer Placeholder 3"/>
          <p:cNvSpPr>
            <a:spLocks noGrp="1"/>
          </p:cNvSpPr>
          <p:nvPr>
            <p:ph type="ftr" sz="quarter" idx="11"/>
          </p:nvPr>
        </p:nvSpPr>
        <p:spPr/>
        <p:txBody>
          <a:bodyPr/>
          <a:lstStyle/>
          <a:p>
            <a:r>
              <a:rPr lang="en-US" dirty="0"/>
              <a:t>© 20b Pearson Education, Inc.</a:t>
            </a:r>
          </a:p>
        </p:txBody>
      </p:sp>
    </p:spTree>
    <p:extLst>
      <p:ext uri="{BB962C8B-B14F-4D97-AF65-F5344CB8AC3E}">
        <p14:creationId xmlns:p14="http://schemas.microsoft.com/office/powerpoint/2010/main" val="1375049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Fluids have finite </a:t>
            </a:r>
            <a:r>
              <a:rPr lang="en-US" dirty="0" err="1"/>
              <a:t>compressibilities</a:t>
            </a:r>
            <a:r>
              <a:rPr lang="en-US" dirty="0"/>
              <a:t> but zero shear modulus</a:t>
            </a:r>
          </a:p>
        </p:txBody>
      </p:sp>
      <p:sp>
        <p:nvSpPr>
          <p:cNvPr id="6" name="Subtitle 5"/>
          <p:cNvSpPr>
            <a:spLocks noGrp="1"/>
          </p:cNvSpPr>
          <p:nvPr>
            <p:ph type="subTitle" idx="1"/>
          </p:nvPr>
        </p:nvSpPr>
        <p:spPr/>
        <p:txBody>
          <a:bodyPr/>
          <a:lstStyle/>
          <a:p>
            <a:endParaRPr lang="en-US"/>
          </a:p>
        </p:txBody>
      </p:sp>
      <p:sp>
        <p:nvSpPr>
          <p:cNvPr id="4" name="Footer Placehold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20b Pearson Education, Inc.</a:t>
            </a:r>
          </a:p>
        </p:txBody>
      </p:sp>
    </p:spTree>
    <p:extLst>
      <p:ext uri="{BB962C8B-B14F-4D97-AF65-F5344CB8AC3E}">
        <p14:creationId xmlns:p14="http://schemas.microsoft.com/office/powerpoint/2010/main" val="36978815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c-6 Heat Engines and the Carnot Cycle</a:t>
            </a:r>
          </a:p>
        </p:txBody>
      </p:sp>
      <p:sp>
        <p:nvSpPr>
          <p:cNvPr id="3" name="Content Placeholder 2"/>
          <p:cNvSpPr>
            <a:spLocks noGrp="1"/>
          </p:cNvSpPr>
          <p:nvPr>
            <p:ph idx="1"/>
          </p:nvPr>
        </p:nvSpPr>
        <p:spPr/>
        <p:txBody>
          <a:bodyPr/>
          <a:lstStyle/>
          <a:p>
            <a:r>
              <a:rPr lang="en-US" dirty="0"/>
              <a:t>An amount of heat </a:t>
            </a:r>
            <a:r>
              <a:rPr lang="en-US" i="1" dirty="0" err="1"/>
              <a:t>Q</a:t>
            </a:r>
            <a:r>
              <a:rPr lang="en-US" baseline="-25000" dirty="0" err="1"/>
              <a:t>h</a:t>
            </a:r>
            <a:r>
              <a:rPr lang="en-US" dirty="0"/>
              <a:t> is supplied from the hot reservoir to the engine during each cycle. Of that heat, some appear as work, and the rest, </a:t>
            </a:r>
            <a:r>
              <a:rPr lang="en-US" i="1" dirty="0"/>
              <a:t>Q</a:t>
            </a:r>
            <a:r>
              <a:rPr lang="en-US" baseline="-25000" dirty="0"/>
              <a:t>c</a:t>
            </a:r>
            <a:r>
              <a:rPr lang="en-US" dirty="0"/>
              <a:t>, is given off as waste heat to the cold reservoir.</a:t>
            </a:r>
          </a:p>
          <a:p>
            <a:endParaRPr lang="en-US" dirty="0"/>
          </a:p>
          <a:p>
            <a:r>
              <a:rPr lang="en-US" dirty="0"/>
              <a:t>The efficiency is the fraction of the heat supplied to the engine that appears as work:</a:t>
            </a:r>
          </a:p>
          <a:p>
            <a:endParaRPr lang="en-US" dirty="0"/>
          </a:p>
        </p:txBody>
      </p:sp>
      <p:sp>
        <p:nvSpPr>
          <p:cNvPr id="4" name="Footer Placeholder 3"/>
          <p:cNvSpPr>
            <a:spLocks noGrp="1"/>
          </p:cNvSpPr>
          <p:nvPr>
            <p:ph type="ftr" sz="quarter" idx="11"/>
          </p:nvPr>
        </p:nvSpPr>
        <p:spPr/>
        <p:txBody>
          <a:bodyPr/>
          <a:lstStyle/>
          <a:p>
            <a:r>
              <a:rPr lang="en-US" dirty="0"/>
              <a:t>© 20b Pearson Education, Inc.</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013" y="3172143"/>
            <a:ext cx="249713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5388" y="4793933"/>
            <a:ext cx="1433512"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20966476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192.168.4.30\conversion\IRDVD\JPG Creation\Walker Physics, 5e\Output\Chapter 18\DELIVERABLES_FOLDER_CH_18\FINAL_JPEG_FILES\C_Text_Elements\18_KeyEq_18-12.jpg"/>
          <p:cNvPicPr>
            <a:picLocks noChangeAspect="1" noChangeArrowheads="1"/>
          </p:cNvPicPr>
          <p:nvPr/>
        </p:nvPicPr>
        <p:blipFill rotWithShape="1">
          <a:blip r:embed="rId2">
            <a:extLst>
              <a:ext uri="{28A0092B-C50C-407E-A947-70E740481C1C}">
                <a14:useLocalDpi xmlns:a14="http://schemas.microsoft.com/office/drawing/2010/main" val="0"/>
              </a:ext>
            </a:extLst>
          </a:blip>
          <a:srcRect b="9689"/>
          <a:stretch/>
        </p:blipFill>
        <p:spPr bwMode="auto">
          <a:xfrm>
            <a:off x="298450" y="1918970"/>
            <a:ext cx="8547100" cy="1612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c-6 Heat Engines and the Carnot Cycle</a:t>
            </a:r>
          </a:p>
        </p:txBody>
      </p:sp>
      <p:sp>
        <p:nvSpPr>
          <p:cNvPr id="3" name="Content Placeholder 2"/>
          <p:cNvSpPr>
            <a:spLocks noGrp="1"/>
          </p:cNvSpPr>
          <p:nvPr>
            <p:ph idx="1"/>
          </p:nvPr>
        </p:nvSpPr>
        <p:spPr/>
        <p:txBody>
          <a:bodyPr/>
          <a:lstStyle/>
          <a:p>
            <a:r>
              <a:rPr lang="en-US" dirty="0"/>
              <a:t>The efficiency can also be written:</a:t>
            </a:r>
          </a:p>
          <a:p>
            <a:endParaRPr lang="en-US" dirty="0"/>
          </a:p>
          <a:p>
            <a:endParaRPr lang="en-US" dirty="0"/>
          </a:p>
          <a:p>
            <a:endParaRPr lang="en-US" dirty="0"/>
          </a:p>
          <a:p>
            <a:r>
              <a:rPr lang="en-US" dirty="0"/>
              <a:t>In order for the engine to run, there must be a temperature difference; otherwise, heat will not be transferred.</a:t>
            </a:r>
          </a:p>
          <a:p>
            <a:endParaRPr lang="en-US" dirty="0"/>
          </a:p>
        </p:txBody>
      </p:sp>
      <p:sp>
        <p:nvSpPr>
          <p:cNvPr id="4" name="Footer Placeholder 3"/>
          <p:cNvSpPr>
            <a:spLocks noGrp="1"/>
          </p:cNvSpPr>
          <p:nvPr>
            <p:ph type="ftr" sz="quarter" idx="11"/>
          </p:nvPr>
        </p:nvSpPr>
        <p:spPr/>
        <p:txBody>
          <a:bodyPr/>
          <a:lstStyle/>
          <a:p>
            <a:r>
              <a:rPr lang="en-US" dirty="0"/>
              <a:t>© 20b Pearson Education, Inc.</a:t>
            </a:r>
          </a:p>
        </p:txBody>
      </p:sp>
    </p:spTree>
    <p:extLst>
      <p:ext uri="{BB962C8B-B14F-4D97-AF65-F5344CB8AC3E}">
        <p14:creationId xmlns:p14="http://schemas.microsoft.com/office/powerpoint/2010/main" val="302477129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c-6 Heat Engines and the Carnot Cycle</a:t>
            </a:r>
          </a:p>
        </p:txBody>
      </p:sp>
      <p:sp>
        <p:nvSpPr>
          <p:cNvPr id="3" name="Content Placeholder 2"/>
          <p:cNvSpPr>
            <a:spLocks noGrp="1"/>
          </p:cNvSpPr>
          <p:nvPr>
            <p:ph idx="1"/>
          </p:nvPr>
        </p:nvSpPr>
        <p:spPr/>
        <p:txBody>
          <a:bodyPr/>
          <a:lstStyle/>
          <a:p>
            <a:r>
              <a:rPr lang="en-US" dirty="0"/>
              <a:t>The idealized maximum-efficiency heat engine is described in Carnot</a:t>
            </a:r>
            <a:r>
              <a:rPr lang="en-US" altLang="ja-JP" dirty="0"/>
              <a:t>’s theorem:</a:t>
            </a:r>
          </a:p>
          <a:p>
            <a:pPr lvl="1"/>
            <a:r>
              <a:rPr lang="en-US" dirty="0"/>
              <a:t>If an engine operating between two constant-temperature reservoirs is to have maximum efficiency, it must be an engine in which all processes are reversible. For example, if there is friction, the process is irreversible.</a:t>
            </a:r>
          </a:p>
          <a:p>
            <a:pPr lvl="1"/>
            <a:r>
              <a:rPr lang="en-US" dirty="0"/>
              <a:t>In addition, all reversible engines operating between the same two temperatures, </a:t>
            </a:r>
            <a:r>
              <a:rPr lang="en-US" i="1" dirty="0"/>
              <a:t>T</a:t>
            </a:r>
            <a:r>
              <a:rPr lang="en-US" baseline="-25000" dirty="0"/>
              <a:t>c</a:t>
            </a:r>
            <a:r>
              <a:rPr lang="en-US" dirty="0"/>
              <a:t> and </a:t>
            </a:r>
            <a:r>
              <a:rPr lang="en-US" i="1" dirty="0" err="1"/>
              <a:t>T</a:t>
            </a:r>
            <a:r>
              <a:rPr lang="en-US" baseline="-25000" dirty="0" err="1"/>
              <a:t>h</a:t>
            </a:r>
            <a:r>
              <a:rPr lang="en-US" dirty="0"/>
              <a:t>, have the same efficiency.</a:t>
            </a:r>
          </a:p>
        </p:txBody>
      </p:sp>
      <p:sp>
        <p:nvSpPr>
          <p:cNvPr id="4" name="Footer Placeholder 3"/>
          <p:cNvSpPr>
            <a:spLocks noGrp="1"/>
          </p:cNvSpPr>
          <p:nvPr>
            <p:ph type="ftr" sz="quarter" idx="11"/>
          </p:nvPr>
        </p:nvSpPr>
        <p:spPr/>
        <p:txBody>
          <a:bodyPr/>
          <a:lstStyle/>
          <a:p>
            <a:r>
              <a:rPr lang="en-US" dirty="0"/>
              <a:t>© 20b Pearson Education, Inc.</a:t>
            </a:r>
          </a:p>
        </p:txBody>
      </p:sp>
    </p:spTree>
    <p:extLst>
      <p:ext uri="{BB962C8B-B14F-4D97-AF65-F5344CB8AC3E}">
        <p14:creationId xmlns:p14="http://schemas.microsoft.com/office/powerpoint/2010/main" val="95186557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92.168.4.30\conversion\IRDVD\JPG Creation\Walker Physics, 5e\Output\Chapter 18\DELIVERABLES_FOLDER_CH_18\FINAL_JPEG_FILES\C_Text_Elements\18_KeyEq_18-13.jpg"/>
          <p:cNvPicPr>
            <a:picLocks noChangeAspect="1" noChangeArrowheads="1"/>
          </p:cNvPicPr>
          <p:nvPr/>
        </p:nvPicPr>
        <p:blipFill rotWithShape="1">
          <a:blip r:embed="rId2">
            <a:extLst>
              <a:ext uri="{28A0092B-C50C-407E-A947-70E740481C1C}">
                <a14:useLocalDpi xmlns:a14="http://schemas.microsoft.com/office/drawing/2010/main" val="0"/>
              </a:ext>
            </a:extLst>
          </a:blip>
          <a:srcRect b="13056"/>
          <a:stretch/>
        </p:blipFill>
        <p:spPr bwMode="auto">
          <a:xfrm>
            <a:off x="298450" y="3854451"/>
            <a:ext cx="8547100" cy="11290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c-6 Heat Engines and the Carnot Cycle</a:t>
            </a:r>
          </a:p>
        </p:txBody>
      </p:sp>
      <p:sp>
        <p:nvSpPr>
          <p:cNvPr id="3" name="Content Placeholder 2"/>
          <p:cNvSpPr>
            <a:spLocks noGrp="1"/>
          </p:cNvSpPr>
          <p:nvPr>
            <p:ph idx="1"/>
          </p:nvPr>
        </p:nvSpPr>
        <p:spPr/>
        <p:txBody>
          <a:bodyPr/>
          <a:lstStyle/>
          <a:p>
            <a:r>
              <a:rPr lang="en-US" dirty="0"/>
              <a:t>If the efficiency depends only on the two temperatures, the ratio of the temperatures must be the same as the ratio of the transferred heats. Therefore, the maximum efficiency of a heat engine can be written:</a:t>
            </a:r>
          </a:p>
          <a:p>
            <a:endParaRPr lang="en-US" dirty="0"/>
          </a:p>
        </p:txBody>
      </p:sp>
      <p:sp>
        <p:nvSpPr>
          <p:cNvPr id="4" name="Footer Placeholder 3"/>
          <p:cNvSpPr>
            <a:spLocks noGrp="1"/>
          </p:cNvSpPr>
          <p:nvPr>
            <p:ph type="ftr" sz="quarter" idx="11"/>
          </p:nvPr>
        </p:nvSpPr>
        <p:spPr/>
        <p:txBody>
          <a:bodyPr/>
          <a:lstStyle/>
          <a:p>
            <a:r>
              <a:rPr lang="en-US" dirty="0"/>
              <a:t>© 20b Pearson Education, Inc.</a:t>
            </a:r>
          </a:p>
        </p:txBody>
      </p:sp>
    </p:spTree>
    <p:extLst>
      <p:ext uri="{BB962C8B-B14F-4D97-AF65-F5344CB8AC3E}">
        <p14:creationId xmlns:p14="http://schemas.microsoft.com/office/powerpoint/2010/main" val="404136104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c-6 Heat Engines and the Carnot Cycle</a:t>
            </a:r>
          </a:p>
        </p:txBody>
      </p:sp>
      <p:sp>
        <p:nvSpPr>
          <p:cNvPr id="3" name="Content Placeholder 2"/>
          <p:cNvSpPr>
            <a:spLocks noGrp="1"/>
          </p:cNvSpPr>
          <p:nvPr>
            <p:ph idx="1"/>
          </p:nvPr>
        </p:nvSpPr>
        <p:spPr/>
        <p:txBody>
          <a:bodyPr/>
          <a:lstStyle/>
          <a:p>
            <a:r>
              <a:rPr lang="en-US" dirty="0"/>
              <a:t>The maximum work a heat engine can do is then:</a:t>
            </a:r>
          </a:p>
          <a:p>
            <a:endParaRPr lang="en-US" dirty="0"/>
          </a:p>
          <a:p>
            <a:endParaRPr lang="en-US" dirty="0"/>
          </a:p>
          <a:p>
            <a:endParaRPr lang="en-US" dirty="0"/>
          </a:p>
          <a:p>
            <a:r>
              <a:rPr lang="en-US" dirty="0"/>
              <a:t>If the two reservoirs are at the same temperature, the efficiency is zero; the smaller the ratio of the cold temperature to the hot temperature, the closer the efficiency will be to 1.</a:t>
            </a:r>
          </a:p>
          <a:p>
            <a:endParaRPr lang="en-US" dirty="0"/>
          </a:p>
        </p:txBody>
      </p:sp>
      <p:sp>
        <p:nvSpPr>
          <p:cNvPr id="4" name="Footer Placeholder 3"/>
          <p:cNvSpPr>
            <a:spLocks noGrp="1"/>
          </p:cNvSpPr>
          <p:nvPr>
            <p:ph type="ftr" sz="quarter" idx="11"/>
          </p:nvPr>
        </p:nvSpPr>
        <p:spPr/>
        <p:txBody>
          <a:bodyPr/>
          <a:lstStyle/>
          <a:p>
            <a:r>
              <a:rPr lang="en-US" dirty="0"/>
              <a:t>© 20b Pearson Education, Inc.</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975" y="2216468"/>
            <a:ext cx="5307013" cy="112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52582986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h</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h</m:t>
                        </m:r>
                      </m:sub>
                    </m:sSub>
                    <m:r>
                      <a:rPr lang="en-US" b="0" i="1" smtClean="0">
                        <a:latin typeface="Cambria Math" panose="02040503050406030204" pitchFamily="18" charset="0"/>
                      </a:rPr>
                      <m:t>𝑑</m:t>
                    </m:r>
                    <m:sSub>
                      <m:sSubPr>
                        <m:ctrlPr>
                          <a:rPr lang="en-US" i="1">
                            <a:latin typeface="Cambria Math" panose="02040503050406030204" pitchFamily="18" charset="0"/>
                          </a:rPr>
                        </m:ctrlPr>
                      </m:sSubPr>
                      <m:e>
                        <m:r>
                          <a:rPr lang="en-US" b="0" i="1" smtClean="0">
                            <a:latin typeface="Cambria Math" panose="02040503050406030204" pitchFamily="18" charset="0"/>
                          </a:rPr>
                          <m:t>𝑆</m:t>
                        </m:r>
                      </m:e>
                      <m:sub>
                        <m:r>
                          <a:rPr lang="en-US" i="1">
                            <a:latin typeface="Cambria Math" panose="02040503050406030204" pitchFamily="18" charset="0"/>
                          </a:rPr>
                          <m:t>h</m:t>
                        </m:r>
                      </m:sub>
                    </m:sSub>
                  </m:oMath>
                </a14:m>
                <a:endParaRPr lang="en-US" dirty="0" smtClean="0"/>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b="0" i="1" smtClean="0">
                            <a:latin typeface="Cambria Math" panose="02040503050406030204" pitchFamily="18" charset="0"/>
                          </a:rPr>
                          <m:t>𝑐</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b="0" i="1" smtClean="0">
                            <a:latin typeface="Cambria Math" panose="02040503050406030204" pitchFamily="18" charset="0"/>
                          </a:rPr>
                          <m:t>𝑐</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b="0" i="1" smtClean="0">
                            <a:latin typeface="Cambria Math" panose="02040503050406030204" pitchFamily="18" charset="0"/>
                          </a:rPr>
                          <m:t>𝑐</m:t>
                        </m:r>
                      </m:sub>
                    </m:sSub>
                  </m:oMath>
                </a14:m>
                <a:endParaRPr lang="en-US" dirty="0" smtClean="0"/>
              </a:p>
              <a:p>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ϵ</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h</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𝑐</m:t>
                            </m:r>
                          </m:sub>
                        </m:sSub>
                      </m:num>
                      <m:den>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b="0" i="1" smtClean="0">
                                <a:latin typeface="Cambria Math" panose="02040503050406030204" pitchFamily="18" charset="0"/>
                              </a:rPr>
                              <m:t>h</m:t>
                            </m:r>
                          </m:sub>
                        </m:sSub>
                      </m:den>
                    </m:f>
                    <m:r>
                      <a:rPr lang="en-US" i="1">
                        <a:latin typeface="Cambria Math" panose="02040503050406030204" pitchFamily="18" charset="0"/>
                      </a:rPr>
                      <m:t>=</m:t>
                    </m:r>
                    <m:r>
                      <a:rPr lang="en-US" b="0" i="1" smtClean="0">
                        <a:latin typeface="Cambria Math" panose="02040503050406030204" pitchFamily="18" charset="0"/>
                      </a:rPr>
                      <m:t>1−</m:t>
                    </m:r>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b="0" i="1" smtClean="0">
                                <a:latin typeface="Cambria Math" panose="02040503050406030204" pitchFamily="18" charset="0"/>
                              </a:rPr>
                              <m:t>𝑐</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b="0" i="1" smtClean="0">
                                <a:latin typeface="Cambria Math" panose="02040503050406030204" pitchFamily="18" charset="0"/>
                              </a:rPr>
                              <m:t>𝑐</m:t>
                            </m:r>
                          </m:sub>
                        </m:sSub>
                      </m:num>
                      <m:den>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b="0" i="1" smtClean="0">
                                <a:latin typeface="Cambria Math" panose="02040503050406030204" pitchFamily="18" charset="0"/>
                              </a:rPr>
                              <m:t>h</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b="0" i="1" smtClean="0">
                                <a:latin typeface="Cambria Math" panose="02040503050406030204" pitchFamily="18" charset="0"/>
                              </a:rPr>
                              <m:t>h</m:t>
                            </m:r>
                          </m:sub>
                        </m:sSub>
                      </m:den>
                    </m:f>
                  </m:oMath>
                </a14:m>
                <a:endParaRPr lang="en-US" dirty="0" smtClean="0"/>
              </a:p>
              <a:p>
                <a:r>
                  <a:rPr lang="en-US" dirty="0" smtClean="0"/>
                  <a:t>From the second law, </a:t>
                </a:r>
                <a14:m>
                  <m:oMath xmlns:m="http://schemas.openxmlformats.org/officeDocument/2006/math">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b="0" i="1" smtClean="0">
                            <a:latin typeface="Cambria Math" panose="02040503050406030204" pitchFamily="18" charset="0"/>
                          </a:rPr>
                          <m:t>𝑐</m:t>
                        </m:r>
                      </m:sub>
                    </m:sSub>
                  </m:oMath>
                </a14:m>
                <a:r>
                  <a:rPr lang="en-US" dirty="0" smtClean="0"/>
                  <a:t>is always larger than or equal to </a:t>
                </a:r>
                <a14:m>
                  <m:oMath xmlns:m="http://schemas.openxmlformats.org/officeDocument/2006/math">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h</m:t>
                        </m:r>
                      </m:sub>
                    </m:sSub>
                  </m:oMath>
                </a14:m>
                <a:r>
                  <a:rPr lang="en-US" dirty="0" smtClean="0"/>
                  <a:t>. The maximum efficiency </a:t>
                </a:r>
                <a:r>
                  <a:rPr lang="en-US" dirty="0" err="1" smtClean="0"/>
                  <a:t>ocuurs</a:t>
                </a:r>
                <a:r>
                  <a:rPr lang="en-US" dirty="0" smtClean="0"/>
                  <a:t> when they are equal.</a:t>
                </a:r>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96" r="-129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a:defRPr/>
            </a:pPr>
            <a:r>
              <a:rPr lang="en-US" smtClean="0"/>
              <a:t>© 20b Pearson Education, Inc.</a:t>
            </a:r>
            <a:endParaRPr lang="en-US" dirty="0"/>
          </a:p>
        </p:txBody>
      </p:sp>
    </p:spTree>
    <p:extLst>
      <p:ext uri="{BB962C8B-B14F-4D97-AF65-F5344CB8AC3E}">
        <p14:creationId xmlns:p14="http://schemas.microsoft.com/office/powerpoint/2010/main" val="3733056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solidFill>
                      <a:srgbClr val="00B050"/>
                    </a:solidFill>
                  </a:rPr>
                  <a:t>An example</a:t>
                </a:r>
                <a:r>
                  <a:rPr lang="en-US" dirty="0"/>
                  <a:t>: Carnot cycle: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1" i="1" smtClean="0">
                                <a:latin typeface="Cambria Math" panose="02040503050406030204" pitchFamily="18" charset="0"/>
                              </a:rPr>
                              <m:t>𝑸</m:t>
                            </m:r>
                          </m:e>
                          <m:sub>
                            <m:r>
                              <a:rPr lang="en-US" b="1" i="1" smtClean="0">
                                <a:latin typeface="Cambria Math" panose="02040503050406030204" pitchFamily="18" charset="0"/>
                              </a:rPr>
                              <m:t>𝟏</m:t>
                            </m:r>
                          </m:sub>
                        </m:sSub>
                      </m:num>
                      <m:den>
                        <m:sSub>
                          <m:sSubPr>
                            <m:ctrlPr>
                              <a:rPr lang="en-US" i="1">
                                <a:latin typeface="Cambria Math" panose="02040503050406030204" pitchFamily="18" charset="0"/>
                              </a:rPr>
                            </m:ctrlPr>
                          </m:sSubPr>
                          <m:e>
                            <m:r>
                              <a:rPr lang="en-US" b="1" i="1" smtClean="0">
                                <a:latin typeface="Cambria Math" panose="02040503050406030204" pitchFamily="18" charset="0"/>
                              </a:rPr>
                              <m:t>𝑻</m:t>
                            </m:r>
                          </m:e>
                          <m:sub>
                            <m:r>
                              <a:rPr lang="en-US" b="1" i="1" smtClean="0">
                                <a:latin typeface="Cambria Math" panose="02040503050406030204" pitchFamily="18" charset="0"/>
                              </a:rPr>
                              <m:t>𝟏</m:t>
                            </m:r>
                          </m:sub>
                        </m:sSub>
                      </m:den>
                    </m:f>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1" i="1" smtClean="0">
                                <a:latin typeface="Cambria Math" panose="02040503050406030204" pitchFamily="18" charset="0"/>
                              </a:rPr>
                              <m:t>𝑸</m:t>
                            </m:r>
                          </m:e>
                          <m:sub>
                            <m:r>
                              <a:rPr lang="en-US" b="1" i="1" smtClean="0">
                                <a:latin typeface="Cambria Math" panose="02040503050406030204" pitchFamily="18" charset="0"/>
                              </a:rPr>
                              <m:t>𝟐</m:t>
                            </m:r>
                          </m:sub>
                        </m:sSub>
                      </m:num>
                      <m:den>
                        <m:sSub>
                          <m:sSubPr>
                            <m:ctrlPr>
                              <a:rPr lang="en-US" i="1">
                                <a:latin typeface="Cambria Math" panose="02040503050406030204" pitchFamily="18" charset="0"/>
                              </a:rPr>
                            </m:ctrlPr>
                          </m:sSubPr>
                          <m:e>
                            <m:r>
                              <a:rPr lang="en-US" b="1" i="1" smtClean="0">
                                <a:latin typeface="Cambria Math" panose="02040503050406030204" pitchFamily="18" charset="0"/>
                              </a:rPr>
                              <m:t>𝑻</m:t>
                            </m:r>
                          </m:e>
                          <m:sub>
                            <m:r>
                              <a:rPr lang="en-US" b="1" i="1" smtClean="0">
                                <a:latin typeface="Cambria Math" panose="02040503050406030204" pitchFamily="18" charset="0"/>
                              </a:rPr>
                              <m:t>𝟐</m:t>
                            </m:r>
                          </m:sub>
                        </m:sSub>
                      </m:den>
                    </m:f>
                    <m:r>
                      <a:rPr lang="en-US" b="1" i="1" smtClean="0">
                        <a:latin typeface="Cambria Math" panose="02040503050406030204" pitchFamily="18" charset="0"/>
                      </a:rPr>
                      <m:t>=</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𝑺</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67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a:defRPr/>
            </a:pPr>
            <a:r>
              <a:rPr lang="en-US" dirty="0"/>
              <a:t>© 20b Pearson Education, Inc.</a:t>
            </a:r>
          </a:p>
        </p:txBody>
      </p:sp>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86425" y="1525905"/>
            <a:ext cx="3317180" cy="4619466"/>
          </a:xfrm>
          <a:prstGeom prst="rect">
            <a:avLst/>
          </a:prstGeom>
          <a:noFill/>
          <a:ln>
            <a:noFill/>
          </a:ln>
        </p:spPr>
      </p:pic>
      <mc:AlternateContent xmlns:mc="http://schemas.openxmlformats.org/markup-compatibility/2006" xmlns:a14="http://schemas.microsoft.com/office/drawing/2010/main">
        <mc:Choice Requires="a14">
          <p:sp>
            <p:nvSpPr>
              <p:cNvPr id="6" name="TextBox 5"/>
              <p:cNvSpPr txBox="1"/>
              <p:nvPr/>
            </p:nvSpPr>
            <p:spPr>
              <a:xfrm>
                <a:off x="268224" y="1268730"/>
                <a:ext cx="5983986" cy="5830507"/>
              </a:xfrm>
              <a:prstGeom prst="rect">
                <a:avLst/>
              </a:prstGeom>
              <a:noFill/>
            </p:spPr>
            <p:txBody>
              <a:bodyPr wrap="square" rtlCol="0">
                <a:spAutoFit/>
              </a:bodyPr>
              <a:lstStyle/>
              <a:p>
                <a:r>
                  <a:rPr lang="en-US" b="0" dirty="0">
                    <a:solidFill>
                      <a:srgbClr val="00B0F0"/>
                    </a:solidFill>
                  </a:rPr>
                  <a:t>Simple engine has four processes </a:t>
                </a:r>
                <a:r>
                  <a:rPr lang="en-US" b="0" dirty="0">
                    <a:solidFill>
                      <a:srgbClr val="FF0000"/>
                    </a:solidFill>
                  </a:rPr>
                  <a:t>ab, cd isothermal</a:t>
                </a:r>
              </a:p>
              <a:p>
                <a:pPr/>
                <a14:m>
                  <m:oMathPara xmlns:m="http://schemas.openxmlformats.org/officeDocument/2006/math">
                    <m:oMathParaPr>
                      <m:jc m:val="centerGroup"/>
                    </m:oMathParaPr>
                    <m:oMath xmlns:m="http://schemas.openxmlformats.org/officeDocument/2006/math">
                      <m:sSub>
                        <m:sSubPr>
                          <m:ctrlPr>
                            <a:rPr lang="en-US" b="0" i="1">
                              <a:latin typeface="Cambria Math" panose="02040503050406030204" pitchFamily="18" charset="0"/>
                            </a:rPr>
                          </m:ctrlPr>
                        </m:sSubPr>
                        <m:e>
                          <m:r>
                            <a:rPr lang="en-US" b="0" i="1">
                              <a:latin typeface="Cambria Math" panose="02040503050406030204" pitchFamily="18" charset="0"/>
                            </a:rPr>
                            <m:t>𝑄</m:t>
                          </m:r>
                        </m:e>
                        <m:sub>
                          <m:r>
                            <a:rPr lang="en-US" b="0" i="1">
                              <a:latin typeface="Cambria Math" panose="02040503050406030204" pitchFamily="18" charset="0"/>
                            </a:rPr>
                            <m:t>1</m:t>
                          </m:r>
                        </m:sub>
                      </m:sSub>
                      <m:r>
                        <a:rPr lang="en-US" b="0" i="1">
                          <a:latin typeface="Cambria Math" panose="02040503050406030204" pitchFamily="18" charset="0"/>
                        </a:rPr>
                        <m:t>=</m:t>
                      </m:r>
                      <m:sSub>
                        <m:sSubPr>
                          <m:ctrlPr>
                            <a:rPr lang="en-US" b="0" i="1">
                              <a:latin typeface="Cambria Math" panose="02040503050406030204" pitchFamily="18" charset="0"/>
                            </a:rPr>
                          </m:ctrlPr>
                        </m:sSubPr>
                        <m:e>
                          <m:r>
                            <a:rPr lang="en-US" b="0" i="1">
                              <a:latin typeface="Cambria Math" panose="02040503050406030204" pitchFamily="18" charset="0"/>
                            </a:rPr>
                            <m:t>𝑊</m:t>
                          </m:r>
                        </m:e>
                        <m:sub>
                          <m:r>
                            <a:rPr lang="en-US" b="0" i="1">
                              <a:latin typeface="Cambria Math" panose="02040503050406030204" pitchFamily="18" charset="0"/>
                            </a:rPr>
                            <m:t>1</m:t>
                          </m:r>
                        </m:sub>
                      </m:sSub>
                      <m:r>
                        <a:rPr lang="en-US" b="0" i="1">
                          <a:latin typeface="Cambria Math" panose="02040503050406030204" pitchFamily="18" charset="0"/>
                        </a:rPr>
                        <m:t>=</m:t>
                      </m:r>
                      <m:r>
                        <a:rPr lang="en-US" b="0" i="1">
                          <a:latin typeface="Cambria Math" panose="02040503050406030204" pitchFamily="18" charset="0"/>
                        </a:rPr>
                        <m:t>𝑛𝑅</m:t>
                      </m:r>
                      <m:sSub>
                        <m:sSubPr>
                          <m:ctrlPr>
                            <a:rPr lang="en-US" b="0" i="1">
                              <a:latin typeface="Cambria Math" panose="02040503050406030204" pitchFamily="18" charset="0"/>
                            </a:rPr>
                          </m:ctrlPr>
                        </m:sSubPr>
                        <m:e>
                          <m:r>
                            <a:rPr lang="en-US" b="0" i="1">
                              <a:latin typeface="Cambria Math" panose="02040503050406030204" pitchFamily="18" charset="0"/>
                            </a:rPr>
                            <m:t>𝑇</m:t>
                          </m:r>
                        </m:e>
                        <m:sub>
                          <m:r>
                            <a:rPr lang="en-US" b="0" i="1">
                              <a:latin typeface="Cambria Math" panose="02040503050406030204" pitchFamily="18" charset="0"/>
                            </a:rPr>
                            <m:t>1</m:t>
                          </m:r>
                        </m:sub>
                      </m:sSub>
                      <m:r>
                        <a:rPr lang="en-US" b="0" i="1">
                          <a:latin typeface="Cambria Math" panose="02040503050406030204" pitchFamily="18" charset="0"/>
                        </a:rPr>
                        <m:t>𝑙𝑛</m:t>
                      </m:r>
                      <m:r>
                        <a:rPr lang="en-US" b="0" i="1">
                          <a:latin typeface="Cambria Math" panose="02040503050406030204" pitchFamily="18" charset="0"/>
                        </a:rPr>
                        <m:t>(</m:t>
                      </m:r>
                      <m:f>
                        <m:fPr>
                          <m:ctrlPr>
                            <a:rPr lang="en-US" b="0" i="1">
                              <a:latin typeface="Cambria Math" panose="02040503050406030204" pitchFamily="18" charset="0"/>
                            </a:rPr>
                          </m:ctrlPr>
                        </m:fPr>
                        <m:num>
                          <m:sSub>
                            <m:sSubPr>
                              <m:ctrlPr>
                                <a:rPr lang="en-US" b="0" i="1">
                                  <a:latin typeface="Cambria Math" panose="02040503050406030204" pitchFamily="18" charset="0"/>
                                </a:rPr>
                              </m:ctrlPr>
                            </m:sSubPr>
                            <m:e>
                              <m:r>
                                <a:rPr lang="en-US" b="0" i="1">
                                  <a:latin typeface="Cambria Math" panose="02040503050406030204" pitchFamily="18" charset="0"/>
                                </a:rPr>
                                <m:t>𝑉</m:t>
                              </m:r>
                            </m:e>
                            <m:sub>
                              <m:r>
                                <a:rPr lang="en-US" b="0" i="1">
                                  <a:latin typeface="Cambria Math" panose="02040503050406030204" pitchFamily="18" charset="0"/>
                                </a:rPr>
                                <m:t>𝑏</m:t>
                              </m:r>
                            </m:sub>
                          </m:sSub>
                        </m:num>
                        <m:den>
                          <m:sSub>
                            <m:sSubPr>
                              <m:ctrlPr>
                                <a:rPr lang="en-US" b="0" i="1">
                                  <a:latin typeface="Cambria Math" panose="02040503050406030204" pitchFamily="18" charset="0"/>
                                </a:rPr>
                              </m:ctrlPr>
                            </m:sSubPr>
                            <m:e>
                              <m:r>
                                <a:rPr lang="en-US" b="0" i="1">
                                  <a:latin typeface="Cambria Math" panose="02040503050406030204" pitchFamily="18" charset="0"/>
                                </a:rPr>
                                <m:t>𝑉</m:t>
                              </m:r>
                            </m:e>
                            <m:sub>
                              <m:r>
                                <a:rPr lang="en-US" b="0" i="1">
                                  <a:latin typeface="Cambria Math" panose="02040503050406030204" pitchFamily="18" charset="0"/>
                                </a:rPr>
                                <m:t>𝑎</m:t>
                              </m:r>
                            </m:sub>
                          </m:sSub>
                        </m:den>
                      </m:f>
                      <m:r>
                        <a:rPr lang="en-US" b="0" i="1">
                          <a:latin typeface="Cambria Math" panose="02040503050406030204" pitchFamily="18" charset="0"/>
                        </a:rPr>
                        <m:t>)</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a:latin typeface="Cambria Math" panose="02040503050406030204" pitchFamily="18" charset="0"/>
                            </a:rPr>
                          </m:ctrlPr>
                        </m:sSubPr>
                        <m:e>
                          <m:r>
                            <a:rPr lang="en-US" b="0" i="1">
                              <a:latin typeface="Cambria Math" panose="02040503050406030204" pitchFamily="18" charset="0"/>
                            </a:rPr>
                            <m:t>𝑄</m:t>
                          </m:r>
                        </m:e>
                        <m:sub>
                          <m:r>
                            <a:rPr lang="en-US" b="0" i="1">
                              <a:latin typeface="Cambria Math" panose="02040503050406030204" pitchFamily="18" charset="0"/>
                            </a:rPr>
                            <m:t>2</m:t>
                          </m:r>
                        </m:sub>
                      </m:sSub>
                      <m:r>
                        <a:rPr lang="en-US" b="0" i="1">
                          <a:latin typeface="Cambria Math" panose="02040503050406030204" pitchFamily="18" charset="0"/>
                        </a:rPr>
                        <m:t>=</m:t>
                      </m:r>
                      <m:sSub>
                        <m:sSubPr>
                          <m:ctrlPr>
                            <a:rPr lang="en-US" b="0" i="1">
                              <a:latin typeface="Cambria Math" panose="02040503050406030204" pitchFamily="18" charset="0"/>
                            </a:rPr>
                          </m:ctrlPr>
                        </m:sSubPr>
                        <m:e>
                          <m:r>
                            <a:rPr lang="en-US" b="0" i="1">
                              <a:latin typeface="Cambria Math" panose="02040503050406030204" pitchFamily="18" charset="0"/>
                            </a:rPr>
                            <m:t>𝑊</m:t>
                          </m:r>
                        </m:e>
                        <m:sub>
                          <m:r>
                            <a:rPr lang="en-US" b="0" i="1">
                              <a:latin typeface="Cambria Math" panose="02040503050406030204" pitchFamily="18" charset="0"/>
                            </a:rPr>
                            <m:t>2</m:t>
                          </m:r>
                        </m:sub>
                      </m:sSub>
                      <m:r>
                        <a:rPr lang="en-US" b="0" i="1">
                          <a:latin typeface="Cambria Math" panose="02040503050406030204" pitchFamily="18" charset="0"/>
                        </a:rPr>
                        <m:t>=</m:t>
                      </m:r>
                      <m:r>
                        <a:rPr lang="en-US" b="0" i="1">
                          <a:latin typeface="Cambria Math" panose="02040503050406030204" pitchFamily="18" charset="0"/>
                        </a:rPr>
                        <m:t>𝑛𝑅</m:t>
                      </m:r>
                      <m:sSub>
                        <m:sSubPr>
                          <m:ctrlPr>
                            <a:rPr lang="en-US" b="0" i="1">
                              <a:latin typeface="Cambria Math" panose="02040503050406030204" pitchFamily="18" charset="0"/>
                            </a:rPr>
                          </m:ctrlPr>
                        </m:sSubPr>
                        <m:e>
                          <m:r>
                            <a:rPr lang="en-US" b="0" i="1">
                              <a:latin typeface="Cambria Math" panose="02040503050406030204" pitchFamily="18" charset="0"/>
                            </a:rPr>
                            <m:t>𝑇</m:t>
                          </m:r>
                        </m:e>
                        <m:sub>
                          <m:r>
                            <a:rPr lang="en-US" b="0" i="1">
                              <a:latin typeface="Cambria Math" panose="02040503050406030204" pitchFamily="18" charset="0"/>
                            </a:rPr>
                            <m:t>2</m:t>
                          </m:r>
                        </m:sub>
                      </m:sSub>
                      <m:r>
                        <a:rPr lang="en-US" b="0" i="1">
                          <a:latin typeface="Cambria Math" panose="02040503050406030204" pitchFamily="18" charset="0"/>
                        </a:rPr>
                        <m:t>𝑙𝑛</m:t>
                      </m:r>
                      <m:r>
                        <a:rPr lang="en-US" b="0" i="1">
                          <a:latin typeface="Cambria Math" panose="02040503050406030204" pitchFamily="18" charset="0"/>
                        </a:rPr>
                        <m:t>(</m:t>
                      </m:r>
                      <m:f>
                        <m:fPr>
                          <m:ctrlPr>
                            <a:rPr lang="en-US" b="0" i="1">
                              <a:latin typeface="Cambria Math" panose="02040503050406030204" pitchFamily="18" charset="0"/>
                            </a:rPr>
                          </m:ctrlPr>
                        </m:fPr>
                        <m:num>
                          <m:sSub>
                            <m:sSubPr>
                              <m:ctrlPr>
                                <a:rPr lang="en-US" b="0" i="1">
                                  <a:latin typeface="Cambria Math" panose="02040503050406030204" pitchFamily="18" charset="0"/>
                                </a:rPr>
                              </m:ctrlPr>
                            </m:sSubPr>
                            <m:e>
                              <m:r>
                                <a:rPr lang="en-US" b="0" i="1">
                                  <a:latin typeface="Cambria Math" panose="02040503050406030204" pitchFamily="18" charset="0"/>
                                </a:rPr>
                                <m:t>𝑉</m:t>
                              </m:r>
                            </m:e>
                            <m:sub>
                              <m:r>
                                <a:rPr lang="en-US" b="0" i="1">
                                  <a:latin typeface="Cambria Math" panose="02040503050406030204" pitchFamily="18" charset="0"/>
                                </a:rPr>
                                <m:t>𝑐</m:t>
                              </m:r>
                            </m:sub>
                          </m:sSub>
                        </m:num>
                        <m:den>
                          <m:sSub>
                            <m:sSubPr>
                              <m:ctrlPr>
                                <a:rPr lang="en-US" b="0" i="1">
                                  <a:latin typeface="Cambria Math" panose="02040503050406030204" pitchFamily="18" charset="0"/>
                                </a:rPr>
                              </m:ctrlPr>
                            </m:sSubPr>
                            <m:e>
                              <m:r>
                                <a:rPr lang="en-US" b="0" i="1">
                                  <a:latin typeface="Cambria Math" panose="02040503050406030204" pitchFamily="18" charset="0"/>
                                </a:rPr>
                                <m:t>𝑉</m:t>
                              </m:r>
                            </m:e>
                            <m:sub>
                              <m:r>
                                <a:rPr lang="en-US" b="0" i="1">
                                  <a:latin typeface="Cambria Math" panose="02040503050406030204" pitchFamily="18" charset="0"/>
                                </a:rPr>
                                <m:t>𝑑</m:t>
                              </m:r>
                            </m:sub>
                          </m:sSub>
                        </m:den>
                      </m:f>
                      <m:r>
                        <a:rPr lang="en-US" b="0" i="1">
                          <a:latin typeface="Cambria Math" panose="02040503050406030204" pitchFamily="18" charset="0"/>
                        </a:rPr>
                        <m:t>)</m:t>
                      </m:r>
                    </m:oMath>
                  </m:oMathPara>
                </a14:m>
                <a:endParaRPr lang="en-US" b="0" dirty="0"/>
              </a:p>
              <a:p>
                <a:r>
                  <a:rPr lang="en-US" b="0" dirty="0" err="1">
                    <a:solidFill>
                      <a:srgbClr val="FF0000"/>
                    </a:solidFill>
                  </a:rPr>
                  <a:t>bc</a:t>
                </a:r>
                <a:r>
                  <a:rPr lang="en-US" b="0" dirty="0">
                    <a:solidFill>
                      <a:srgbClr val="FF0000"/>
                    </a:solidFill>
                  </a:rPr>
                  <a:t>, da adiabatic, </a:t>
                </a:r>
                <a:endParaRPr lang="en-US" b="0" i="1" dirty="0">
                  <a:solidFill>
                    <a:srgbClr val="FF0000"/>
                  </a:solidFill>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𝑃</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ea typeface="Cambria Math" panose="02040503050406030204" pitchFamily="18" charset="0"/>
                          </a:rPr>
                          <m:t>𝛾</m:t>
                        </m:r>
                      </m:sup>
                    </m:sSup>
                    <m:r>
                      <a:rPr lang="en-US" b="0" i="1" smtClean="0">
                        <a:latin typeface="Cambria Math" panose="02040503050406030204" pitchFamily="18" charset="0"/>
                      </a:rPr>
                      <m:t>=</m:t>
                    </m:r>
                    <m:r>
                      <a:rPr lang="en-US" b="0" i="1" smtClean="0">
                        <a:latin typeface="Cambria Math" panose="02040503050406030204" pitchFamily="18" charset="0"/>
                      </a:rPr>
                      <m:t>𝑐𝑜𝑛𝑠𝑡</m:t>
                    </m:r>
                  </m:oMath>
                </a14:m>
                <a:r>
                  <a:rPr lang="en-US" b="0" dirty="0"/>
                  <a:t>, </a:t>
                </a:r>
                <a:r>
                  <a:rPr lang="en-US" b="0" dirty="0" err="1"/>
                  <a:t>pV</a:t>
                </a:r>
                <a:r>
                  <a:rPr lang="en-US" b="0" dirty="0"/>
                  <a:t>=</a:t>
                </a:r>
                <a:r>
                  <a:rPr lang="en-US" b="0" dirty="0" err="1"/>
                  <a:t>nRT</a:t>
                </a:r>
                <a:r>
                  <a:rPr lang="en-US" b="0" dirty="0"/>
                  <a:t>, </a:t>
                </a:r>
              </a:p>
              <a:p>
                <a:endParaRPr lang="en-US" b="0" dirty="0"/>
              </a:p>
              <a:p>
                <a14:m>
                  <m:oMath xmlns:m="http://schemas.openxmlformats.org/officeDocument/2006/math">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𝑏</m:t>
                        </m:r>
                      </m:sub>
                      <m:sup>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−1</m:t>
                        </m:r>
                      </m:sup>
                    </m:sSubSup>
                    <m:r>
                      <a:rPr lang="en-US" b="0" i="1">
                        <a:latin typeface="Cambria Math" panose="02040503050406030204" pitchFamily="18" charset="0"/>
                      </a:rPr>
                      <m:t>=</m:t>
                    </m:r>
                    <m:sSub>
                      <m:sSubPr>
                        <m:ctrlPr>
                          <a:rPr lang="en-US" b="0" i="1">
                            <a:latin typeface="Cambria Math" panose="02040503050406030204" pitchFamily="18" charset="0"/>
                          </a:rPr>
                        </m:ctrlPr>
                      </m:sSubPr>
                      <m:e>
                        <m:r>
                          <a:rPr lang="en-US" b="0" i="1">
                            <a:latin typeface="Cambria Math" panose="02040503050406030204" pitchFamily="18" charset="0"/>
                          </a:rPr>
                          <m:t>𝑇</m:t>
                        </m:r>
                      </m:e>
                      <m:sub>
                        <m:r>
                          <a:rPr lang="en-US" b="0" i="1" smtClean="0">
                            <a:latin typeface="Cambria Math" panose="02040503050406030204" pitchFamily="18" charset="0"/>
                          </a:rPr>
                          <m:t>2</m:t>
                        </m:r>
                      </m:sub>
                    </m:sSub>
                    <m:sSubSup>
                      <m:sSubSupPr>
                        <m:ctrlPr>
                          <a:rPr lang="en-US" b="0" i="1">
                            <a:latin typeface="Cambria Math" panose="02040503050406030204" pitchFamily="18" charset="0"/>
                          </a:rPr>
                        </m:ctrlPr>
                      </m:sSubSupPr>
                      <m:e>
                        <m:r>
                          <a:rPr lang="en-US" b="0" i="1">
                            <a:latin typeface="Cambria Math" panose="02040503050406030204" pitchFamily="18" charset="0"/>
                          </a:rPr>
                          <m:t>𝑉</m:t>
                        </m:r>
                      </m:e>
                      <m:sub>
                        <m:r>
                          <a:rPr lang="en-US" b="0" i="1" smtClean="0">
                            <a:latin typeface="Cambria Math" panose="02040503050406030204" pitchFamily="18" charset="0"/>
                          </a:rPr>
                          <m:t>𝑐</m:t>
                        </m:r>
                      </m:sub>
                      <m:sup>
                        <m:r>
                          <a:rPr lang="en-US" b="0" i="1">
                            <a:latin typeface="Cambria Math" panose="02040503050406030204" pitchFamily="18" charset="0"/>
                            <a:ea typeface="Cambria Math" panose="02040503050406030204" pitchFamily="18" charset="0"/>
                          </a:rPr>
                          <m:t>𝛾</m:t>
                        </m:r>
                        <m:r>
                          <a:rPr lang="en-US" b="0" i="1">
                            <a:latin typeface="Cambria Math" panose="02040503050406030204" pitchFamily="18" charset="0"/>
                            <a:ea typeface="Cambria Math" panose="02040503050406030204" pitchFamily="18" charset="0"/>
                          </a:rPr>
                          <m:t>−1</m:t>
                        </m:r>
                      </m:sup>
                    </m:sSubSup>
                  </m:oMath>
                </a14:m>
                <a:r>
                  <a:rPr lang="en-US" b="0" dirty="0"/>
                  <a:t>, </a:t>
                </a:r>
                <a14:m>
                  <m:oMath xmlns:m="http://schemas.openxmlformats.org/officeDocument/2006/math">
                    <m:sSub>
                      <m:sSubPr>
                        <m:ctrlPr>
                          <a:rPr lang="en-US" b="0" i="1">
                            <a:latin typeface="Cambria Math" panose="02040503050406030204" pitchFamily="18" charset="0"/>
                          </a:rPr>
                        </m:ctrlPr>
                      </m:sSubPr>
                      <m:e>
                        <m:r>
                          <a:rPr lang="en-US" b="0" i="1">
                            <a:latin typeface="Cambria Math" panose="02040503050406030204" pitchFamily="18" charset="0"/>
                          </a:rPr>
                          <m:t>𝑇</m:t>
                        </m:r>
                      </m:e>
                      <m:sub>
                        <m:r>
                          <a:rPr lang="en-US" b="0" i="1" smtClean="0">
                            <a:latin typeface="Cambria Math" panose="02040503050406030204" pitchFamily="18" charset="0"/>
                          </a:rPr>
                          <m:t>2</m:t>
                        </m:r>
                      </m:sub>
                    </m:sSub>
                    <m:sSubSup>
                      <m:sSubSupPr>
                        <m:ctrlPr>
                          <a:rPr lang="en-US" b="0" i="1">
                            <a:latin typeface="Cambria Math" panose="02040503050406030204" pitchFamily="18" charset="0"/>
                          </a:rPr>
                        </m:ctrlPr>
                      </m:sSubSupPr>
                      <m:e>
                        <m:r>
                          <a:rPr lang="en-US" b="0" i="1">
                            <a:latin typeface="Cambria Math" panose="02040503050406030204" pitchFamily="18" charset="0"/>
                          </a:rPr>
                          <m:t>𝑉</m:t>
                        </m:r>
                      </m:e>
                      <m:sub>
                        <m:r>
                          <a:rPr lang="en-US" b="0" i="1" smtClean="0">
                            <a:latin typeface="Cambria Math" panose="02040503050406030204" pitchFamily="18" charset="0"/>
                          </a:rPr>
                          <m:t>𝑑</m:t>
                        </m:r>
                      </m:sub>
                      <m:sup>
                        <m:r>
                          <a:rPr lang="en-US" b="0" i="1">
                            <a:latin typeface="Cambria Math" panose="02040503050406030204" pitchFamily="18" charset="0"/>
                            <a:ea typeface="Cambria Math" panose="02040503050406030204" pitchFamily="18" charset="0"/>
                          </a:rPr>
                          <m:t>𝛾</m:t>
                        </m:r>
                        <m:r>
                          <a:rPr lang="en-US" b="0" i="1">
                            <a:latin typeface="Cambria Math" panose="02040503050406030204" pitchFamily="18" charset="0"/>
                            <a:ea typeface="Cambria Math" panose="02040503050406030204" pitchFamily="18" charset="0"/>
                          </a:rPr>
                          <m:t>−1</m:t>
                        </m:r>
                      </m:sup>
                    </m:sSubSup>
                    <m:r>
                      <a:rPr lang="en-US" b="0" i="1" smtClean="0">
                        <a:latin typeface="Cambria Math" panose="02040503050406030204" pitchFamily="18" charset="0"/>
                      </a:rPr>
                      <m:t>=</m:t>
                    </m:r>
                    <m:sSub>
                      <m:sSubPr>
                        <m:ctrlPr>
                          <a:rPr lang="en-US" b="0" i="1">
                            <a:latin typeface="Cambria Math" panose="02040503050406030204" pitchFamily="18" charset="0"/>
                          </a:rPr>
                        </m:ctrlPr>
                      </m:sSubPr>
                      <m:e>
                        <m:r>
                          <a:rPr lang="en-US" b="0" i="1">
                            <a:latin typeface="Cambria Math" panose="02040503050406030204" pitchFamily="18" charset="0"/>
                          </a:rPr>
                          <m:t>𝑇</m:t>
                        </m:r>
                      </m:e>
                      <m:sub>
                        <m:r>
                          <a:rPr lang="en-US" b="0" i="1" smtClean="0">
                            <a:latin typeface="Cambria Math" panose="02040503050406030204" pitchFamily="18" charset="0"/>
                          </a:rPr>
                          <m:t>1</m:t>
                        </m:r>
                      </m:sub>
                    </m:sSub>
                    <m:sSubSup>
                      <m:sSubSupPr>
                        <m:ctrlPr>
                          <a:rPr lang="en-US" b="0" i="1">
                            <a:latin typeface="Cambria Math" panose="02040503050406030204" pitchFamily="18" charset="0"/>
                          </a:rPr>
                        </m:ctrlPr>
                      </m:sSubSupPr>
                      <m:e>
                        <m:r>
                          <a:rPr lang="en-US" b="0" i="1">
                            <a:latin typeface="Cambria Math" panose="02040503050406030204" pitchFamily="18" charset="0"/>
                          </a:rPr>
                          <m:t>𝑉</m:t>
                        </m:r>
                      </m:e>
                      <m:sub>
                        <m:r>
                          <a:rPr lang="en-US" b="0" i="1" smtClean="0">
                            <a:latin typeface="Cambria Math" panose="02040503050406030204" pitchFamily="18" charset="0"/>
                          </a:rPr>
                          <m:t>𝑎</m:t>
                        </m:r>
                      </m:sub>
                      <m:sup>
                        <m:r>
                          <a:rPr lang="en-US" b="0" i="1">
                            <a:latin typeface="Cambria Math" panose="02040503050406030204" pitchFamily="18" charset="0"/>
                            <a:ea typeface="Cambria Math" panose="02040503050406030204" pitchFamily="18" charset="0"/>
                          </a:rPr>
                          <m:t>𝛾</m:t>
                        </m:r>
                        <m:r>
                          <a:rPr lang="en-US" b="0" i="1">
                            <a:latin typeface="Cambria Math" panose="02040503050406030204" pitchFamily="18" charset="0"/>
                            <a:ea typeface="Cambria Math" panose="02040503050406030204" pitchFamily="18" charset="0"/>
                          </a:rPr>
                          <m:t>−1</m:t>
                        </m:r>
                      </m:sup>
                    </m:sSubSup>
                  </m:oMath>
                </a14:m>
                <a:endParaRPr lang="en-US" b="0" dirty="0"/>
              </a:p>
              <a:p>
                <a:pPr/>
                <a14:m>
                  <m:oMathPara xmlns:m="http://schemas.openxmlformats.org/officeDocument/2006/math">
                    <m:oMathParaPr>
                      <m:jc m:val="centerGroup"/>
                    </m:oMathParaPr>
                    <m:oMath xmlns:m="http://schemas.openxmlformats.org/officeDocument/2006/math">
                      <m:f>
                        <m:fPr>
                          <m:ctrlPr>
                            <a:rPr lang="en-US" b="0" i="1">
                              <a:latin typeface="Cambria Math" panose="02040503050406030204" pitchFamily="18" charset="0"/>
                            </a:rPr>
                          </m:ctrlPr>
                        </m:fPr>
                        <m:num>
                          <m:sSub>
                            <m:sSubPr>
                              <m:ctrlPr>
                                <a:rPr lang="en-US" b="0" i="1">
                                  <a:latin typeface="Cambria Math" panose="02040503050406030204" pitchFamily="18" charset="0"/>
                                </a:rPr>
                              </m:ctrlPr>
                            </m:sSubPr>
                            <m:e>
                              <m:r>
                                <a:rPr lang="en-US" b="0" i="1">
                                  <a:latin typeface="Cambria Math" panose="02040503050406030204" pitchFamily="18" charset="0"/>
                                </a:rPr>
                                <m:t>𝑉</m:t>
                              </m:r>
                            </m:e>
                            <m:sub>
                              <m:r>
                                <a:rPr lang="en-US" b="0" i="1">
                                  <a:latin typeface="Cambria Math" panose="02040503050406030204" pitchFamily="18" charset="0"/>
                                </a:rPr>
                                <m:t>𝑏</m:t>
                              </m:r>
                            </m:sub>
                          </m:sSub>
                        </m:num>
                        <m:den>
                          <m:sSub>
                            <m:sSubPr>
                              <m:ctrlPr>
                                <a:rPr lang="en-US" b="0" i="1">
                                  <a:latin typeface="Cambria Math" panose="02040503050406030204" pitchFamily="18" charset="0"/>
                                </a:rPr>
                              </m:ctrlPr>
                            </m:sSubPr>
                            <m:e>
                              <m:r>
                                <a:rPr lang="en-US" b="0" i="1">
                                  <a:latin typeface="Cambria Math" panose="02040503050406030204" pitchFamily="18" charset="0"/>
                                </a:rPr>
                                <m:t>𝑉</m:t>
                              </m:r>
                            </m:e>
                            <m:sub>
                              <m:r>
                                <a:rPr lang="en-US" b="0" i="1">
                                  <a:latin typeface="Cambria Math" panose="02040503050406030204" pitchFamily="18" charset="0"/>
                                </a:rPr>
                                <m:t>𝑎</m:t>
                              </m:r>
                            </m:sub>
                          </m:sSub>
                        </m:den>
                      </m:f>
                      <m:r>
                        <a:rPr lang="en-US" b="0" i="1" smtClean="0">
                          <a:latin typeface="Cambria Math" panose="02040503050406030204" pitchFamily="18" charset="0"/>
                        </a:rPr>
                        <m:t>=</m:t>
                      </m:r>
                      <m:f>
                        <m:fPr>
                          <m:ctrlPr>
                            <a:rPr lang="en-US" b="0" i="1">
                              <a:latin typeface="Cambria Math" panose="02040503050406030204" pitchFamily="18" charset="0"/>
                            </a:rPr>
                          </m:ctrlPr>
                        </m:fPr>
                        <m:num>
                          <m:sSub>
                            <m:sSubPr>
                              <m:ctrlPr>
                                <a:rPr lang="en-US" b="0" i="1">
                                  <a:latin typeface="Cambria Math" panose="02040503050406030204" pitchFamily="18" charset="0"/>
                                </a:rPr>
                              </m:ctrlPr>
                            </m:sSubPr>
                            <m:e>
                              <m:r>
                                <a:rPr lang="en-US" b="0" i="1">
                                  <a:latin typeface="Cambria Math" panose="02040503050406030204" pitchFamily="18" charset="0"/>
                                </a:rPr>
                                <m:t>𝑉</m:t>
                              </m:r>
                            </m:e>
                            <m:sub>
                              <m:r>
                                <a:rPr lang="en-US" b="0" i="1" smtClean="0">
                                  <a:latin typeface="Cambria Math" panose="02040503050406030204" pitchFamily="18" charset="0"/>
                                </a:rPr>
                                <m:t>𝑐</m:t>
                              </m:r>
                            </m:sub>
                          </m:sSub>
                        </m:num>
                        <m:den>
                          <m:sSub>
                            <m:sSubPr>
                              <m:ctrlPr>
                                <a:rPr lang="en-US" b="0" i="1">
                                  <a:latin typeface="Cambria Math" panose="02040503050406030204" pitchFamily="18" charset="0"/>
                                </a:rPr>
                              </m:ctrlPr>
                            </m:sSubPr>
                            <m:e>
                              <m:r>
                                <a:rPr lang="en-US" b="0" i="1">
                                  <a:latin typeface="Cambria Math" panose="02040503050406030204" pitchFamily="18" charset="0"/>
                                </a:rPr>
                                <m:t>𝑉</m:t>
                              </m:r>
                            </m:e>
                            <m:sub>
                              <m:r>
                                <a:rPr lang="en-US" b="0" i="1" smtClean="0">
                                  <a:latin typeface="Cambria Math" panose="02040503050406030204" pitchFamily="18" charset="0"/>
                                </a:rPr>
                                <m:t>𝑑</m:t>
                              </m:r>
                            </m:sub>
                          </m:sSub>
                        </m:den>
                      </m:f>
                    </m:oMath>
                  </m:oMathPara>
                </a14:m>
                <a:endParaRPr lang="en-US" b="0" dirty="0"/>
              </a:p>
              <a:p>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68224" y="1268730"/>
                <a:ext cx="5983986" cy="5830507"/>
              </a:xfrm>
              <a:prstGeom prst="rect">
                <a:avLst/>
              </a:prstGeom>
              <a:blipFill>
                <a:blip r:embed="rId4"/>
                <a:stretch>
                  <a:fillRect l="-2037" t="-1045"/>
                </a:stretch>
              </a:blipFill>
            </p:spPr>
            <p:txBody>
              <a:bodyPr/>
              <a:lstStyle/>
              <a:p>
                <a:r>
                  <a:rPr lang="en-US">
                    <a:noFill/>
                  </a:rPr>
                  <a:t> </a:t>
                </a:r>
              </a:p>
            </p:txBody>
          </p:sp>
        </mc:Fallback>
      </mc:AlternateContent>
    </p:spTree>
    <p:extLst>
      <p:ext uri="{BB962C8B-B14F-4D97-AF65-F5344CB8AC3E}">
        <p14:creationId xmlns:p14="http://schemas.microsoft.com/office/powerpoint/2010/main" val="3560613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2257"/>
          <a:stretch/>
        </p:blipFill>
        <p:spPr>
          <a:xfrm>
            <a:off x="4702332" y="1628384"/>
            <a:ext cx="4258418" cy="4293496"/>
          </a:xfrm>
          <a:prstGeom prst="rect">
            <a:avLst/>
          </a:prstGeom>
        </p:spPr>
      </p:pic>
      <p:sp>
        <p:nvSpPr>
          <p:cNvPr id="2" name="Title 1"/>
          <p:cNvSpPr>
            <a:spLocks noGrp="1"/>
          </p:cNvSpPr>
          <p:nvPr>
            <p:ph type="title"/>
          </p:nvPr>
        </p:nvSpPr>
        <p:spPr/>
        <p:txBody>
          <a:bodyPr/>
          <a:lstStyle/>
          <a:p>
            <a:r>
              <a:rPr lang="en-US" dirty="0"/>
              <a:t>b-3 Elastic limit</a:t>
            </a:r>
          </a:p>
        </p:txBody>
      </p:sp>
      <p:sp>
        <p:nvSpPr>
          <p:cNvPr id="3" name="Content Placeholder 2"/>
          <p:cNvSpPr>
            <a:spLocks noGrp="1"/>
          </p:cNvSpPr>
          <p:nvPr>
            <p:ph idx="1"/>
          </p:nvPr>
        </p:nvSpPr>
        <p:spPr>
          <a:xfrm>
            <a:off x="219456" y="1279526"/>
            <a:ext cx="4377596" cy="4846638"/>
          </a:xfrm>
        </p:spPr>
        <p:txBody>
          <a:bodyPr/>
          <a:lstStyle/>
          <a:p>
            <a:r>
              <a:rPr lang="en-US" dirty="0"/>
              <a:t>The applied force per unit area is called the stress, and the resulting deformation per unit length</a:t>
            </a:r>
            <a:br>
              <a:rPr lang="en-US" dirty="0"/>
            </a:br>
            <a:r>
              <a:rPr lang="en-US" dirty="0"/>
              <a:t>is the strain. They are proportional to each other until the stress becomes too large; permanent deformation will then occur.</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Tree>
    <p:extLst>
      <p:ext uri="{BB962C8B-B14F-4D97-AF65-F5344CB8AC3E}">
        <p14:creationId xmlns:p14="http://schemas.microsoft.com/office/powerpoint/2010/main" val="562972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10991</TotalTime>
  <Words>4038</Words>
  <Application>Microsoft Office PowerPoint</Application>
  <PresentationFormat>On-screen Show (4:3)</PresentationFormat>
  <Paragraphs>467</Paragraphs>
  <Slides>86</Slides>
  <Notes>13</Notes>
  <HiddenSlides>0</HiddenSlides>
  <MMClips>0</MMClips>
  <ScaleCrop>false</ScaleCrop>
  <HeadingPairs>
    <vt:vector size="8" baseType="variant">
      <vt:variant>
        <vt:lpstr>Fonts Used</vt:lpstr>
      </vt:variant>
      <vt:variant>
        <vt:i4>9</vt:i4>
      </vt:variant>
      <vt:variant>
        <vt:lpstr>Theme</vt:lpstr>
      </vt:variant>
      <vt:variant>
        <vt:i4>7</vt:i4>
      </vt:variant>
      <vt:variant>
        <vt:lpstr>Embedded OLE Servers</vt:lpstr>
      </vt:variant>
      <vt:variant>
        <vt:i4>1</vt:i4>
      </vt:variant>
      <vt:variant>
        <vt:lpstr>Slide Titles</vt:lpstr>
      </vt:variant>
      <vt:variant>
        <vt:i4>86</vt:i4>
      </vt:variant>
    </vt:vector>
  </HeadingPairs>
  <TitlesOfParts>
    <vt:vector size="103" baseType="lpstr">
      <vt:lpstr>Monotype Sorts</vt:lpstr>
      <vt:lpstr>MS PGothic</vt:lpstr>
      <vt:lpstr>MS PGothic</vt:lpstr>
      <vt:lpstr>新細明體</vt:lpstr>
      <vt:lpstr>Arial</vt:lpstr>
      <vt:lpstr>Calibri</vt:lpstr>
      <vt:lpstr>Cambria Math</vt:lpstr>
      <vt:lpstr>Symbol</vt:lpstr>
      <vt:lpstr>Times</vt:lpstr>
      <vt:lpstr>Default Design</vt:lpstr>
      <vt:lpstr>1_Default Design</vt:lpstr>
      <vt:lpstr>Blank</vt:lpstr>
      <vt:lpstr>2_Default Design</vt:lpstr>
      <vt:lpstr>3_Default Design</vt:lpstr>
      <vt:lpstr>1_Blank</vt:lpstr>
      <vt:lpstr>4_Default Design</vt:lpstr>
      <vt:lpstr>Equation</vt:lpstr>
      <vt:lpstr>Summary of Chapter b</vt:lpstr>
      <vt:lpstr>Summary of Chapter b</vt:lpstr>
      <vt:lpstr>Summary of Chapter b</vt:lpstr>
      <vt:lpstr>Summary of Chapter b</vt:lpstr>
      <vt:lpstr>Summary of Chapter b</vt:lpstr>
      <vt:lpstr>Compression</vt:lpstr>
      <vt:lpstr>b-3 Solids and Elastic Deformation</vt:lpstr>
      <vt:lpstr>Fluids have finite compressibilities but zero shear modulus</vt:lpstr>
      <vt:lpstr>b-3 Elastic limit</vt:lpstr>
      <vt:lpstr>b-4 Phase Equilibrium and Evaporation</vt:lpstr>
      <vt:lpstr>b-4 Phase Equilibrium and Evaporation</vt:lpstr>
      <vt:lpstr>b-4 Phase Equilibrium and Evaporation</vt:lpstr>
      <vt:lpstr>b-4 Phase Diagram</vt:lpstr>
      <vt:lpstr>b-4 Melting Curve</vt:lpstr>
      <vt:lpstr>b-4 Phase Diagram</vt:lpstr>
      <vt:lpstr>b-4 Phase Diagram</vt:lpstr>
      <vt:lpstr>Magnet phase diagram</vt:lpstr>
      <vt:lpstr>Properties at the critical point have the same symmetry for the liquid –gas and the magnetic transitions</vt:lpstr>
      <vt:lpstr>b- Evaporative cooling</vt:lpstr>
      <vt:lpstr>Evaporative cooling</vt:lpstr>
      <vt:lpstr>You step out of a swimming pool on a hot day, where the air temperature is 90ºF. Where will you feel cooler, in Phoenix (dry) or in Philadelphia (humid)? </vt:lpstr>
      <vt:lpstr>You step out of a swimming pool on a hot day, where the air temperature is 90ºF. Where will you feel cooler, in Phoenix (dry) or in Philadelphia (humid)? </vt:lpstr>
      <vt:lpstr>Evaporating atmosphere</vt:lpstr>
      <vt:lpstr>b-5 Latent Heats</vt:lpstr>
      <vt:lpstr>b-5 Latent Heats</vt:lpstr>
      <vt:lpstr>b-5 Latent Heats</vt:lpstr>
      <vt:lpstr>b-6 Phase Changes and Energy Conservation</vt:lpstr>
      <vt:lpstr>Example b.16 </vt:lpstr>
      <vt:lpstr>Example b.b </vt:lpstr>
      <vt:lpstr>You put 1 kg of ice at 0ºC together with 1 kg of water at 50ºC. What is the final temperature?  LF = 80 cal/g, cwater = 1 cal/g ºC </vt:lpstr>
      <vt:lpstr>You put 1 kg of ice at 0ºC together with 1 kg of water at 50ºC. What is the final temperature?  • LF = 80 cal/g • cwater = 1 cal/g ºC </vt:lpstr>
      <vt:lpstr>Chapter c The Laws of Thermodynamics</vt:lpstr>
      <vt:lpstr>c-1 The Zeroth Law of Thermodynamics</vt:lpstr>
      <vt:lpstr>A small object, A, has the same temperature as a larger object, B. If the two are brought into thermal contact, which direction will heat flow? </vt:lpstr>
      <vt:lpstr>A small object, A, has the same temperature as a larger object, B. If the two are brought into thermal contact, which direction will heat flow? </vt:lpstr>
      <vt:lpstr>c-2 The First Law of Thermodynamics</vt:lpstr>
      <vt:lpstr>c-2 The First Law of Thermodynamics</vt:lpstr>
      <vt:lpstr>c-2 The First Law of Thermodynamics</vt:lpstr>
      <vt:lpstr>The First Law of Thermodynamics dU=TdS-PdV</vt:lpstr>
      <vt:lpstr>Example c.1 </vt:lpstr>
      <vt:lpstr>Which of the following is possible? </vt:lpstr>
      <vt:lpstr>Which of the following is possible?</vt:lpstr>
      <vt:lpstr>c-2 The First Law of Thermodynamics</vt:lpstr>
      <vt:lpstr>c-3 Thermal Processes: Ways in which the system can change</vt:lpstr>
      <vt:lpstr>c-3 Thermal Processes: Ways in which the system can change</vt:lpstr>
      <vt:lpstr> Isothermal Constant Temperature Process </vt:lpstr>
      <vt:lpstr>Constant Temperature Process, </vt:lpstr>
      <vt:lpstr>Constant Temperature Process </vt:lpstr>
      <vt:lpstr>Example c.5 </vt:lpstr>
      <vt:lpstr>F=U-TS.  Because dU=dW+TdS, dF=dW-SdT  For isothermal processes dT=0, dF=dW.    </vt:lpstr>
      <vt:lpstr>Constant Pressure Process</vt:lpstr>
      <vt:lpstr>Example c.3 </vt:lpstr>
      <vt:lpstr>Constant Volume Process</vt:lpstr>
      <vt:lpstr>Adiabatic process</vt:lpstr>
      <vt:lpstr>Adiabatic process</vt:lpstr>
      <vt:lpstr>c-3 Thermal Processes</vt:lpstr>
      <vt:lpstr>In the closed thermodynamic cycle shown in the P-V diagram, the work done by the gas is </vt:lpstr>
      <vt:lpstr>In the closed thermodynamic cycle shown in the P-V diagram, the work done by the gas is </vt:lpstr>
      <vt:lpstr>A gas expands adiabatically from state A to state B. If this is true, then it is true that  </vt:lpstr>
      <vt:lpstr>A gas expands adiabatically from state A to state B. If this is true, then it is true that  </vt:lpstr>
      <vt:lpstr>A gas is heated at constant volume from state A to state B. If this is true, then it is true that  </vt:lpstr>
      <vt:lpstr>A gas is heated at constant volume from state A to state B. If this is true, then it is true that  </vt:lpstr>
      <vt:lpstr>A gas expands isothermally from state A to state B. If this is true, then it is true that  </vt:lpstr>
      <vt:lpstr>A gas expands isothermally from state A to state B. If this is true, then it is true that  </vt:lpstr>
      <vt:lpstr>Specific Heats for an Ideal Gas: Constant Pressure, Constant Volume</vt:lpstr>
      <vt:lpstr>c-4 Specific Heat for an Ideal Gas at Constant Pressure</vt:lpstr>
      <vt:lpstr>c-4 Specific Heats for an Ideal Gas: Constant Pressure, Constant Volume</vt:lpstr>
      <vt:lpstr>C_P=Q_P/ ∆T/n=5/2R, C_V=Q_V/ ∆T/n=3/2R C_P-C_V=R </vt:lpstr>
      <vt:lpstr>c-4 Specific Heats for an Ideal Gas: Constant Pressure, Constant Volume</vt:lpstr>
      <vt:lpstr>c-4 Adiabatic process</vt:lpstr>
      <vt:lpstr>Adiabatic dQ=0 dU=-PdV </vt:lpstr>
      <vt:lpstr>Example c.10 </vt:lpstr>
      <vt:lpstr>An example: Carnot cycle:  Q_1/T_1 =Q_2/T_2 =∆S Significance will be explained later</vt:lpstr>
      <vt:lpstr>c-5 The Second Law of Thermodynamics</vt:lpstr>
      <vt:lpstr>Approach to equilibrium (2nd law) :  Entropy = ln (number of configurations) always increases</vt:lpstr>
      <vt:lpstr>An engineer proposes an engine that essentially takes heat from the cooler ocean and powers a submarine, then expels heat to the warmer atmosphere. Does this violate the first law of thermodynamics, the second law, or both?  </vt:lpstr>
      <vt:lpstr>An engineer proposes an engine that essentially takes heat from the cooler ocean and powers a submarine, then expels heat to the atmosphere. Does this violate the first law of thermodynamics, the second law,  or both?  </vt:lpstr>
      <vt:lpstr>c-6 Heat Engines and the Carnot Cycle</vt:lpstr>
      <vt:lpstr>c-6 Heat Engines and the Carnot Cycle</vt:lpstr>
      <vt:lpstr>c-6 Heat Engines and the Carnot Cycle</vt:lpstr>
      <vt:lpstr>c-6 Heat Engines and the Carnot Cycle</vt:lpstr>
      <vt:lpstr>c-6 Heat Engines and the Carnot Cycle</vt:lpstr>
      <vt:lpstr>c-6 Heat Engines and the Carnot Cycle</vt:lpstr>
      <vt:lpstr>c-6 Heat Engines and the Carnot Cycle</vt:lpstr>
      <vt:lpstr>Proof</vt:lpstr>
      <vt:lpstr>An example: Carnot cycle:  Q_1/T_1 =Q_2/T_2 =∆S</vt:lpstr>
    </vt:vector>
  </TitlesOfParts>
  <Company>NIU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Sue Willis</dc:creator>
  <cp:lastModifiedBy>Siu-Tat Chui</cp:lastModifiedBy>
  <cp:revision>375</cp:revision>
  <dcterms:created xsi:type="dcterms:W3CDTF">2005-03-20T15:36:52Z</dcterms:created>
  <dcterms:modified xsi:type="dcterms:W3CDTF">2022-04-23T21:32:28Z</dcterms:modified>
</cp:coreProperties>
</file>