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1" r:id="rId2"/>
    <p:sldMasterId id="2147483721" r:id="rId3"/>
    <p:sldMasterId id="2147483728" r:id="rId4"/>
  </p:sldMasterIdLst>
  <p:notesMasterIdLst>
    <p:notesMasterId r:id="rId46"/>
  </p:notesMasterIdLst>
  <p:sldIdLst>
    <p:sldId id="509" r:id="rId5"/>
    <p:sldId id="510" r:id="rId6"/>
    <p:sldId id="511" r:id="rId7"/>
    <p:sldId id="530" r:id="rId8"/>
    <p:sldId id="531" r:id="rId9"/>
    <p:sldId id="532" r:id="rId10"/>
    <p:sldId id="467" r:id="rId11"/>
    <p:sldId id="468" r:id="rId12"/>
    <p:sldId id="469" r:id="rId13"/>
    <p:sldId id="470" r:id="rId14"/>
    <p:sldId id="471" r:id="rId15"/>
    <p:sldId id="472" r:id="rId16"/>
    <p:sldId id="473" r:id="rId17"/>
    <p:sldId id="475" r:id="rId18"/>
    <p:sldId id="474" r:id="rId19"/>
    <p:sldId id="476" r:id="rId20"/>
    <p:sldId id="477" r:id="rId21"/>
    <p:sldId id="478" r:id="rId22"/>
    <p:sldId id="479" r:id="rId23"/>
    <p:sldId id="480" r:id="rId24"/>
    <p:sldId id="481" r:id="rId25"/>
    <p:sldId id="482" r:id="rId26"/>
    <p:sldId id="483" r:id="rId27"/>
    <p:sldId id="484" r:id="rId28"/>
    <p:sldId id="485" r:id="rId29"/>
    <p:sldId id="486" r:id="rId30"/>
    <p:sldId id="487" r:id="rId31"/>
    <p:sldId id="488" r:id="rId32"/>
    <p:sldId id="489" r:id="rId33"/>
    <p:sldId id="490" r:id="rId34"/>
    <p:sldId id="491" r:id="rId35"/>
    <p:sldId id="492" r:id="rId36"/>
    <p:sldId id="493" r:id="rId37"/>
    <p:sldId id="494" r:id="rId38"/>
    <p:sldId id="495" r:id="rId39"/>
    <p:sldId id="496" r:id="rId40"/>
    <p:sldId id="497" r:id="rId41"/>
    <p:sldId id="498" r:id="rId42"/>
    <p:sldId id="502" r:id="rId43"/>
    <p:sldId id="503" r:id="rId44"/>
    <p:sldId id="504" r:id="rId45"/>
  </p:sldIdLst>
  <p:sldSz cx="9144000" cy="6858000" type="screen4x3"/>
  <p:notesSz cx="6858000" cy="9144000"/>
  <p:defaultTextStyle>
    <a:defPPr>
      <a:defRPr lang="en-US"/>
    </a:defPPr>
    <a:lvl1pPr algn="l" rtl="0" fontAlgn="base">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guide id="3" pos="169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9ECB"/>
    <a:srgbClr val="C5C5C5"/>
    <a:srgbClr val="435479"/>
    <a:srgbClr val="102229"/>
    <a:srgbClr val="C7C05D"/>
    <a:srgbClr val="79AED6"/>
    <a:srgbClr val="EBEB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7" d="100"/>
          <a:sy n="67" d="100"/>
        </p:scale>
        <p:origin x="1260" y="31"/>
      </p:cViewPr>
      <p:guideLst>
        <p:guide orient="horz" pos="2160"/>
        <p:guide pos="2880"/>
        <p:guide pos="16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7" d="100"/>
          <a:sy n="67" d="100"/>
        </p:scale>
        <p:origin x="-3228"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A0D4A-0EA3-4779-AF19-9ED1015A3342}" type="datetimeFigureOut">
              <a:rPr lang="en-US" smtClean="0"/>
              <a:t>4/11/2022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E5C09-4A27-4FEF-B9A4-5F24149EB2EC}" type="slidenum">
              <a:rPr lang="en-US" smtClean="0"/>
              <a:t>‹#›</a:t>
            </a:fld>
            <a:endParaRPr lang="en-US"/>
          </a:p>
        </p:txBody>
      </p:sp>
    </p:spTree>
    <p:extLst>
      <p:ext uri="{BB962C8B-B14F-4D97-AF65-F5344CB8AC3E}">
        <p14:creationId xmlns:p14="http://schemas.microsoft.com/office/powerpoint/2010/main" val="3670601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0217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35506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mn-cs"/>
              </a:rPr>
              <a:t>Answer: A</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51743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mn-cs"/>
              </a:rPr>
              <a:t>Answer: B</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876271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mn-cs"/>
              </a:rPr>
              <a:t>Answer: 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584732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mn-cs"/>
              </a:rPr>
              <a:t>Answer: B</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823627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mn-cs"/>
              </a:rPr>
              <a:t>Answer: 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EE5C09-4A27-4FEF-B9A4-5F24149EB2EC}"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180703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6E9EC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01308" y="877455"/>
            <a:ext cx="4322619" cy="2722995"/>
          </a:xfrm>
        </p:spPr>
        <p:txBody>
          <a:bodyPr/>
          <a:lstStyle/>
          <a:p>
            <a:r>
              <a:rPr lang="en-US" dirty="0"/>
              <a:t>Click to edit Master title style</a:t>
            </a:r>
          </a:p>
        </p:txBody>
      </p:sp>
      <p:sp>
        <p:nvSpPr>
          <p:cNvPr id="3" name="Subtitle 2"/>
          <p:cNvSpPr>
            <a:spLocks noGrp="1"/>
          </p:cNvSpPr>
          <p:nvPr>
            <p:ph type="subTitle" idx="1"/>
          </p:nvPr>
        </p:nvSpPr>
        <p:spPr>
          <a:xfrm>
            <a:off x="4701307" y="3886200"/>
            <a:ext cx="4322619" cy="1752600"/>
          </a:xfrm>
        </p:spPr>
        <p:txBody>
          <a:bodyPr/>
          <a:lstStyle>
            <a:lvl1pPr marL="0" indent="0" algn="ctr">
              <a:buNone/>
              <a:defRPr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 20b Pearson Education, Inc.</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0" y="631680"/>
            <a:ext cx="4369486" cy="5592942"/>
          </a:xfrm>
          <a:prstGeom prst="rect">
            <a:avLst/>
          </a:prstGeom>
        </p:spPr>
      </p:pic>
      <p:sp>
        <p:nvSpPr>
          <p:cNvPr id="8" name="TextBox 7"/>
          <p:cNvSpPr txBox="1"/>
          <p:nvPr userDrawn="1"/>
        </p:nvSpPr>
        <p:spPr>
          <a:xfrm>
            <a:off x="4222611" y="6112374"/>
            <a:ext cx="4801315" cy="646331"/>
          </a:xfrm>
          <a:prstGeom prst="rect">
            <a:avLst/>
          </a:prstGeom>
          <a:noFill/>
        </p:spPr>
        <p:txBody>
          <a:bodyPr wrap="none" rtlCol="0">
            <a:spAutoFit/>
          </a:bodyPr>
          <a:lstStyle/>
          <a:p>
            <a:pPr algn="r"/>
            <a:r>
              <a:rPr lang="en-US" sz="1800" b="0" dirty="0"/>
              <a:t>Lecture Outlines by</a:t>
            </a:r>
          </a:p>
          <a:p>
            <a:pPr algn="r"/>
            <a:r>
              <a:rPr lang="en-US" sz="1800" b="0" dirty="0"/>
              <a:t>Douglas Sherman, San Jose State University</a:t>
            </a:r>
          </a:p>
        </p:txBody>
      </p:sp>
    </p:spTree>
    <p:extLst>
      <p:ext uri="{BB962C8B-B14F-4D97-AF65-F5344CB8AC3E}">
        <p14:creationId xmlns:p14="http://schemas.microsoft.com/office/powerpoint/2010/main" val="1769139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 20b Pearson Education, Inc.</a:t>
            </a:r>
          </a:p>
        </p:txBody>
      </p:sp>
      <p:sp>
        <p:nvSpPr>
          <p:cNvPr id="7" name="Rectangle 6"/>
          <p:cNvSpPr>
            <a:spLocks noGrp="1" noChangeArrowheads="1"/>
          </p:cNvSpPr>
          <p:nvPr>
            <p:ph type="sldNum" sz="quarter" idx="12"/>
          </p:nvPr>
        </p:nvSpPr>
        <p:spPr>
          <a:ln/>
        </p:spPr>
        <p:txBody>
          <a:bodyPr/>
          <a:lstStyle>
            <a:lvl1pPr>
              <a:defRPr/>
            </a:lvl1pPr>
          </a:lstStyle>
          <a:p>
            <a:fld id="{256BE939-0F27-4CFE-821E-04CE58B731A3}" type="slidenum">
              <a:rPr lang="en-US" altLang="en-US"/>
              <a:pPr/>
              <a:t>‹#›</a:t>
            </a:fld>
            <a:endParaRPr lang="en-US" altLang="en-US"/>
          </a:p>
        </p:txBody>
      </p:sp>
    </p:spTree>
    <p:extLst>
      <p:ext uri="{BB962C8B-B14F-4D97-AF65-F5344CB8AC3E}">
        <p14:creationId xmlns:p14="http://schemas.microsoft.com/office/powerpoint/2010/main" val="84196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 20b Pearson Education, Inc.</a:t>
            </a:r>
          </a:p>
        </p:txBody>
      </p:sp>
      <p:sp>
        <p:nvSpPr>
          <p:cNvPr id="6" name="Rectangle 6"/>
          <p:cNvSpPr>
            <a:spLocks noGrp="1" noChangeArrowheads="1"/>
          </p:cNvSpPr>
          <p:nvPr>
            <p:ph type="sldNum" sz="quarter" idx="12"/>
          </p:nvPr>
        </p:nvSpPr>
        <p:spPr>
          <a:ln/>
        </p:spPr>
        <p:txBody>
          <a:bodyPr/>
          <a:lstStyle>
            <a:lvl1pPr>
              <a:defRPr/>
            </a:lvl1pPr>
          </a:lstStyle>
          <a:p>
            <a:fld id="{48D3CF93-E483-43BA-B705-EDB50AF64BA6}" type="slidenum">
              <a:rPr lang="en-US" altLang="en-US"/>
              <a:pPr/>
              <a:t>‹#›</a:t>
            </a:fld>
            <a:endParaRPr lang="en-US" altLang="en-US"/>
          </a:p>
        </p:txBody>
      </p:sp>
    </p:spTree>
    <p:extLst>
      <p:ext uri="{BB962C8B-B14F-4D97-AF65-F5344CB8AC3E}">
        <p14:creationId xmlns:p14="http://schemas.microsoft.com/office/powerpoint/2010/main" val="3402090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 20b Pearson Education, Inc.</a:t>
            </a:r>
          </a:p>
        </p:txBody>
      </p:sp>
      <p:sp>
        <p:nvSpPr>
          <p:cNvPr id="6" name="Rectangle 6"/>
          <p:cNvSpPr>
            <a:spLocks noGrp="1" noChangeArrowheads="1"/>
          </p:cNvSpPr>
          <p:nvPr>
            <p:ph type="sldNum" sz="quarter" idx="12"/>
          </p:nvPr>
        </p:nvSpPr>
        <p:spPr>
          <a:ln/>
        </p:spPr>
        <p:txBody>
          <a:bodyPr/>
          <a:lstStyle>
            <a:lvl1pPr>
              <a:defRPr/>
            </a:lvl1pPr>
          </a:lstStyle>
          <a:p>
            <a:fld id="{CAA57464-618B-4A52-8FF9-8FE6CF9E3F33}" type="slidenum">
              <a:rPr lang="en-US" altLang="en-US"/>
              <a:pPr/>
              <a:t>‹#›</a:t>
            </a:fld>
            <a:endParaRPr lang="en-US" altLang="en-US"/>
          </a:p>
        </p:txBody>
      </p:sp>
    </p:spTree>
    <p:extLst>
      <p:ext uri="{BB962C8B-B14F-4D97-AF65-F5344CB8AC3E}">
        <p14:creationId xmlns:p14="http://schemas.microsoft.com/office/powerpoint/2010/main" val="333866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nswer Slide">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ln/>
        </p:spPr>
        <p:txBody>
          <a:bodyPr/>
          <a:lstStyle>
            <a:lvl1pPr>
              <a:defRPr/>
            </a:lvl1pPr>
          </a:lstStyle>
          <a:p>
            <a:pPr>
              <a:defRPr/>
            </a:pPr>
            <a:r>
              <a:rPr lang="en-US" dirty="0"/>
              <a:t>© 20b Pearson Education, Inc.</a:t>
            </a:r>
          </a:p>
        </p:txBody>
      </p:sp>
      <p:sp>
        <p:nvSpPr>
          <p:cNvPr id="7"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8" name="Text Placeholder 7"/>
          <p:cNvSpPr>
            <a:spLocks noGrp="1"/>
          </p:cNvSpPr>
          <p:nvPr>
            <p:ph type="body" sz="quarter" idx="13"/>
          </p:nvPr>
        </p:nvSpPr>
        <p:spPr>
          <a:xfrm>
            <a:off x="142876" y="4121384"/>
            <a:ext cx="8827870" cy="2123841"/>
          </a:xfrm>
        </p:spPr>
        <p:txBody>
          <a:bodyPr anchor="b"/>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US" dirty="0"/>
              <a:t>Click to edit Master text styles</a:t>
            </a:r>
          </a:p>
        </p:txBody>
      </p:sp>
      <p:sp>
        <p:nvSpPr>
          <p:cNvPr id="10" name="Text Placeholder 3"/>
          <p:cNvSpPr>
            <a:spLocks noGrp="1"/>
          </p:cNvSpPr>
          <p:nvPr>
            <p:ph type="body" sz="quarter" idx="12" hasCustomPrompt="1"/>
          </p:nvPr>
        </p:nvSpPr>
        <p:spPr>
          <a:xfrm>
            <a:off x="5181601" y="6381750"/>
            <a:ext cx="3848100" cy="390525"/>
          </a:xfrm>
        </p:spPr>
        <p:txBody>
          <a:bodyPr anchor="b"/>
          <a:lstStyle>
            <a:lvl1pPr marL="0" indent="0" algn="r">
              <a:buNone/>
              <a:defRPr sz="2000" b="1"/>
            </a:lvl1pPr>
          </a:lstStyle>
          <a:p>
            <a:pPr lvl="0"/>
            <a:r>
              <a:rPr lang="en-US" dirty="0"/>
              <a:t>text</a:t>
            </a:r>
          </a:p>
        </p:txBody>
      </p:sp>
      <p:sp>
        <p:nvSpPr>
          <p:cNvPr id="13" name="Text Placeholder 10"/>
          <p:cNvSpPr>
            <a:spLocks noGrp="1"/>
          </p:cNvSpPr>
          <p:nvPr>
            <p:ph type="body" sz="quarter" idx="14"/>
          </p:nvPr>
        </p:nvSpPr>
        <p:spPr>
          <a:xfrm>
            <a:off x="361950" y="1438275"/>
            <a:ext cx="8324850" cy="46878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5162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20b Pearson Education, Inc.</a:t>
            </a:r>
          </a:p>
        </p:txBody>
      </p:sp>
    </p:spTree>
    <p:extLst>
      <p:ext uri="{BB962C8B-B14F-4D97-AF65-F5344CB8AC3E}">
        <p14:creationId xmlns:p14="http://schemas.microsoft.com/office/powerpoint/2010/main" val="4058450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3"/>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20b Pearson Education, Inc.</a:t>
            </a:r>
          </a:p>
        </p:txBody>
      </p:sp>
    </p:spTree>
    <p:extLst>
      <p:ext uri="{BB962C8B-B14F-4D97-AF65-F5344CB8AC3E}">
        <p14:creationId xmlns:p14="http://schemas.microsoft.com/office/powerpoint/2010/main" val="444023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6E9EC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01308" y="877455"/>
            <a:ext cx="4322619" cy="2722995"/>
          </a:xfrm>
        </p:spPr>
        <p:txBody>
          <a:bodyPr/>
          <a:lstStyle>
            <a:lvl1pPr>
              <a:defRPr sz="4000"/>
            </a:lvl1pPr>
          </a:lstStyle>
          <a:p>
            <a:r>
              <a:rPr lang="en-US" dirty="0"/>
              <a:t>Click to edit Master title style</a:t>
            </a:r>
          </a:p>
        </p:txBody>
      </p:sp>
      <p:sp>
        <p:nvSpPr>
          <p:cNvPr id="3" name="Subtitle 2"/>
          <p:cNvSpPr>
            <a:spLocks noGrp="1"/>
          </p:cNvSpPr>
          <p:nvPr>
            <p:ph type="subTitle" idx="1"/>
          </p:nvPr>
        </p:nvSpPr>
        <p:spPr>
          <a:xfrm>
            <a:off x="4701307" y="3886200"/>
            <a:ext cx="4322619" cy="1752600"/>
          </a:xfrm>
        </p:spPr>
        <p:txBody>
          <a:bodyPr/>
          <a:lstStyle>
            <a:lvl1pPr marL="0" indent="0" algn="ctr">
              <a:buNone/>
              <a:defRPr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0" y="631680"/>
            <a:ext cx="4369486" cy="5592942"/>
          </a:xfrm>
          <a:prstGeom prst="rect">
            <a:avLst/>
          </a:prstGeom>
        </p:spPr>
      </p:pic>
      <p:sp>
        <p:nvSpPr>
          <p:cNvPr id="8" name="TextBox 7"/>
          <p:cNvSpPr txBox="1"/>
          <p:nvPr userDrawn="1"/>
        </p:nvSpPr>
        <p:spPr>
          <a:xfrm>
            <a:off x="6197511" y="5848682"/>
            <a:ext cx="2826415" cy="92333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Clicker Questions by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Douglas Sherman,</a:t>
            </a:r>
            <a:b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b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San Jose State University</a:t>
            </a:r>
          </a:p>
        </p:txBody>
      </p:sp>
    </p:spTree>
    <p:extLst>
      <p:ext uri="{BB962C8B-B14F-4D97-AF65-F5344CB8AC3E}">
        <p14:creationId xmlns:p14="http://schemas.microsoft.com/office/powerpoint/2010/main" val="2683754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6"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4" name="Text Placeholder 3"/>
          <p:cNvSpPr>
            <a:spLocks noGrp="1"/>
          </p:cNvSpPr>
          <p:nvPr>
            <p:ph type="body" sz="quarter" idx="12" hasCustomPrompt="1"/>
          </p:nvPr>
        </p:nvSpPr>
        <p:spPr>
          <a:xfrm>
            <a:off x="5410201" y="6381750"/>
            <a:ext cx="3619500" cy="390525"/>
          </a:xfrm>
        </p:spPr>
        <p:txBody>
          <a:bodyPr anchor="b"/>
          <a:lstStyle>
            <a:lvl1pPr marL="0" indent="0" algn="r">
              <a:buNone/>
              <a:defRPr sz="2000" b="1"/>
            </a:lvl1pPr>
          </a:lstStyle>
          <a:p>
            <a:pPr lvl="0"/>
            <a:r>
              <a:rPr lang="en-US" dirty="0"/>
              <a:t>text</a:t>
            </a:r>
          </a:p>
        </p:txBody>
      </p:sp>
    </p:spTree>
    <p:extLst>
      <p:ext uri="{BB962C8B-B14F-4D97-AF65-F5344CB8AC3E}">
        <p14:creationId xmlns:p14="http://schemas.microsoft.com/office/powerpoint/2010/main" val="2773750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swer Slide">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7"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8" name="Text Placeholder 7"/>
          <p:cNvSpPr>
            <a:spLocks noGrp="1"/>
          </p:cNvSpPr>
          <p:nvPr>
            <p:ph type="body" sz="quarter" idx="13"/>
          </p:nvPr>
        </p:nvSpPr>
        <p:spPr>
          <a:xfrm>
            <a:off x="142876" y="4121384"/>
            <a:ext cx="8827870" cy="2123841"/>
          </a:xfrm>
        </p:spPr>
        <p:txBody>
          <a:bodyPr anchor="b"/>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US" dirty="0"/>
              <a:t>Click to edit Master text styles</a:t>
            </a:r>
          </a:p>
        </p:txBody>
      </p:sp>
      <p:sp>
        <p:nvSpPr>
          <p:cNvPr id="10" name="Text Placeholder 3"/>
          <p:cNvSpPr>
            <a:spLocks noGrp="1"/>
          </p:cNvSpPr>
          <p:nvPr>
            <p:ph type="body" sz="quarter" idx="12" hasCustomPrompt="1"/>
          </p:nvPr>
        </p:nvSpPr>
        <p:spPr>
          <a:xfrm>
            <a:off x="5181601" y="6381750"/>
            <a:ext cx="3848100" cy="390525"/>
          </a:xfrm>
        </p:spPr>
        <p:txBody>
          <a:bodyPr anchor="b"/>
          <a:lstStyle>
            <a:lvl1pPr marL="0" indent="0" algn="r">
              <a:buNone/>
              <a:defRPr sz="2000" b="1"/>
            </a:lvl1pPr>
          </a:lstStyle>
          <a:p>
            <a:pPr lvl="0"/>
            <a:r>
              <a:rPr lang="en-US" dirty="0"/>
              <a:t>text</a:t>
            </a:r>
          </a:p>
        </p:txBody>
      </p:sp>
      <p:sp>
        <p:nvSpPr>
          <p:cNvPr id="13" name="Text Placeholder 10"/>
          <p:cNvSpPr>
            <a:spLocks noGrp="1"/>
          </p:cNvSpPr>
          <p:nvPr>
            <p:ph type="body" sz="quarter" idx="14"/>
          </p:nvPr>
        </p:nvSpPr>
        <p:spPr>
          <a:xfrm>
            <a:off x="361950" y="1438275"/>
            <a:ext cx="8324850" cy="46878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4941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pPr defTabSz="514350" fontAlgn="auto">
              <a:spcBef>
                <a:spcPts val="0"/>
              </a:spcBef>
              <a:spcAft>
                <a:spcPts val="0"/>
              </a:spcAft>
            </a:pPr>
            <a:fld id="{FE959CF0-BC0E-4D9A-B724-D4E202FD2066}" type="datetimeFigureOut">
              <a:rPr lang="en-US" b="0" smtClean="0">
                <a:solidFill>
                  <a:prstClr val="black">
                    <a:tint val="75000"/>
                  </a:prstClr>
                </a:solidFill>
                <a:latin typeface="Calibri" panose="020F0502020204030204"/>
              </a:rPr>
              <a:pPr defTabSz="514350" fontAlgn="auto">
                <a:spcBef>
                  <a:spcPts val="0"/>
                </a:spcBef>
                <a:spcAft>
                  <a:spcPts val="0"/>
                </a:spcAft>
              </a:pPr>
              <a:t>4/11/2022</a:t>
            </a:fld>
            <a:endParaRPr lang="en-US" b="0">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514350" fontAlgn="auto">
              <a:spcBef>
                <a:spcPts val="0"/>
              </a:spcBef>
              <a:spcAft>
                <a:spcPts val="0"/>
              </a:spcAft>
            </a:pPr>
            <a:endParaRPr lang="en-US" b="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514350" fontAlgn="auto">
              <a:spcBef>
                <a:spcPts val="0"/>
              </a:spcBef>
              <a:spcAft>
                <a:spcPts val="0"/>
              </a:spcAft>
            </a:pPr>
            <a:fld id="{EB83356B-7085-462B-93C3-B1EDBA2C3986}" type="slidenum">
              <a:rPr lang="en-US" b="0" smtClean="0">
                <a:solidFill>
                  <a:prstClr val="black">
                    <a:tint val="75000"/>
                  </a:prstClr>
                </a:solidFill>
                <a:latin typeface="Calibri" panose="020F0502020204030204"/>
              </a:rPr>
              <a:pPr defTabSz="514350" fontAlgn="auto">
                <a:spcBef>
                  <a:spcPts val="0"/>
                </a:spcBef>
                <a:spcAft>
                  <a:spcPts val="0"/>
                </a:spcAft>
              </a:pPr>
              <a:t>‹#›</a:t>
            </a:fld>
            <a:endParaRPr 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2888903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Unit Content">
    <p:spTree>
      <p:nvGrpSpPr>
        <p:cNvPr id="1" name=""/>
        <p:cNvGrpSpPr/>
        <p:nvPr/>
      </p:nvGrpSpPr>
      <p:grpSpPr>
        <a:xfrm>
          <a:off x="0" y="0"/>
          <a:ext cx="0" cy="0"/>
          <a:chOff x="0" y="0"/>
          <a:chExt cx="0" cy="0"/>
        </a:xfrm>
      </p:grpSpPr>
      <p:sp>
        <p:nvSpPr>
          <p:cNvPr id="2" name="Title 1"/>
          <p:cNvSpPr>
            <a:spLocks noGrp="1"/>
          </p:cNvSpPr>
          <p:nvPr>
            <p:ph type="title"/>
          </p:nvPr>
        </p:nvSpPr>
        <p:spPr>
          <a:xfrm>
            <a:off x="85344" y="0"/>
            <a:ext cx="8985504" cy="1143000"/>
          </a:xfrm>
        </p:spPr>
        <p:txBody>
          <a:bodyPr anchor="ctr"/>
          <a:lstStyle>
            <a:lvl1pPr algn="ctr">
              <a:defRPr sz="3600" b="1"/>
            </a:lvl1pPr>
          </a:lstStyle>
          <a:p>
            <a:r>
              <a:rPr lang="en-US" dirty="0"/>
              <a:t>Click to edit Master title style</a:t>
            </a:r>
          </a:p>
        </p:txBody>
      </p:sp>
      <p:sp>
        <p:nvSpPr>
          <p:cNvPr id="3" name="Content Placeholder 2"/>
          <p:cNvSpPr>
            <a:spLocks noGrp="1"/>
          </p:cNvSpPr>
          <p:nvPr>
            <p:ph idx="1"/>
          </p:nvPr>
        </p:nvSpPr>
        <p:spPr>
          <a:xfrm>
            <a:off x="219456" y="1279526"/>
            <a:ext cx="8467344" cy="4846638"/>
          </a:xfrm>
        </p:spPr>
        <p:txBody>
          <a:bodyPr/>
          <a:lstStyle>
            <a:lvl1pPr marL="341313" indent="-341313">
              <a:spcBef>
                <a:spcPts val="1200"/>
              </a:spcBef>
              <a:defRPr sz="2800" b="0"/>
            </a:lvl1pPr>
            <a:lvl2pPr>
              <a:spcBef>
                <a:spcPts val="1200"/>
              </a:spcBef>
              <a:defRPr b="0"/>
            </a:lvl2pPr>
            <a:lvl3pPr>
              <a:spcBef>
                <a:spcPts val="1200"/>
              </a:spcBef>
              <a:defRPr b="0"/>
            </a:lvl3pPr>
            <a:lvl4pPr>
              <a:spcBef>
                <a:spcPts val="1200"/>
              </a:spcBef>
              <a:defRPr b="0"/>
            </a:lvl4pPr>
            <a:lvl5pPr>
              <a:spcBef>
                <a:spcPts val="1200"/>
              </a:spcBef>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 20b Pearson Education, Inc.</a:t>
            </a:r>
          </a:p>
        </p:txBody>
      </p:sp>
      <p:sp>
        <p:nvSpPr>
          <p:cNvPr id="6" name="Rectangle 6"/>
          <p:cNvSpPr>
            <a:spLocks noGrp="1" noChangeArrowheads="1"/>
          </p:cNvSpPr>
          <p:nvPr>
            <p:ph type="sldNum" sz="quarter" idx="12"/>
          </p:nvPr>
        </p:nvSpPr>
        <p:spPr>
          <a:ln/>
        </p:spPr>
        <p:txBody>
          <a:bodyPr/>
          <a:lstStyle>
            <a:lvl1pPr>
              <a:defRPr/>
            </a:lvl1pPr>
          </a:lstStyle>
          <a:p>
            <a:fld id="{87CD1544-CB59-4B18-8B50-67D25351BC8A}" type="slidenum">
              <a:rPr lang="en-US" altLang="en-US"/>
              <a:pPr/>
              <a:t>‹#›</a:t>
            </a:fld>
            <a:endParaRPr lang="en-US" altLang="en-US"/>
          </a:p>
        </p:txBody>
      </p:sp>
    </p:spTree>
    <p:extLst>
      <p:ext uri="{BB962C8B-B14F-4D97-AF65-F5344CB8AC3E}">
        <p14:creationId xmlns:p14="http://schemas.microsoft.com/office/powerpoint/2010/main" val="807570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50" fontAlgn="auto">
              <a:spcBef>
                <a:spcPts val="0"/>
              </a:spcBef>
              <a:spcAft>
                <a:spcPts val="0"/>
              </a:spcAft>
            </a:pPr>
            <a:fld id="{FE959CF0-BC0E-4D9A-B724-D4E202FD2066}" type="datetimeFigureOut">
              <a:rPr lang="en-US" b="0" smtClean="0">
                <a:solidFill>
                  <a:prstClr val="black">
                    <a:tint val="75000"/>
                  </a:prstClr>
                </a:solidFill>
                <a:latin typeface="Calibri" panose="020F0502020204030204"/>
              </a:rPr>
              <a:pPr defTabSz="514350" fontAlgn="auto">
                <a:spcBef>
                  <a:spcPts val="0"/>
                </a:spcBef>
                <a:spcAft>
                  <a:spcPts val="0"/>
                </a:spcAft>
              </a:pPr>
              <a:t>4/11/2022</a:t>
            </a:fld>
            <a:endParaRPr lang="en-US" b="0">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514350" fontAlgn="auto">
              <a:spcBef>
                <a:spcPts val="0"/>
              </a:spcBef>
              <a:spcAft>
                <a:spcPts val="0"/>
              </a:spcAft>
            </a:pPr>
            <a:endParaRPr lang="en-US" b="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514350" fontAlgn="auto">
              <a:spcBef>
                <a:spcPts val="0"/>
              </a:spcBef>
              <a:spcAft>
                <a:spcPts val="0"/>
              </a:spcAft>
            </a:pPr>
            <a:fld id="{EB83356B-7085-462B-93C3-B1EDBA2C3986}" type="slidenum">
              <a:rPr lang="en-US" b="0" smtClean="0">
                <a:solidFill>
                  <a:prstClr val="black">
                    <a:tint val="75000"/>
                  </a:prstClr>
                </a:solidFill>
                <a:latin typeface="Calibri" panose="020F0502020204030204"/>
              </a:rPr>
              <a:pPr defTabSz="514350" fontAlgn="auto">
                <a:spcBef>
                  <a:spcPts val="0"/>
                </a:spcBef>
                <a:spcAft>
                  <a:spcPts val="0"/>
                </a:spcAft>
              </a:pPr>
              <a:t>‹#›</a:t>
            </a:fld>
            <a:endParaRPr 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1565349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514350" fontAlgn="auto">
              <a:spcBef>
                <a:spcPts val="0"/>
              </a:spcBef>
              <a:spcAft>
                <a:spcPts val="0"/>
              </a:spcAft>
            </a:pPr>
            <a:fld id="{FE959CF0-BC0E-4D9A-B724-D4E202FD2066}" type="datetimeFigureOut">
              <a:rPr lang="en-US" b="0" smtClean="0">
                <a:solidFill>
                  <a:prstClr val="black">
                    <a:tint val="75000"/>
                  </a:prstClr>
                </a:solidFill>
                <a:latin typeface="Calibri" panose="020F0502020204030204"/>
              </a:rPr>
              <a:pPr defTabSz="514350" fontAlgn="auto">
                <a:spcBef>
                  <a:spcPts val="0"/>
                </a:spcBef>
                <a:spcAft>
                  <a:spcPts val="0"/>
                </a:spcAft>
              </a:pPr>
              <a:t>4/11/2022</a:t>
            </a:fld>
            <a:endParaRPr lang="en-US" b="0">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514350" fontAlgn="auto">
              <a:spcBef>
                <a:spcPts val="0"/>
              </a:spcBef>
              <a:spcAft>
                <a:spcPts val="0"/>
              </a:spcAft>
            </a:pPr>
            <a:endParaRPr lang="en-US" b="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514350" fontAlgn="auto">
              <a:spcBef>
                <a:spcPts val="0"/>
              </a:spcBef>
              <a:spcAft>
                <a:spcPts val="0"/>
              </a:spcAft>
            </a:pPr>
            <a:fld id="{EB83356B-7085-462B-93C3-B1EDBA2C3986}" type="slidenum">
              <a:rPr lang="en-US" b="0" smtClean="0">
                <a:solidFill>
                  <a:prstClr val="black">
                    <a:tint val="75000"/>
                  </a:prstClr>
                </a:solidFill>
                <a:latin typeface="Calibri" panose="020F0502020204030204"/>
              </a:rPr>
              <a:pPr defTabSz="514350" fontAlgn="auto">
                <a:spcBef>
                  <a:spcPts val="0"/>
                </a:spcBef>
                <a:spcAft>
                  <a:spcPts val="0"/>
                </a:spcAft>
              </a:pPr>
              <a:t>‹#›</a:t>
            </a:fld>
            <a:endParaRPr 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2689344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514350" fontAlgn="auto">
              <a:spcBef>
                <a:spcPts val="0"/>
              </a:spcBef>
              <a:spcAft>
                <a:spcPts val="0"/>
              </a:spcAft>
            </a:pPr>
            <a:fld id="{FE959CF0-BC0E-4D9A-B724-D4E202FD2066}" type="datetimeFigureOut">
              <a:rPr lang="en-US" b="0" smtClean="0">
                <a:solidFill>
                  <a:prstClr val="black">
                    <a:tint val="75000"/>
                  </a:prstClr>
                </a:solidFill>
                <a:latin typeface="Calibri" panose="020F0502020204030204"/>
              </a:rPr>
              <a:pPr defTabSz="514350" fontAlgn="auto">
                <a:spcBef>
                  <a:spcPts val="0"/>
                </a:spcBef>
                <a:spcAft>
                  <a:spcPts val="0"/>
                </a:spcAft>
              </a:pPr>
              <a:t>4/11/2022</a:t>
            </a:fld>
            <a:endParaRPr lang="en-US" b="0">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514350" fontAlgn="auto">
              <a:spcBef>
                <a:spcPts val="0"/>
              </a:spcBef>
              <a:spcAft>
                <a:spcPts val="0"/>
              </a:spcAft>
            </a:pPr>
            <a:endParaRPr lang="en-US" b="0">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514350" fontAlgn="auto">
              <a:spcBef>
                <a:spcPts val="0"/>
              </a:spcBef>
              <a:spcAft>
                <a:spcPts val="0"/>
              </a:spcAft>
            </a:pPr>
            <a:fld id="{EB83356B-7085-462B-93C3-B1EDBA2C3986}" type="slidenum">
              <a:rPr lang="en-US" b="0" smtClean="0">
                <a:solidFill>
                  <a:prstClr val="black">
                    <a:tint val="75000"/>
                  </a:prstClr>
                </a:solidFill>
                <a:latin typeface="Calibri" panose="020F0502020204030204"/>
              </a:rPr>
              <a:pPr defTabSz="514350" fontAlgn="auto">
                <a:spcBef>
                  <a:spcPts val="0"/>
                </a:spcBef>
                <a:spcAft>
                  <a:spcPts val="0"/>
                </a:spcAft>
              </a:pPr>
              <a:t>‹#›</a:t>
            </a:fld>
            <a:endParaRPr 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1989376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514350" fontAlgn="auto">
              <a:spcBef>
                <a:spcPts val="0"/>
              </a:spcBef>
              <a:spcAft>
                <a:spcPts val="0"/>
              </a:spcAft>
            </a:pPr>
            <a:fld id="{FE959CF0-BC0E-4D9A-B724-D4E202FD2066}" type="datetimeFigureOut">
              <a:rPr lang="en-US" b="0" smtClean="0">
                <a:solidFill>
                  <a:prstClr val="black">
                    <a:tint val="75000"/>
                  </a:prstClr>
                </a:solidFill>
                <a:latin typeface="Calibri" panose="020F0502020204030204"/>
              </a:rPr>
              <a:pPr defTabSz="514350" fontAlgn="auto">
                <a:spcBef>
                  <a:spcPts val="0"/>
                </a:spcBef>
                <a:spcAft>
                  <a:spcPts val="0"/>
                </a:spcAft>
              </a:pPr>
              <a:t>4/11/2022</a:t>
            </a:fld>
            <a:endParaRPr lang="en-US" b="0">
              <a:solidFill>
                <a:prstClr val="black">
                  <a:tint val="75000"/>
                </a:prstClr>
              </a:solidFill>
              <a:latin typeface="Calibri" panose="020F0502020204030204"/>
            </a:endParaRPr>
          </a:p>
        </p:txBody>
      </p:sp>
      <p:sp>
        <p:nvSpPr>
          <p:cNvPr id="8" name="Footer Placeholder 7"/>
          <p:cNvSpPr>
            <a:spLocks noGrp="1"/>
          </p:cNvSpPr>
          <p:nvPr>
            <p:ph type="ftr" sz="quarter" idx="11"/>
          </p:nvPr>
        </p:nvSpPr>
        <p:spPr/>
        <p:txBody>
          <a:bodyPr/>
          <a:lstStyle/>
          <a:p>
            <a:pPr defTabSz="514350" fontAlgn="auto">
              <a:spcBef>
                <a:spcPts val="0"/>
              </a:spcBef>
              <a:spcAft>
                <a:spcPts val="0"/>
              </a:spcAft>
            </a:pPr>
            <a:endParaRPr lang="en-US" b="0">
              <a:solidFill>
                <a:prstClr val="black">
                  <a:tint val="75000"/>
                </a:prstClr>
              </a:solidFill>
              <a:latin typeface="Calibri" panose="020F0502020204030204"/>
            </a:endParaRPr>
          </a:p>
        </p:txBody>
      </p:sp>
      <p:sp>
        <p:nvSpPr>
          <p:cNvPr id="9" name="Slide Number Placeholder 8"/>
          <p:cNvSpPr>
            <a:spLocks noGrp="1"/>
          </p:cNvSpPr>
          <p:nvPr>
            <p:ph type="sldNum" sz="quarter" idx="12"/>
          </p:nvPr>
        </p:nvSpPr>
        <p:spPr/>
        <p:txBody>
          <a:bodyPr/>
          <a:lstStyle/>
          <a:p>
            <a:pPr defTabSz="514350" fontAlgn="auto">
              <a:spcBef>
                <a:spcPts val="0"/>
              </a:spcBef>
              <a:spcAft>
                <a:spcPts val="0"/>
              </a:spcAft>
            </a:pPr>
            <a:fld id="{EB83356B-7085-462B-93C3-B1EDBA2C3986}" type="slidenum">
              <a:rPr lang="en-US" b="0" smtClean="0">
                <a:solidFill>
                  <a:prstClr val="black">
                    <a:tint val="75000"/>
                  </a:prstClr>
                </a:solidFill>
                <a:latin typeface="Calibri" panose="020F0502020204030204"/>
              </a:rPr>
              <a:pPr defTabSz="514350" fontAlgn="auto">
                <a:spcBef>
                  <a:spcPts val="0"/>
                </a:spcBef>
                <a:spcAft>
                  <a:spcPts val="0"/>
                </a:spcAft>
              </a:pPr>
              <a:t>‹#›</a:t>
            </a:fld>
            <a:endParaRPr 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337291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514350" fontAlgn="auto">
              <a:spcBef>
                <a:spcPts val="0"/>
              </a:spcBef>
              <a:spcAft>
                <a:spcPts val="0"/>
              </a:spcAft>
            </a:pPr>
            <a:fld id="{FE959CF0-BC0E-4D9A-B724-D4E202FD2066}" type="datetimeFigureOut">
              <a:rPr lang="en-US" b="0" smtClean="0">
                <a:solidFill>
                  <a:prstClr val="black">
                    <a:tint val="75000"/>
                  </a:prstClr>
                </a:solidFill>
                <a:latin typeface="Calibri" panose="020F0502020204030204"/>
              </a:rPr>
              <a:pPr defTabSz="514350" fontAlgn="auto">
                <a:spcBef>
                  <a:spcPts val="0"/>
                </a:spcBef>
                <a:spcAft>
                  <a:spcPts val="0"/>
                </a:spcAft>
              </a:pPr>
              <a:t>4/11/2022</a:t>
            </a:fld>
            <a:endParaRPr lang="en-US" b="0">
              <a:solidFill>
                <a:prstClr val="black">
                  <a:tint val="75000"/>
                </a:prstClr>
              </a:solidFill>
              <a:latin typeface="Calibri" panose="020F0502020204030204"/>
            </a:endParaRPr>
          </a:p>
        </p:txBody>
      </p:sp>
      <p:sp>
        <p:nvSpPr>
          <p:cNvPr id="4" name="Footer Placeholder 3"/>
          <p:cNvSpPr>
            <a:spLocks noGrp="1"/>
          </p:cNvSpPr>
          <p:nvPr>
            <p:ph type="ftr" sz="quarter" idx="11"/>
          </p:nvPr>
        </p:nvSpPr>
        <p:spPr/>
        <p:txBody>
          <a:bodyPr/>
          <a:lstStyle/>
          <a:p>
            <a:pPr defTabSz="514350" fontAlgn="auto">
              <a:spcBef>
                <a:spcPts val="0"/>
              </a:spcBef>
              <a:spcAft>
                <a:spcPts val="0"/>
              </a:spcAft>
            </a:pPr>
            <a:endParaRPr lang="en-US" b="0">
              <a:solidFill>
                <a:prstClr val="black">
                  <a:tint val="75000"/>
                </a:prstClr>
              </a:solidFill>
              <a:latin typeface="Calibri" panose="020F0502020204030204"/>
            </a:endParaRPr>
          </a:p>
        </p:txBody>
      </p:sp>
      <p:sp>
        <p:nvSpPr>
          <p:cNvPr id="5" name="Slide Number Placeholder 4"/>
          <p:cNvSpPr>
            <a:spLocks noGrp="1"/>
          </p:cNvSpPr>
          <p:nvPr>
            <p:ph type="sldNum" sz="quarter" idx="12"/>
          </p:nvPr>
        </p:nvSpPr>
        <p:spPr/>
        <p:txBody>
          <a:bodyPr/>
          <a:lstStyle/>
          <a:p>
            <a:pPr defTabSz="514350" fontAlgn="auto">
              <a:spcBef>
                <a:spcPts val="0"/>
              </a:spcBef>
              <a:spcAft>
                <a:spcPts val="0"/>
              </a:spcAft>
            </a:pPr>
            <a:fld id="{EB83356B-7085-462B-93C3-B1EDBA2C3986}" type="slidenum">
              <a:rPr lang="en-US" b="0" smtClean="0">
                <a:solidFill>
                  <a:prstClr val="black">
                    <a:tint val="75000"/>
                  </a:prstClr>
                </a:solidFill>
                <a:latin typeface="Calibri" panose="020F0502020204030204"/>
              </a:rPr>
              <a:pPr defTabSz="514350" fontAlgn="auto">
                <a:spcBef>
                  <a:spcPts val="0"/>
                </a:spcBef>
                <a:spcAft>
                  <a:spcPts val="0"/>
                </a:spcAft>
              </a:pPr>
              <a:t>‹#›</a:t>
            </a:fld>
            <a:endParaRPr 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434602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514350" fontAlgn="auto">
              <a:spcBef>
                <a:spcPts val="0"/>
              </a:spcBef>
              <a:spcAft>
                <a:spcPts val="0"/>
              </a:spcAft>
            </a:pPr>
            <a:fld id="{FE959CF0-BC0E-4D9A-B724-D4E202FD2066}" type="datetimeFigureOut">
              <a:rPr lang="en-US" b="0" smtClean="0">
                <a:solidFill>
                  <a:prstClr val="black">
                    <a:tint val="75000"/>
                  </a:prstClr>
                </a:solidFill>
                <a:latin typeface="Calibri" panose="020F0502020204030204"/>
              </a:rPr>
              <a:pPr defTabSz="514350" fontAlgn="auto">
                <a:spcBef>
                  <a:spcPts val="0"/>
                </a:spcBef>
                <a:spcAft>
                  <a:spcPts val="0"/>
                </a:spcAft>
              </a:pPr>
              <a:t>4/11/2022</a:t>
            </a:fld>
            <a:endParaRPr lang="en-US" b="0">
              <a:solidFill>
                <a:prstClr val="black">
                  <a:tint val="75000"/>
                </a:prstClr>
              </a:solidFill>
              <a:latin typeface="Calibri" panose="020F0502020204030204"/>
            </a:endParaRPr>
          </a:p>
        </p:txBody>
      </p:sp>
      <p:sp>
        <p:nvSpPr>
          <p:cNvPr id="3" name="Footer Placeholder 2"/>
          <p:cNvSpPr>
            <a:spLocks noGrp="1"/>
          </p:cNvSpPr>
          <p:nvPr>
            <p:ph type="ftr" sz="quarter" idx="11"/>
          </p:nvPr>
        </p:nvSpPr>
        <p:spPr/>
        <p:txBody>
          <a:bodyPr/>
          <a:lstStyle/>
          <a:p>
            <a:pPr defTabSz="514350" fontAlgn="auto">
              <a:spcBef>
                <a:spcPts val="0"/>
              </a:spcBef>
              <a:spcAft>
                <a:spcPts val="0"/>
              </a:spcAft>
            </a:pPr>
            <a:endParaRPr lang="en-US" b="0">
              <a:solidFill>
                <a:prstClr val="black">
                  <a:tint val="75000"/>
                </a:prstClr>
              </a:solidFill>
              <a:latin typeface="Calibri" panose="020F0502020204030204"/>
            </a:endParaRPr>
          </a:p>
        </p:txBody>
      </p:sp>
      <p:sp>
        <p:nvSpPr>
          <p:cNvPr id="4" name="Slide Number Placeholder 3"/>
          <p:cNvSpPr>
            <a:spLocks noGrp="1"/>
          </p:cNvSpPr>
          <p:nvPr>
            <p:ph type="sldNum" sz="quarter" idx="12"/>
          </p:nvPr>
        </p:nvSpPr>
        <p:spPr/>
        <p:txBody>
          <a:bodyPr/>
          <a:lstStyle/>
          <a:p>
            <a:pPr defTabSz="514350" fontAlgn="auto">
              <a:spcBef>
                <a:spcPts val="0"/>
              </a:spcBef>
              <a:spcAft>
                <a:spcPts val="0"/>
              </a:spcAft>
            </a:pPr>
            <a:fld id="{EB83356B-7085-462B-93C3-B1EDBA2C3986}" type="slidenum">
              <a:rPr lang="en-US" b="0" smtClean="0">
                <a:solidFill>
                  <a:prstClr val="black">
                    <a:tint val="75000"/>
                  </a:prstClr>
                </a:solidFill>
                <a:latin typeface="Calibri" panose="020F0502020204030204"/>
              </a:rPr>
              <a:pPr defTabSz="514350" fontAlgn="auto">
                <a:spcBef>
                  <a:spcPts val="0"/>
                </a:spcBef>
                <a:spcAft>
                  <a:spcPts val="0"/>
                </a:spcAft>
              </a:pPr>
              <a:t>‹#›</a:t>
            </a:fld>
            <a:endParaRPr 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1572259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defTabSz="514350" fontAlgn="auto">
              <a:spcBef>
                <a:spcPts val="0"/>
              </a:spcBef>
              <a:spcAft>
                <a:spcPts val="0"/>
              </a:spcAft>
            </a:pPr>
            <a:fld id="{FE959CF0-BC0E-4D9A-B724-D4E202FD2066}" type="datetimeFigureOut">
              <a:rPr lang="en-US" b="0" smtClean="0">
                <a:solidFill>
                  <a:prstClr val="black">
                    <a:tint val="75000"/>
                  </a:prstClr>
                </a:solidFill>
                <a:latin typeface="Calibri" panose="020F0502020204030204"/>
              </a:rPr>
              <a:pPr defTabSz="514350" fontAlgn="auto">
                <a:spcBef>
                  <a:spcPts val="0"/>
                </a:spcBef>
                <a:spcAft>
                  <a:spcPts val="0"/>
                </a:spcAft>
              </a:pPr>
              <a:t>4/11/2022</a:t>
            </a:fld>
            <a:endParaRPr lang="en-US" b="0">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514350" fontAlgn="auto">
              <a:spcBef>
                <a:spcPts val="0"/>
              </a:spcBef>
              <a:spcAft>
                <a:spcPts val="0"/>
              </a:spcAft>
            </a:pPr>
            <a:endParaRPr lang="en-US" b="0">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514350" fontAlgn="auto">
              <a:spcBef>
                <a:spcPts val="0"/>
              </a:spcBef>
              <a:spcAft>
                <a:spcPts val="0"/>
              </a:spcAft>
            </a:pPr>
            <a:fld id="{EB83356B-7085-462B-93C3-B1EDBA2C3986}" type="slidenum">
              <a:rPr lang="en-US" b="0" smtClean="0">
                <a:solidFill>
                  <a:prstClr val="black">
                    <a:tint val="75000"/>
                  </a:prstClr>
                </a:solidFill>
                <a:latin typeface="Calibri" panose="020F0502020204030204"/>
              </a:rPr>
              <a:pPr defTabSz="514350" fontAlgn="auto">
                <a:spcBef>
                  <a:spcPts val="0"/>
                </a:spcBef>
                <a:spcAft>
                  <a:spcPts val="0"/>
                </a:spcAft>
              </a:pPr>
              <a:t>‹#›</a:t>
            </a:fld>
            <a:endParaRPr 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1560681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defTabSz="514350" fontAlgn="auto">
              <a:spcBef>
                <a:spcPts val="0"/>
              </a:spcBef>
              <a:spcAft>
                <a:spcPts val="0"/>
              </a:spcAft>
            </a:pPr>
            <a:fld id="{FE959CF0-BC0E-4D9A-B724-D4E202FD2066}" type="datetimeFigureOut">
              <a:rPr lang="en-US" b="0" smtClean="0">
                <a:solidFill>
                  <a:prstClr val="black">
                    <a:tint val="75000"/>
                  </a:prstClr>
                </a:solidFill>
                <a:latin typeface="Calibri" panose="020F0502020204030204"/>
              </a:rPr>
              <a:pPr defTabSz="514350" fontAlgn="auto">
                <a:spcBef>
                  <a:spcPts val="0"/>
                </a:spcBef>
                <a:spcAft>
                  <a:spcPts val="0"/>
                </a:spcAft>
              </a:pPr>
              <a:t>4/11/2022</a:t>
            </a:fld>
            <a:endParaRPr lang="en-US" b="0">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514350" fontAlgn="auto">
              <a:spcBef>
                <a:spcPts val="0"/>
              </a:spcBef>
              <a:spcAft>
                <a:spcPts val="0"/>
              </a:spcAft>
            </a:pPr>
            <a:endParaRPr lang="en-US" b="0">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514350" fontAlgn="auto">
              <a:spcBef>
                <a:spcPts val="0"/>
              </a:spcBef>
              <a:spcAft>
                <a:spcPts val="0"/>
              </a:spcAft>
            </a:pPr>
            <a:fld id="{EB83356B-7085-462B-93C3-B1EDBA2C3986}" type="slidenum">
              <a:rPr lang="en-US" b="0" smtClean="0">
                <a:solidFill>
                  <a:prstClr val="black">
                    <a:tint val="75000"/>
                  </a:prstClr>
                </a:solidFill>
                <a:latin typeface="Calibri" panose="020F0502020204030204"/>
              </a:rPr>
              <a:pPr defTabSz="514350" fontAlgn="auto">
                <a:spcBef>
                  <a:spcPts val="0"/>
                </a:spcBef>
                <a:spcAft>
                  <a:spcPts val="0"/>
                </a:spcAft>
              </a:pPr>
              <a:t>‹#›</a:t>
            </a:fld>
            <a:endParaRPr 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3306441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50" fontAlgn="auto">
              <a:spcBef>
                <a:spcPts val="0"/>
              </a:spcBef>
              <a:spcAft>
                <a:spcPts val="0"/>
              </a:spcAft>
            </a:pPr>
            <a:fld id="{FE959CF0-BC0E-4D9A-B724-D4E202FD2066}" type="datetimeFigureOut">
              <a:rPr lang="en-US" b="0" smtClean="0">
                <a:solidFill>
                  <a:prstClr val="black">
                    <a:tint val="75000"/>
                  </a:prstClr>
                </a:solidFill>
                <a:latin typeface="Calibri" panose="020F0502020204030204"/>
              </a:rPr>
              <a:pPr defTabSz="514350" fontAlgn="auto">
                <a:spcBef>
                  <a:spcPts val="0"/>
                </a:spcBef>
                <a:spcAft>
                  <a:spcPts val="0"/>
                </a:spcAft>
              </a:pPr>
              <a:t>4/11/2022</a:t>
            </a:fld>
            <a:endParaRPr lang="en-US" b="0">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514350" fontAlgn="auto">
              <a:spcBef>
                <a:spcPts val="0"/>
              </a:spcBef>
              <a:spcAft>
                <a:spcPts val="0"/>
              </a:spcAft>
            </a:pPr>
            <a:endParaRPr lang="en-US" b="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514350" fontAlgn="auto">
              <a:spcBef>
                <a:spcPts val="0"/>
              </a:spcBef>
              <a:spcAft>
                <a:spcPts val="0"/>
              </a:spcAft>
            </a:pPr>
            <a:fld id="{EB83356B-7085-462B-93C3-B1EDBA2C3986}" type="slidenum">
              <a:rPr lang="en-US" b="0" smtClean="0">
                <a:solidFill>
                  <a:prstClr val="black">
                    <a:tint val="75000"/>
                  </a:prstClr>
                </a:solidFill>
                <a:latin typeface="Calibri" panose="020F0502020204030204"/>
              </a:rPr>
              <a:pPr defTabSz="514350" fontAlgn="auto">
                <a:spcBef>
                  <a:spcPts val="0"/>
                </a:spcBef>
                <a:spcAft>
                  <a:spcPts val="0"/>
                </a:spcAft>
              </a:pPr>
              <a:t>‹#›</a:t>
            </a:fld>
            <a:endParaRPr 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2654346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50" fontAlgn="auto">
              <a:spcBef>
                <a:spcPts val="0"/>
              </a:spcBef>
              <a:spcAft>
                <a:spcPts val="0"/>
              </a:spcAft>
            </a:pPr>
            <a:fld id="{FE959CF0-BC0E-4D9A-B724-D4E202FD2066}" type="datetimeFigureOut">
              <a:rPr lang="en-US" b="0" smtClean="0">
                <a:solidFill>
                  <a:prstClr val="black">
                    <a:tint val="75000"/>
                  </a:prstClr>
                </a:solidFill>
                <a:latin typeface="Calibri" panose="020F0502020204030204"/>
              </a:rPr>
              <a:pPr defTabSz="514350" fontAlgn="auto">
                <a:spcBef>
                  <a:spcPts val="0"/>
                </a:spcBef>
                <a:spcAft>
                  <a:spcPts val="0"/>
                </a:spcAft>
              </a:pPr>
              <a:t>4/11/2022</a:t>
            </a:fld>
            <a:endParaRPr lang="en-US" b="0">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514350" fontAlgn="auto">
              <a:spcBef>
                <a:spcPts val="0"/>
              </a:spcBef>
              <a:spcAft>
                <a:spcPts val="0"/>
              </a:spcAft>
            </a:pPr>
            <a:endParaRPr lang="en-US" b="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514350" fontAlgn="auto">
              <a:spcBef>
                <a:spcPts val="0"/>
              </a:spcBef>
              <a:spcAft>
                <a:spcPts val="0"/>
              </a:spcAft>
            </a:pPr>
            <a:fld id="{EB83356B-7085-462B-93C3-B1EDBA2C3986}" type="slidenum">
              <a:rPr lang="en-US" b="0" smtClean="0">
                <a:solidFill>
                  <a:prstClr val="black">
                    <a:tint val="75000"/>
                  </a:prstClr>
                </a:solidFill>
                <a:latin typeface="Calibri" panose="020F0502020204030204"/>
              </a:rPr>
              <a:pPr defTabSz="514350" fontAlgn="auto">
                <a:spcBef>
                  <a:spcPts val="0"/>
                </a:spcBef>
                <a:spcAft>
                  <a:spcPts val="0"/>
                </a:spcAft>
              </a:pPr>
              <a:t>‹#›</a:t>
            </a:fld>
            <a:endParaRPr 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4132339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Main_slide">
    <p:spTree>
      <p:nvGrpSpPr>
        <p:cNvPr id="1" name=""/>
        <p:cNvGrpSpPr/>
        <p:nvPr/>
      </p:nvGrpSpPr>
      <p:grpSpPr>
        <a:xfrm>
          <a:off x="0" y="0"/>
          <a:ext cx="0" cy="0"/>
          <a:chOff x="0" y="0"/>
          <a:chExt cx="0" cy="0"/>
        </a:xfrm>
      </p:grpSpPr>
      <p:sp>
        <p:nvSpPr>
          <p:cNvPr id="2" name="Title 1"/>
          <p:cNvSpPr>
            <a:spLocks noGrp="1"/>
          </p:cNvSpPr>
          <p:nvPr>
            <p:ph type="title"/>
          </p:nvPr>
        </p:nvSpPr>
        <p:spPr>
          <a:xfrm>
            <a:off x="85344" y="0"/>
            <a:ext cx="8985504" cy="1143000"/>
          </a:xfrm>
        </p:spPr>
        <p:txBody>
          <a:bodyPr anchor="ctr"/>
          <a:lstStyle>
            <a:lvl1pPr algn="ctr">
              <a:defRPr sz="3600" b="1"/>
            </a:lvl1pPr>
          </a:lstStyle>
          <a:p>
            <a:r>
              <a:rPr lang="en-US" dirty="0"/>
              <a:t>Click to edit Master title style</a:t>
            </a:r>
          </a:p>
        </p:txBody>
      </p:sp>
      <p:sp>
        <p:nvSpPr>
          <p:cNvPr id="3" name="Content Placeholder 2"/>
          <p:cNvSpPr>
            <a:spLocks noGrp="1"/>
          </p:cNvSpPr>
          <p:nvPr>
            <p:ph idx="1"/>
          </p:nvPr>
        </p:nvSpPr>
        <p:spPr>
          <a:xfrm>
            <a:off x="219456" y="1279526"/>
            <a:ext cx="8467344" cy="4846638"/>
          </a:xfrm>
        </p:spPr>
        <p:txBody>
          <a:bodyPr/>
          <a:lstStyle>
            <a:lvl1pPr marL="457200" indent="-457200">
              <a:spcBef>
                <a:spcPts val="1200"/>
              </a:spcBef>
              <a:buFont typeface="Arial" panose="020B0604020202020204" pitchFamily="34" charset="0"/>
              <a:buChar char="•"/>
              <a:defRPr sz="2800" b="0"/>
            </a:lvl1pPr>
            <a:lvl2pPr>
              <a:spcBef>
                <a:spcPts val="1200"/>
              </a:spcBef>
              <a:defRPr b="0"/>
            </a:lvl2pPr>
            <a:lvl3pPr>
              <a:spcBef>
                <a:spcPts val="1200"/>
              </a:spcBef>
              <a:defRPr b="0"/>
            </a:lvl3pPr>
            <a:lvl4pPr>
              <a:spcBef>
                <a:spcPts val="1200"/>
              </a:spcBef>
              <a:defRPr b="0"/>
            </a:lvl4pPr>
            <a:lvl5pPr>
              <a:spcBef>
                <a:spcPts val="1200"/>
              </a:spcBef>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 20b Pearson Education, Inc.</a:t>
            </a:r>
          </a:p>
        </p:txBody>
      </p:sp>
      <p:sp>
        <p:nvSpPr>
          <p:cNvPr id="6" name="Rectangle 6"/>
          <p:cNvSpPr>
            <a:spLocks noGrp="1" noChangeArrowheads="1"/>
          </p:cNvSpPr>
          <p:nvPr>
            <p:ph type="sldNum" sz="quarter" idx="12"/>
          </p:nvPr>
        </p:nvSpPr>
        <p:spPr>
          <a:ln/>
        </p:spPr>
        <p:txBody>
          <a:bodyPr/>
          <a:lstStyle>
            <a:lvl1pPr>
              <a:defRPr/>
            </a:lvl1pPr>
          </a:lstStyle>
          <a:p>
            <a:fld id="{87CD1544-CB59-4B18-8B50-67D25351BC8A}" type="slidenum">
              <a:rPr lang="en-US" altLang="en-US"/>
              <a:pPr/>
              <a:t>‹#›</a:t>
            </a:fld>
            <a:endParaRPr lang="en-US" altLang="en-US"/>
          </a:p>
        </p:txBody>
      </p:sp>
    </p:spTree>
    <p:extLst>
      <p:ext uri="{BB962C8B-B14F-4D97-AF65-F5344CB8AC3E}">
        <p14:creationId xmlns:p14="http://schemas.microsoft.com/office/powerpoint/2010/main" val="3346773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bwMode="auto">
          <a:xfrm>
            <a:off x="0" y="0"/>
            <a:ext cx="9144000" cy="2072640"/>
          </a:xfrm>
          <a:prstGeom prst="rect">
            <a:avLst/>
          </a:prstGeom>
          <a:solidFill>
            <a:srgbClr val="6E9ECB"/>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 name="Title 1"/>
          <p:cNvSpPr>
            <a:spLocks noGrp="1"/>
          </p:cNvSpPr>
          <p:nvPr>
            <p:ph type="title"/>
          </p:nvPr>
        </p:nvSpPr>
        <p:spPr>
          <a:xfrm>
            <a:off x="685800" y="241046"/>
            <a:ext cx="7772400" cy="1362075"/>
          </a:xfrm>
        </p:spPr>
        <p:txBody>
          <a:bodyPr anchor="t"/>
          <a:lstStyle>
            <a:lvl1pPr algn="ctr">
              <a:spcBef>
                <a:spcPts val="2800"/>
              </a:spcBef>
              <a:defRPr sz="4800" b="1" cap="none" baseline="0"/>
            </a:lvl1pPr>
          </a:lstStyle>
          <a:p>
            <a:r>
              <a:rPr lang="en-US"/>
              <a:t>Click to edit Master title style</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 20b Pearson Education, Inc.</a:t>
            </a:r>
          </a:p>
        </p:txBody>
      </p:sp>
      <p:sp>
        <p:nvSpPr>
          <p:cNvPr id="6" name="Rectangle 6"/>
          <p:cNvSpPr>
            <a:spLocks noGrp="1" noChangeArrowheads="1"/>
          </p:cNvSpPr>
          <p:nvPr>
            <p:ph type="sldNum" sz="quarter" idx="12"/>
          </p:nvPr>
        </p:nvSpPr>
        <p:spPr>
          <a:ln/>
        </p:spPr>
        <p:txBody>
          <a:bodyPr/>
          <a:lstStyle>
            <a:lvl1pPr>
              <a:defRPr/>
            </a:lvl1pPr>
          </a:lstStyle>
          <a:p>
            <a:fld id="{14C58C30-817E-41EB-A2B5-4DED8CE09C8C}" type="slidenum">
              <a:rPr lang="en-US" altLang="en-US"/>
              <a:pPr/>
              <a:t>‹#›</a:t>
            </a:fld>
            <a:endParaRPr lang="en-US" altLang="en-US"/>
          </a:p>
        </p:txBody>
      </p:sp>
    </p:spTree>
    <p:extLst>
      <p:ext uri="{BB962C8B-B14F-4D97-AF65-F5344CB8AC3E}">
        <p14:creationId xmlns:p14="http://schemas.microsoft.com/office/powerpoint/2010/main" val="227960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 20b Pearson Education, Inc.</a:t>
            </a:r>
          </a:p>
        </p:txBody>
      </p:sp>
      <p:sp>
        <p:nvSpPr>
          <p:cNvPr id="7" name="Rectangle 6"/>
          <p:cNvSpPr>
            <a:spLocks noGrp="1" noChangeArrowheads="1"/>
          </p:cNvSpPr>
          <p:nvPr>
            <p:ph type="sldNum" sz="quarter" idx="12"/>
          </p:nvPr>
        </p:nvSpPr>
        <p:spPr>
          <a:ln/>
        </p:spPr>
        <p:txBody>
          <a:bodyPr/>
          <a:lstStyle>
            <a:lvl1pPr>
              <a:defRPr/>
            </a:lvl1pPr>
          </a:lstStyle>
          <a:p>
            <a:fld id="{7B000911-8A6B-482D-A91E-01DACDEB7E46}" type="slidenum">
              <a:rPr lang="en-US" altLang="en-US"/>
              <a:pPr/>
              <a:t>‹#›</a:t>
            </a:fld>
            <a:endParaRPr lang="en-US" altLang="en-US"/>
          </a:p>
        </p:txBody>
      </p:sp>
    </p:spTree>
    <p:extLst>
      <p:ext uri="{BB962C8B-B14F-4D97-AF65-F5344CB8AC3E}">
        <p14:creationId xmlns:p14="http://schemas.microsoft.com/office/powerpoint/2010/main" val="601525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 20b Pearson Education, Inc.</a:t>
            </a:r>
          </a:p>
        </p:txBody>
      </p:sp>
      <p:sp>
        <p:nvSpPr>
          <p:cNvPr id="9" name="Rectangle 6"/>
          <p:cNvSpPr>
            <a:spLocks noGrp="1" noChangeArrowheads="1"/>
          </p:cNvSpPr>
          <p:nvPr>
            <p:ph type="sldNum" sz="quarter" idx="12"/>
          </p:nvPr>
        </p:nvSpPr>
        <p:spPr>
          <a:ln/>
        </p:spPr>
        <p:txBody>
          <a:bodyPr/>
          <a:lstStyle>
            <a:lvl1pPr>
              <a:defRPr/>
            </a:lvl1pPr>
          </a:lstStyle>
          <a:p>
            <a:fld id="{F67EF3B6-C90F-4CBA-BC5E-A0B9F5AFF971}" type="slidenum">
              <a:rPr lang="en-US" altLang="en-US"/>
              <a:pPr/>
              <a:t>‹#›</a:t>
            </a:fld>
            <a:endParaRPr lang="en-US" altLang="en-US"/>
          </a:p>
        </p:txBody>
      </p:sp>
    </p:spTree>
    <p:extLst>
      <p:ext uri="{BB962C8B-B14F-4D97-AF65-F5344CB8AC3E}">
        <p14:creationId xmlns:p14="http://schemas.microsoft.com/office/powerpoint/2010/main" val="1211619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 20b Pearson Education, Inc.</a:t>
            </a:r>
          </a:p>
        </p:txBody>
      </p:sp>
      <p:sp>
        <p:nvSpPr>
          <p:cNvPr id="5" name="Rectangle 6"/>
          <p:cNvSpPr>
            <a:spLocks noGrp="1" noChangeArrowheads="1"/>
          </p:cNvSpPr>
          <p:nvPr>
            <p:ph type="sldNum" sz="quarter" idx="12"/>
          </p:nvPr>
        </p:nvSpPr>
        <p:spPr>
          <a:ln/>
        </p:spPr>
        <p:txBody>
          <a:bodyPr/>
          <a:lstStyle>
            <a:lvl1pPr>
              <a:defRPr/>
            </a:lvl1pPr>
          </a:lstStyle>
          <a:p>
            <a:fld id="{62CC1853-A8B6-4DA1-B1E2-9557E429B327}" type="slidenum">
              <a:rPr lang="en-US" altLang="en-US"/>
              <a:pPr/>
              <a:t>‹#›</a:t>
            </a:fld>
            <a:endParaRPr lang="en-US" altLang="en-US"/>
          </a:p>
        </p:txBody>
      </p:sp>
    </p:spTree>
    <p:extLst>
      <p:ext uri="{BB962C8B-B14F-4D97-AF65-F5344CB8AC3E}">
        <p14:creationId xmlns:p14="http://schemas.microsoft.com/office/powerpoint/2010/main" val="227655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 20b Pearson Education, Inc.</a:t>
            </a:r>
          </a:p>
        </p:txBody>
      </p:sp>
      <p:sp>
        <p:nvSpPr>
          <p:cNvPr id="4" name="Rectangle 6"/>
          <p:cNvSpPr>
            <a:spLocks noGrp="1" noChangeArrowheads="1"/>
          </p:cNvSpPr>
          <p:nvPr>
            <p:ph type="sldNum" sz="quarter" idx="12"/>
          </p:nvPr>
        </p:nvSpPr>
        <p:spPr>
          <a:ln/>
        </p:spPr>
        <p:txBody>
          <a:bodyPr/>
          <a:lstStyle>
            <a:lvl1pPr>
              <a:defRPr/>
            </a:lvl1pPr>
          </a:lstStyle>
          <a:p>
            <a:fld id="{D1C9EB35-5925-4F93-BB15-F8DB58BCCD2C}" type="slidenum">
              <a:rPr lang="en-US" altLang="en-US"/>
              <a:pPr/>
              <a:t>‹#›</a:t>
            </a:fld>
            <a:endParaRPr lang="en-US" altLang="en-US"/>
          </a:p>
        </p:txBody>
      </p:sp>
    </p:spTree>
    <p:extLst>
      <p:ext uri="{BB962C8B-B14F-4D97-AF65-F5344CB8AC3E}">
        <p14:creationId xmlns:p14="http://schemas.microsoft.com/office/powerpoint/2010/main" val="1604958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 20b Pearson Education, Inc.</a:t>
            </a:r>
          </a:p>
        </p:txBody>
      </p:sp>
      <p:sp>
        <p:nvSpPr>
          <p:cNvPr id="7" name="Rectangle 6"/>
          <p:cNvSpPr>
            <a:spLocks noGrp="1" noChangeArrowheads="1"/>
          </p:cNvSpPr>
          <p:nvPr>
            <p:ph type="sldNum" sz="quarter" idx="12"/>
          </p:nvPr>
        </p:nvSpPr>
        <p:spPr>
          <a:ln/>
        </p:spPr>
        <p:txBody>
          <a:bodyPr/>
          <a:lstStyle>
            <a:lvl1pPr>
              <a:defRPr/>
            </a:lvl1pPr>
          </a:lstStyle>
          <a:p>
            <a:fld id="{8C0511DE-73FB-4FB3-9647-2B75D333A721}" type="slidenum">
              <a:rPr lang="en-US" altLang="en-US"/>
              <a:pPr/>
              <a:t>‹#›</a:t>
            </a:fld>
            <a:endParaRPr lang="en-US" altLang="en-US"/>
          </a:p>
        </p:txBody>
      </p:sp>
    </p:spTree>
    <p:extLst>
      <p:ext uri="{BB962C8B-B14F-4D97-AF65-F5344CB8AC3E}">
        <p14:creationId xmlns:p14="http://schemas.microsoft.com/office/powerpoint/2010/main" val="163231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a:defRPr sz="900" b="0">
                <a:latin typeface="Arial" charset="0"/>
                <a:ea typeface="ＭＳ Ｐゴシック" charset="0"/>
                <a:cs typeface="+mn-cs"/>
              </a:defRPr>
            </a:lvl1pPr>
          </a:lstStyle>
          <a:p>
            <a:pPr>
              <a:defRPr/>
            </a:pPr>
            <a:r>
              <a:rPr lang="en-US" dirty="0"/>
              <a:t>© 20b Pearson Education, Inc.</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b="0"/>
            </a:lvl1pPr>
          </a:lstStyle>
          <a:p>
            <a:fld id="{FF3F23EB-F1AC-40CC-89E5-0659AF0BD2E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6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hf sldNum="0" hd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20b Pearson Education, Inc.</a:t>
            </a:r>
          </a:p>
        </p:txBody>
      </p:sp>
    </p:spTree>
    <p:extLst>
      <p:ext uri="{BB962C8B-B14F-4D97-AF65-F5344CB8AC3E}">
        <p14:creationId xmlns:p14="http://schemas.microsoft.com/office/powerpoint/2010/main" val="2800200270"/>
      </p:ext>
    </p:extLst>
  </p:cSld>
  <p:clrMap bg1="lt1" tx1="dk1" bg2="lt2" tx2="dk2" accent1="accent1" accent2="accent2" accent3="accent3" accent4="accent4" accent5="accent5" accent6="accent6" hlink="hlink" folHlink="folHlink"/>
  <p:sldLayoutIdLst>
    <p:sldLayoutId id="2147483692" r:id="rId1"/>
    <p:sldLayoutId id="2147483693" r:id="rId2"/>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2875" y="74613"/>
            <a:ext cx="8886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61950" y="1438275"/>
            <a:ext cx="8324850" cy="468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sp>
        <p:nvSpPr>
          <p:cNvPr id="1029" name="Rectangle 5"/>
          <p:cNvSpPr>
            <a:spLocks noGrp="1" noChangeArrowheads="1"/>
          </p:cNvSpPr>
          <p:nvPr>
            <p:ph type="ftr" sz="quarter" idx="3"/>
          </p:nvPr>
        </p:nvSpPr>
        <p:spPr bwMode="auto">
          <a:xfrm>
            <a:off x="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a:defRPr sz="900" b="0">
                <a:latin typeface="Arial" charset="0"/>
                <a:ea typeface="ＭＳ Ｐゴシック"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Tree>
    <p:extLst>
      <p:ext uri="{BB962C8B-B14F-4D97-AF65-F5344CB8AC3E}">
        <p14:creationId xmlns:p14="http://schemas.microsoft.com/office/powerpoint/2010/main" val="167810555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Lst>
  <p:hf sldNum="0" hdr="0" dt="0"/>
  <p:txStyles>
    <p:titleStyle>
      <a:lvl1pPr algn="l" rtl="0" eaLnBrk="0" fontAlgn="base" hangingPunct="0">
        <a:spcBef>
          <a:spcPct val="0"/>
        </a:spcBef>
        <a:spcAft>
          <a:spcPct val="0"/>
        </a:spcAft>
        <a:defRPr sz="28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514350" indent="-514350" algn="l" rtl="0" eaLnBrk="0" fontAlgn="base" hangingPunct="0">
        <a:spcBef>
          <a:spcPct val="20000"/>
        </a:spcBef>
        <a:spcAft>
          <a:spcPct val="0"/>
        </a:spcAft>
        <a:buFont typeface="+mj-lt"/>
        <a:buAutoNum type="alphaLcParenR"/>
        <a:defRPr sz="2400">
          <a:solidFill>
            <a:schemeClr val="tx1"/>
          </a:solidFill>
          <a:latin typeface="+mn-lt"/>
          <a:ea typeface="MS PGothic" panose="020B0600070205080204" pitchFamily="34" charset="-128"/>
          <a:cs typeface="ＭＳ Ｐゴシック" charset="0"/>
        </a:defRPr>
      </a:lvl1pPr>
      <a:lvl2pPr marL="9715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2pPr>
      <a:lvl3pPr marL="14287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3pPr>
      <a:lvl4pPr marL="18859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4pPr>
      <a:lvl5pPr marL="2343150" indent="-514350" algn="l" rtl="0" eaLnBrk="0" fontAlgn="base" hangingPunct="0">
        <a:spcBef>
          <a:spcPct val="20000"/>
        </a:spcBef>
        <a:spcAft>
          <a:spcPct val="0"/>
        </a:spcAft>
        <a:buFont typeface="+mj-lt"/>
        <a:buAutoNum type="alphaLcParenR"/>
        <a:defRPr sz="26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514350" fontAlgn="auto">
              <a:spcBef>
                <a:spcPts val="0"/>
              </a:spcBef>
              <a:spcAft>
                <a:spcPts val="0"/>
              </a:spcAft>
            </a:pPr>
            <a:fld id="{FE959CF0-BC0E-4D9A-B724-D4E202FD2066}" type="datetimeFigureOut">
              <a:rPr lang="en-US" b="0" smtClean="0">
                <a:solidFill>
                  <a:prstClr val="black">
                    <a:tint val="75000"/>
                  </a:prstClr>
                </a:solidFill>
                <a:latin typeface="Calibri" panose="020F0502020204030204"/>
              </a:rPr>
              <a:pPr defTabSz="514350" fontAlgn="auto">
                <a:spcBef>
                  <a:spcPts val="0"/>
                </a:spcBef>
                <a:spcAft>
                  <a:spcPts val="0"/>
                </a:spcAft>
              </a:pPr>
              <a:t>4/11/2022</a:t>
            </a:fld>
            <a:endParaRPr lang="en-US" b="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514350" fontAlgn="auto">
              <a:spcBef>
                <a:spcPts val="0"/>
              </a:spcBef>
              <a:spcAft>
                <a:spcPts val="0"/>
              </a:spcAft>
            </a:pPr>
            <a:endParaRPr lang="en-US" b="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514350" fontAlgn="auto">
              <a:spcBef>
                <a:spcPts val="0"/>
              </a:spcBef>
              <a:spcAft>
                <a:spcPts val="0"/>
              </a:spcAft>
            </a:pPr>
            <a:fld id="{EB83356B-7085-462B-93C3-B1EDBA2C3986}" type="slidenum">
              <a:rPr lang="en-US" b="0" smtClean="0">
                <a:solidFill>
                  <a:prstClr val="black">
                    <a:tint val="75000"/>
                  </a:prstClr>
                </a:solidFill>
                <a:latin typeface="Calibri" panose="020F0502020204030204"/>
              </a:rPr>
              <a:pPr defTabSz="514350" fontAlgn="auto">
                <a:spcBef>
                  <a:spcPts val="0"/>
                </a:spcBef>
                <a:spcAft>
                  <a:spcPts val="0"/>
                </a:spcAft>
              </a:pPr>
              <a:t>‹#›</a:t>
            </a:fld>
            <a:endParaRPr 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164516656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file:///C:\Documents%20and%20Settings\rajesh.ACEPRO\Desktop\FINAL_JPEG_FILES\C_Text_Elements\16_Example_16-12.jpg" TargetMode="External"/><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file:///C:\Documents%20and%20Settings\rajesh.ACEPRO\Desktop\FINAL_JPEG_FILES\C_Text_Elements\16_Quick_Example_16-11.jpg" TargetMode="External"/><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file:///C:\Documents%20and%20Settings\rajesh.ACEPRO\Desktop\FINAL_JPEG_FILES\C_Text_Elements\16_Example_16-14.jpg" TargetMode="External"/><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file:///C:\Documents%20and%20Settings\rajesh.ACEPRO\Desktop\FINAL_JPEG_FILES\C_Text_Elements\16_Example_16-16.jpg" TargetMode="External"/><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file:///C:\Documents%20and%20Settings\rajesh.ACEPRO\Desktop\FINAL_JPEG_FILES\C_Text_Elements\16_Example_16-18.jpg" TargetMode="External"/><Relationship Id="rId2" Type="http://schemas.openxmlformats.org/officeDocument/2006/relationships/image" Target="../media/image25.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0.emf"/><Relationship Id="rId5" Type="http://schemas.openxmlformats.org/officeDocument/2006/relationships/oleObject" Target="../embeddings/oleObject1.bin"/><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 of Chapter a</a:t>
            </a:r>
          </a:p>
        </p:txBody>
      </p:sp>
      <p:sp>
        <p:nvSpPr>
          <p:cNvPr id="6" name="Content Placeholder 5"/>
          <p:cNvSpPr>
            <a:spLocks noGrp="1"/>
          </p:cNvSpPr>
          <p:nvPr>
            <p:ph idx="1"/>
          </p:nvPr>
        </p:nvSpPr>
        <p:spPr/>
        <p:txBody>
          <a:bodyPr/>
          <a:lstStyle/>
          <a:p>
            <a:r>
              <a:rPr lang="en-US" dirty="0"/>
              <a:t>Heat is the energy transferred between objects due to a temperature difference.</a:t>
            </a:r>
          </a:p>
          <a:p>
            <a:r>
              <a:rPr lang="en-US" dirty="0"/>
              <a:t>Objects are in thermal contact if heat can flow between them.</a:t>
            </a:r>
          </a:p>
          <a:p>
            <a:r>
              <a:rPr lang="en-US" dirty="0"/>
              <a:t>Objects that are in thermal contact without any flow of heat are in thermal equilibrium.</a:t>
            </a:r>
          </a:p>
          <a:p>
            <a:r>
              <a:rPr lang="en-US" dirty="0"/>
              <a:t>If objects A and B are both in thermal equilibrium with C, they are in thermal equilibrium with each other.</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Tree>
    <p:extLst>
      <p:ext uri="{BB962C8B-B14F-4D97-AF65-F5344CB8AC3E}">
        <p14:creationId xmlns:p14="http://schemas.microsoft.com/office/powerpoint/2010/main" val="486892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92.168.4.30\conversion\IRDVD\JPG Creation\Walker Physics, 5e\Output\Chapter 16\DELIVERABLES_FOLDER_CH_16\FINAL_JPEG_FILES\C_Text_Elements\16_KeyEq_16-11.jpg"/>
          <p:cNvPicPr>
            <a:picLocks noChangeAspect="1" noChangeArrowheads="1"/>
          </p:cNvPicPr>
          <p:nvPr/>
        </p:nvPicPr>
        <p:blipFill rotWithShape="1">
          <a:blip r:embed="rId2">
            <a:extLst>
              <a:ext uri="{28A0092B-C50C-407E-A947-70E740481C1C}">
                <a14:useLocalDpi xmlns:a14="http://schemas.microsoft.com/office/drawing/2010/main" val="0"/>
              </a:ext>
            </a:extLst>
          </a:blip>
          <a:srcRect b="13053"/>
          <a:stretch/>
        </p:blipFill>
        <p:spPr bwMode="auto">
          <a:xfrm>
            <a:off x="298450" y="2407921"/>
            <a:ext cx="8547100" cy="14782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a-5 Heat Capacity</a:t>
            </a:r>
          </a:p>
        </p:txBody>
      </p:sp>
      <p:sp>
        <p:nvSpPr>
          <p:cNvPr id="3" name="Content Placeholder 2"/>
          <p:cNvSpPr>
            <a:spLocks noGrp="1"/>
          </p:cNvSpPr>
          <p:nvPr>
            <p:ph idx="1"/>
          </p:nvPr>
        </p:nvSpPr>
        <p:spPr/>
        <p:txBody>
          <a:bodyPr/>
          <a:lstStyle/>
          <a:p>
            <a:r>
              <a:rPr lang="en-US" dirty="0"/>
              <a:t>The heat capacity of an object is the amount of heat </a:t>
            </a:r>
            <a:r>
              <a:rPr lang="en-US" dirty="0">
                <a:solidFill>
                  <a:srgbClr val="00B0F0"/>
                </a:solidFill>
              </a:rPr>
              <a:t>added to it </a:t>
            </a:r>
            <a:r>
              <a:rPr lang="en-US" dirty="0"/>
              <a:t>divided by its rise in temperature:</a:t>
            </a:r>
          </a:p>
          <a:p>
            <a:endParaRPr lang="en-US" dirty="0"/>
          </a:p>
          <a:p>
            <a:endParaRPr lang="en-US" dirty="0"/>
          </a:p>
          <a:p>
            <a:endParaRPr lang="en-US" i="1" dirty="0"/>
          </a:p>
          <a:p>
            <a:r>
              <a:rPr lang="en-US" i="1" dirty="0"/>
              <a:t>Q</a:t>
            </a:r>
            <a:r>
              <a:rPr lang="en-US" dirty="0"/>
              <a:t> is positive if </a:t>
            </a:r>
            <a:r>
              <a:rPr lang="el-GR" i="1" dirty="0"/>
              <a:t>Δ</a:t>
            </a:r>
            <a:r>
              <a:rPr lang="en-US" i="1" dirty="0"/>
              <a:t>T</a:t>
            </a:r>
            <a:r>
              <a:rPr lang="en-US" dirty="0"/>
              <a:t> is positive, that is, if heat is added to a system.</a:t>
            </a:r>
          </a:p>
          <a:p>
            <a:r>
              <a:rPr lang="en-US" i="1" dirty="0"/>
              <a:t>Q</a:t>
            </a:r>
            <a:r>
              <a:rPr lang="en-US" dirty="0"/>
              <a:t> is negative if </a:t>
            </a:r>
            <a:r>
              <a:rPr lang="el-GR" i="1" dirty="0"/>
              <a:t>Δ</a:t>
            </a:r>
            <a:r>
              <a:rPr lang="en-US" i="1" dirty="0"/>
              <a:t>T</a:t>
            </a:r>
            <a:r>
              <a:rPr lang="en-US" dirty="0"/>
              <a:t> is negative, that is, if heat is removed from a system.</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Tree>
    <p:extLst>
      <p:ext uri="{BB962C8B-B14F-4D97-AF65-F5344CB8AC3E}">
        <p14:creationId xmlns:p14="http://schemas.microsoft.com/office/powerpoint/2010/main" val="1969245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192.168.4.30\conversion\IRDVD\JPG Creation\Walker Physics, 5e\Output\Chapter 16\DELIVERABLES_FOLDER_CH_16\FINAL_JPEG_FILES\C_Text_Elements\16_KeyEq_16-13.jpg"/>
          <p:cNvPicPr>
            <a:picLocks noChangeAspect="1" noChangeArrowheads="1"/>
          </p:cNvPicPr>
          <p:nvPr/>
        </p:nvPicPr>
        <p:blipFill rotWithShape="1">
          <a:blip r:embed="rId2">
            <a:extLst>
              <a:ext uri="{28A0092B-C50C-407E-A947-70E740481C1C}">
                <a14:useLocalDpi xmlns:a14="http://schemas.microsoft.com/office/drawing/2010/main" val="0"/>
              </a:ext>
            </a:extLst>
          </a:blip>
          <a:srcRect b="10383"/>
          <a:stretch/>
        </p:blipFill>
        <p:spPr bwMode="auto">
          <a:xfrm>
            <a:off x="298450" y="2865438"/>
            <a:ext cx="8547100" cy="15236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a-5 Specific Heat</a:t>
            </a:r>
          </a:p>
        </p:txBody>
      </p:sp>
      <p:sp>
        <p:nvSpPr>
          <p:cNvPr id="3" name="Content Placeholder 2"/>
          <p:cNvSpPr>
            <a:spLocks noGrp="1"/>
          </p:cNvSpPr>
          <p:nvPr>
            <p:ph idx="1"/>
          </p:nvPr>
        </p:nvSpPr>
        <p:spPr/>
        <p:txBody>
          <a:bodyPr/>
          <a:lstStyle/>
          <a:p>
            <a:r>
              <a:rPr lang="en-US" dirty="0"/>
              <a:t>The heat capacity of an object depends on its mass. A quantity that is a property only of the material is the specific heat:</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Tree>
    <p:extLst>
      <p:ext uri="{BB962C8B-B14F-4D97-AF65-F5344CB8AC3E}">
        <p14:creationId xmlns:p14="http://schemas.microsoft.com/office/powerpoint/2010/main" val="2457012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a-5 Specific Heats</a:t>
            </a:r>
          </a:p>
        </p:txBody>
      </p:sp>
      <p:sp>
        <p:nvSpPr>
          <p:cNvPr id="3" name="Content Placeholder 2"/>
          <p:cNvSpPr>
            <a:spLocks noGrp="1"/>
          </p:cNvSpPr>
          <p:nvPr>
            <p:ph idx="1"/>
          </p:nvPr>
        </p:nvSpPr>
        <p:spPr/>
        <p:txBody>
          <a:bodyPr/>
          <a:lstStyle/>
          <a:p>
            <a:r>
              <a:rPr lang="en-US"/>
              <a:t>Here are some specific heats of various materials:</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pic>
        <p:nvPicPr>
          <p:cNvPr id="11266" name="Picture 2" descr="\\192.168.4.30\conversion\IRDVD\JPG Creation\Walker Physics, 5e\Output\Chapter 16\DELIVERABLES_FOLDER_CH_16\FINAL_JPEG_FILES\B_Tables\16_02_Tab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435"/>
          <a:stretch/>
        </p:blipFill>
        <p:spPr bwMode="auto">
          <a:xfrm>
            <a:off x="3020873" y="2092326"/>
            <a:ext cx="3102254" cy="4496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910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a-5 Calorimetry</a:t>
            </a:r>
          </a:p>
        </p:txBody>
      </p:sp>
      <p:sp>
        <p:nvSpPr>
          <p:cNvPr id="3" name="Content Placeholder 2"/>
          <p:cNvSpPr>
            <a:spLocks noGrp="1"/>
          </p:cNvSpPr>
          <p:nvPr>
            <p:ph idx="1"/>
          </p:nvPr>
        </p:nvSpPr>
        <p:spPr>
          <a:xfrm>
            <a:off x="-40005" y="897255"/>
            <a:ext cx="9110853" cy="4846638"/>
          </a:xfrm>
        </p:spPr>
        <p:txBody>
          <a:bodyPr/>
          <a:lstStyle/>
          <a:p>
            <a:r>
              <a:rPr lang="en-US" dirty="0"/>
              <a:t>When an object is put in insulated flask containing water, it and the water come to thermal equilibrium. If the mass of the flask can be ignored, and the insulation keeps any heat from escaping:</a:t>
            </a:r>
          </a:p>
          <a:p>
            <a:r>
              <a:rPr lang="en-US" dirty="0"/>
              <a:t>The final equilibrium temperatures of the object and the water will be equal.</a:t>
            </a:r>
          </a:p>
          <a:p>
            <a:r>
              <a:rPr lang="en-US" dirty="0"/>
              <a:t>Heat received by water is determined by the equilibrium temperature. </a:t>
            </a:r>
          </a:p>
          <a:p>
            <a:r>
              <a:rPr lang="en-US" dirty="0">
                <a:solidFill>
                  <a:srgbClr val="FF0000"/>
                </a:solidFill>
              </a:rPr>
              <a:t>Heat released by object </a:t>
            </a:r>
            <a:r>
              <a:rPr lang="en-US" dirty="0"/>
              <a:t>= </a:t>
            </a:r>
            <a:r>
              <a:rPr lang="en-US" dirty="0">
                <a:solidFill>
                  <a:srgbClr val="00B050"/>
                </a:solidFill>
              </a:rPr>
              <a:t>heat received by water</a:t>
            </a:r>
            <a:r>
              <a:rPr lang="en-US" dirty="0"/>
              <a:t>.</a:t>
            </a:r>
          </a:p>
          <a:p>
            <a:r>
              <a:rPr lang="en-US" dirty="0">
                <a:solidFill>
                  <a:srgbClr val="00B0F0"/>
                </a:solidFill>
              </a:rPr>
              <a:t>The specific heat of the object</a:t>
            </a:r>
            <a:r>
              <a:rPr lang="en-US" dirty="0">
                <a:solidFill>
                  <a:srgbClr val="FF0000"/>
                </a:solidFill>
              </a:rPr>
              <a:t>.= heat released by object/ </a:t>
            </a:r>
            <a:r>
              <a:rPr lang="en-US" dirty="0">
                <a:solidFill>
                  <a:srgbClr val="00B0F0"/>
                </a:solidFill>
              </a:rPr>
              <a:t>mass/temperature change</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Tree>
    <p:extLst>
      <p:ext uri="{BB962C8B-B14F-4D97-AF65-F5344CB8AC3E}">
        <p14:creationId xmlns:p14="http://schemas.microsoft.com/office/powerpoint/2010/main" val="3588970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 a.12</a:t>
            </a:r>
            <a:br>
              <a:rPr lang="en-US" dirty="0"/>
            </a:br>
            <a:endParaRPr lang="en-US" dirty="0"/>
          </a:p>
        </p:txBody>
      </p:sp>
      <p:sp>
        <p:nvSpPr>
          <p:cNvPr id="4" name="Footer Placeholder 3"/>
          <p:cNvSpPr>
            <a:spLocks noGrp="1"/>
          </p:cNvSpPr>
          <p:nvPr>
            <p:ph type="ftr" sz="quarter" idx="3"/>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20b Pearson Education, Inc.</a:t>
            </a:r>
          </a:p>
        </p:txBody>
      </p:sp>
      <p:pic>
        <p:nvPicPr>
          <p:cNvPr id="5" name="Picture 4"/>
          <p:cNvPicPr>
            <a:picLocks noChangeAspect="1"/>
          </p:cNvPicPr>
          <p:nvPr/>
        </p:nvPicPr>
        <p:blipFill>
          <a:blip r:embed="rId2" r:link="rId3">
            <a:extLst>
              <a:ext uri="{28A0092B-C50C-407E-A947-70E740481C1C}">
                <a14:useLocalDpi xmlns:a14="http://schemas.microsoft.com/office/drawing/2010/main" val="0"/>
              </a:ext>
            </a:extLst>
          </a:blip>
          <a:srcRect b="2315"/>
          <a:stretch>
            <a:fillRect/>
          </a:stretch>
        </p:blipFill>
        <p:spPr>
          <a:xfrm>
            <a:off x="16911" y="51436"/>
            <a:ext cx="9133328" cy="8963406"/>
          </a:xfrm>
          <a:prstGeom prst="rect">
            <a:avLst/>
          </a:prstGeom>
        </p:spPr>
      </p:pic>
    </p:spTree>
    <p:extLst>
      <p:ext uri="{BB962C8B-B14F-4D97-AF65-F5344CB8AC3E}">
        <p14:creationId xmlns:p14="http://schemas.microsoft.com/office/powerpoint/2010/main" val="2416803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20b Pearson Education, Inc.</a:t>
            </a:r>
          </a:p>
        </p:txBody>
      </p:sp>
      <p:pic>
        <p:nvPicPr>
          <p:cNvPr id="5" name="Picture 4"/>
          <p:cNvPicPr>
            <a:picLocks noChangeAspect="1"/>
          </p:cNvPicPr>
          <p:nvPr/>
        </p:nvPicPr>
        <p:blipFill>
          <a:blip r:embed="rId2" r:link="rId3">
            <a:extLst>
              <a:ext uri="{28A0092B-C50C-407E-A947-70E740481C1C}">
                <a14:useLocalDpi xmlns:a14="http://schemas.microsoft.com/office/drawing/2010/main" val="0"/>
              </a:ext>
            </a:extLst>
          </a:blip>
          <a:srcRect b="2505"/>
          <a:stretch>
            <a:fillRect/>
          </a:stretch>
        </p:blipFill>
        <p:spPr>
          <a:xfrm>
            <a:off x="214217" y="330645"/>
            <a:ext cx="8929783" cy="6197346"/>
          </a:xfrm>
          <a:prstGeom prst="rect">
            <a:avLst/>
          </a:prstGeom>
        </p:spPr>
      </p:pic>
      <p:sp>
        <p:nvSpPr>
          <p:cNvPr id="2" name="Title 1"/>
          <p:cNvSpPr>
            <a:spLocks noGrp="1"/>
          </p:cNvSpPr>
          <p:nvPr>
            <p:ph type="title"/>
          </p:nvPr>
        </p:nvSpPr>
        <p:spPr/>
        <p:txBody>
          <a:bodyPr/>
          <a:lstStyle/>
          <a:p>
            <a:endParaRPr lang="en-US" dirty="0"/>
          </a:p>
        </p:txBody>
      </p:sp>
      <p:sp>
        <p:nvSpPr>
          <p:cNvPr id="3" name="TextBox 2"/>
          <p:cNvSpPr txBox="1"/>
          <p:nvPr/>
        </p:nvSpPr>
        <p:spPr>
          <a:xfrm>
            <a:off x="4360545" y="2703195"/>
            <a:ext cx="1331595" cy="523220"/>
          </a:xfrm>
          <a:prstGeom prst="rect">
            <a:avLst/>
          </a:prstGeom>
          <a:noFill/>
        </p:spPr>
        <p:txBody>
          <a:bodyPr wrap="square" rtlCol="0">
            <a:spAutoFit/>
          </a:bodyPr>
          <a:lstStyle/>
          <a:p>
            <a:r>
              <a:rPr lang="en-US" dirty="0"/>
              <a:t>into</a:t>
            </a:r>
          </a:p>
        </p:txBody>
      </p:sp>
    </p:spTree>
    <p:extLst>
      <p:ext uri="{BB962C8B-B14F-4D97-AF65-F5344CB8AC3E}">
        <p14:creationId xmlns:p14="http://schemas.microsoft.com/office/powerpoint/2010/main" val="3789310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61950" y="2419109"/>
            <a:ext cx="8324850" cy="3707055"/>
          </a:xfrm>
        </p:spPr>
        <p:txBody>
          <a:bodyPr/>
          <a:lstStyle/>
          <a:p>
            <a:r>
              <a:rPr lang="en-US" dirty="0"/>
              <a:t>The cooler one</a:t>
            </a:r>
          </a:p>
          <a:p>
            <a:r>
              <a:rPr lang="en-US" dirty="0"/>
              <a:t>The hotter one</a:t>
            </a:r>
          </a:p>
          <a:p>
            <a:r>
              <a:rPr lang="en-US" dirty="0"/>
              <a:t>Both the same</a:t>
            </a:r>
          </a:p>
          <a:p>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4" name="Title 3"/>
          <p:cNvSpPr>
            <a:spLocks noGrp="1"/>
          </p:cNvSpPr>
          <p:nvPr>
            <p:ph type="title"/>
          </p:nvPr>
        </p:nvSpPr>
        <p:spPr/>
        <p:txBody>
          <a:bodyPr/>
          <a:lstStyle/>
          <a:p>
            <a:r>
              <a:rPr lang="en-US" dirty="0"/>
              <a:t>Two equal-mass liquids, initially at the same temperature, are heated for the same time over the same stove. You measure the temperatures and find that one liquid has a higher temperature than the other.  Which liquid has a higher specific heat?</a:t>
            </a:r>
            <a:br>
              <a:rPr lang="en-US" dirty="0"/>
            </a:br>
            <a:endParaRPr lang="en-US" dirty="0"/>
          </a:p>
        </p:txBody>
      </p:sp>
      <p:sp>
        <p:nvSpPr>
          <p:cNvPr id="5" name="Text Placeholder 4"/>
          <p:cNvSpPr>
            <a:spLocks noGrp="1"/>
          </p:cNvSpPr>
          <p:nvPr>
            <p:ph type="body" sz="quarter" idx="12"/>
          </p:nvPr>
        </p:nvSpPr>
        <p:spPr/>
        <p:txBody>
          <a:bodyPr/>
          <a:lstStyle/>
          <a:p>
            <a:r>
              <a:rPr lang="en-US"/>
              <a:t>Two Liquids</a:t>
            </a:r>
            <a:endParaRPr lang="en-US" dirty="0"/>
          </a:p>
        </p:txBody>
      </p:sp>
    </p:spTree>
    <p:extLst>
      <p:ext uri="{BB962C8B-B14F-4D97-AF65-F5344CB8AC3E}">
        <p14:creationId xmlns:p14="http://schemas.microsoft.com/office/powerpoint/2010/main" val="526581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3" name="Title 2"/>
          <p:cNvSpPr>
            <a:spLocks noGrp="1"/>
          </p:cNvSpPr>
          <p:nvPr>
            <p:ph type="title"/>
          </p:nvPr>
        </p:nvSpPr>
        <p:spPr>
          <a:xfrm>
            <a:off x="-57149" y="74613"/>
            <a:ext cx="9086850" cy="1143000"/>
          </a:xfrm>
        </p:spPr>
        <p:txBody>
          <a:bodyPr/>
          <a:lstStyle/>
          <a:p>
            <a:r>
              <a:rPr lang="en-US" sz="3200" dirty="0"/>
              <a:t>Two equal-mass liquids, initially at the same temperature, are heated for the same time over the same stove. You measure the temperatures and find that one liquid has a higher temperature than the other.  Which liquid has a higher specific heat?</a:t>
            </a:r>
            <a:br>
              <a:rPr lang="en-US" sz="3200" dirty="0"/>
            </a:br>
            <a:endParaRPr lang="en-US" sz="3200" dirty="0"/>
          </a:p>
        </p:txBody>
      </p:sp>
      <p:sp>
        <p:nvSpPr>
          <p:cNvPr id="4" name="Text Placeholder 3"/>
          <p:cNvSpPr>
            <a:spLocks noGrp="1"/>
          </p:cNvSpPr>
          <p:nvPr>
            <p:ph type="body" sz="quarter" idx="13"/>
          </p:nvPr>
        </p:nvSpPr>
        <p:spPr/>
        <p:txBody>
          <a:bodyPr/>
          <a:lstStyle/>
          <a:p>
            <a:r>
              <a:rPr lang="en-US" dirty="0"/>
              <a:t>Both liquids had the same increase in internal energy, because the same heat was added. However, the </a:t>
            </a:r>
            <a:r>
              <a:rPr lang="en-US" b="1" dirty="0">
                <a:solidFill>
                  <a:srgbClr val="0033CC"/>
                </a:solidFill>
              </a:rPr>
              <a:t>cooler liquid</a:t>
            </a:r>
            <a:r>
              <a:rPr lang="en-US" dirty="0"/>
              <a:t> had a </a:t>
            </a:r>
            <a:r>
              <a:rPr lang="en-US" b="1" dirty="0">
                <a:solidFill>
                  <a:srgbClr val="0033CC"/>
                </a:solidFill>
              </a:rPr>
              <a:t>lower temperature</a:t>
            </a:r>
            <a:r>
              <a:rPr lang="en-US" dirty="0"/>
              <a:t> change.</a:t>
            </a:r>
          </a:p>
          <a:p>
            <a:r>
              <a:rPr lang="en-US" dirty="0"/>
              <a:t>Because </a:t>
            </a:r>
            <a:r>
              <a:rPr lang="en-US" b="1" i="1" dirty="0">
                <a:solidFill>
                  <a:srgbClr val="7E12AE"/>
                </a:solidFill>
              </a:rPr>
              <a:t>Q = mc</a:t>
            </a:r>
            <a:r>
              <a:rPr lang="el-GR" b="1" dirty="0">
                <a:solidFill>
                  <a:srgbClr val="7E12AE"/>
                </a:solidFill>
                <a:latin typeface="Arial"/>
                <a:cs typeface="Arial"/>
              </a:rPr>
              <a:t>Δ</a:t>
            </a:r>
            <a:r>
              <a:rPr lang="en-US" b="1" i="1" dirty="0">
                <a:solidFill>
                  <a:srgbClr val="7E12AE"/>
                </a:solidFill>
              </a:rPr>
              <a:t>T</a:t>
            </a:r>
            <a:r>
              <a:rPr lang="en-US" dirty="0"/>
              <a:t>, if </a:t>
            </a:r>
            <a:r>
              <a:rPr lang="en-US" b="1" i="1" dirty="0">
                <a:solidFill>
                  <a:srgbClr val="7E12AE"/>
                </a:solidFill>
              </a:rPr>
              <a:t>Q</a:t>
            </a:r>
            <a:r>
              <a:rPr lang="en-US" b="1" dirty="0">
                <a:solidFill>
                  <a:srgbClr val="7E12AE"/>
                </a:solidFill>
              </a:rPr>
              <a:t> and </a:t>
            </a:r>
            <a:r>
              <a:rPr lang="en-US" b="1" i="1" dirty="0">
                <a:solidFill>
                  <a:srgbClr val="7E12AE"/>
                </a:solidFill>
              </a:rPr>
              <a:t>m</a:t>
            </a:r>
            <a:r>
              <a:rPr lang="en-US" b="1" dirty="0">
                <a:solidFill>
                  <a:srgbClr val="7E12AE"/>
                </a:solidFill>
              </a:rPr>
              <a:t> </a:t>
            </a:r>
            <a:r>
              <a:rPr lang="en-US" dirty="0"/>
              <a:t>are both the same and </a:t>
            </a:r>
            <a:r>
              <a:rPr lang="el-GR" b="1" dirty="0">
                <a:solidFill>
                  <a:srgbClr val="7E12AE"/>
                </a:solidFill>
                <a:cs typeface="Arial"/>
              </a:rPr>
              <a:t>Δ</a:t>
            </a:r>
            <a:r>
              <a:rPr lang="en-US" b="1" i="1" dirty="0">
                <a:solidFill>
                  <a:srgbClr val="7E12AE"/>
                </a:solidFill>
              </a:rPr>
              <a:t>T</a:t>
            </a:r>
            <a:r>
              <a:rPr lang="en-US" dirty="0"/>
              <a:t> is </a:t>
            </a:r>
            <a:r>
              <a:rPr lang="en-US" u="sng" dirty="0"/>
              <a:t>smaller</a:t>
            </a:r>
            <a:r>
              <a:rPr lang="en-US" dirty="0"/>
              <a:t>, then </a:t>
            </a:r>
            <a:r>
              <a:rPr lang="en-US" b="1" i="1" dirty="0">
                <a:solidFill>
                  <a:srgbClr val="7E12AE"/>
                </a:solidFill>
              </a:rPr>
              <a:t>c</a:t>
            </a:r>
            <a:r>
              <a:rPr lang="en-US" dirty="0"/>
              <a:t> (specific heat) must be </a:t>
            </a:r>
            <a:r>
              <a:rPr lang="en-US" u="sng" dirty="0"/>
              <a:t>bigger</a:t>
            </a:r>
            <a:r>
              <a:rPr lang="en-US" dirty="0"/>
              <a:t>.</a:t>
            </a:r>
          </a:p>
        </p:txBody>
      </p:sp>
      <p:sp>
        <p:nvSpPr>
          <p:cNvPr id="5" name="Text Placeholder 4"/>
          <p:cNvSpPr>
            <a:spLocks noGrp="1"/>
          </p:cNvSpPr>
          <p:nvPr>
            <p:ph type="body" sz="quarter" idx="12"/>
          </p:nvPr>
        </p:nvSpPr>
        <p:spPr/>
        <p:txBody>
          <a:bodyPr/>
          <a:lstStyle/>
          <a:p>
            <a:r>
              <a:rPr lang="en-US"/>
              <a:t>Two Liquids</a:t>
            </a:r>
            <a:endParaRPr lang="en-US" dirty="0"/>
          </a:p>
        </p:txBody>
      </p:sp>
      <p:sp>
        <p:nvSpPr>
          <p:cNvPr id="6" name="Text Placeholder 5"/>
          <p:cNvSpPr>
            <a:spLocks noGrp="1"/>
          </p:cNvSpPr>
          <p:nvPr>
            <p:ph type="body" sz="quarter" idx="14"/>
          </p:nvPr>
        </p:nvSpPr>
        <p:spPr>
          <a:xfrm>
            <a:off x="142875" y="2856793"/>
            <a:ext cx="8324850" cy="2326511"/>
          </a:xfrm>
        </p:spPr>
        <p:txBody>
          <a:bodyPr/>
          <a:lstStyle/>
          <a:p>
            <a:r>
              <a:rPr lang="en-US" b="1" dirty="0"/>
              <a:t>The cooler one</a:t>
            </a:r>
          </a:p>
          <a:p>
            <a:r>
              <a:rPr lang="en-US" dirty="0"/>
              <a:t>The hotter one</a:t>
            </a:r>
          </a:p>
          <a:p>
            <a:r>
              <a:rPr lang="en-US" dirty="0"/>
              <a:t>Both the same</a:t>
            </a:r>
          </a:p>
          <a:p>
            <a:endParaRPr lang="en-US" dirty="0"/>
          </a:p>
        </p:txBody>
      </p:sp>
    </p:spTree>
    <p:extLst>
      <p:ext uri="{BB962C8B-B14F-4D97-AF65-F5344CB8AC3E}">
        <p14:creationId xmlns:p14="http://schemas.microsoft.com/office/powerpoint/2010/main" val="1073270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0ºC</a:t>
            </a:r>
          </a:p>
          <a:p>
            <a:r>
              <a:rPr lang="en-US" dirty="0"/>
              <a:t>20ºC </a:t>
            </a:r>
          </a:p>
          <a:p>
            <a:r>
              <a:rPr lang="en-US" dirty="0"/>
              <a:t>50ºC </a:t>
            </a:r>
          </a:p>
          <a:p>
            <a:r>
              <a:rPr lang="en-US" dirty="0"/>
              <a:t>80ºC</a:t>
            </a:r>
          </a:p>
          <a:p>
            <a:r>
              <a:rPr lang="en-US" dirty="0"/>
              <a:t>100ºC</a:t>
            </a:r>
          </a:p>
          <a:p>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4" name="Title 3"/>
          <p:cNvSpPr>
            <a:spLocks noGrp="1"/>
          </p:cNvSpPr>
          <p:nvPr>
            <p:ph type="title"/>
          </p:nvPr>
        </p:nvSpPr>
        <p:spPr/>
        <p:txBody>
          <a:bodyPr/>
          <a:lstStyle/>
          <a:p>
            <a:r>
              <a:rPr lang="en-US" b="1" dirty="0">
                <a:solidFill>
                  <a:srgbClr val="FF2D2D"/>
                </a:solidFill>
              </a:rPr>
              <a:t>1 kg of water at 100ºC </a:t>
            </a:r>
            <a:r>
              <a:rPr lang="en-US" dirty="0"/>
              <a:t>is poured into a bucket that contains </a:t>
            </a:r>
            <a:r>
              <a:rPr lang="en-US" b="1" dirty="0">
                <a:solidFill>
                  <a:srgbClr val="FF2D2D"/>
                </a:solidFill>
              </a:rPr>
              <a:t>4 kg of water at 0ºC</a:t>
            </a:r>
            <a:r>
              <a:rPr lang="en-US" dirty="0"/>
              <a:t>. Find the equilibrium temperature (neglect the influence of the bucket).</a:t>
            </a:r>
          </a:p>
        </p:txBody>
      </p:sp>
      <p:sp>
        <p:nvSpPr>
          <p:cNvPr id="5" name="Text Placeholder 4"/>
          <p:cNvSpPr>
            <a:spLocks noGrp="1"/>
          </p:cNvSpPr>
          <p:nvPr>
            <p:ph type="body" sz="quarter" idx="12"/>
          </p:nvPr>
        </p:nvSpPr>
        <p:spPr/>
        <p:txBody>
          <a:bodyPr/>
          <a:lstStyle/>
          <a:p>
            <a:r>
              <a:rPr lang="en-US"/>
              <a:t>Calorimetry</a:t>
            </a:r>
            <a:endParaRPr lang="en-US" dirty="0"/>
          </a:p>
        </p:txBody>
      </p:sp>
    </p:spTree>
    <p:extLst>
      <p:ext uri="{BB962C8B-B14F-4D97-AF65-F5344CB8AC3E}">
        <p14:creationId xmlns:p14="http://schemas.microsoft.com/office/powerpoint/2010/main" val="1409929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3" name="Title 2"/>
          <p:cNvSpPr>
            <a:spLocks noGrp="1"/>
          </p:cNvSpPr>
          <p:nvPr>
            <p:ph type="title"/>
          </p:nvPr>
        </p:nvSpPr>
        <p:spPr/>
        <p:txBody>
          <a:bodyPr/>
          <a:lstStyle/>
          <a:p>
            <a:r>
              <a:rPr lang="en-US" sz="3200" b="1" dirty="0">
                <a:solidFill>
                  <a:srgbClr val="FF2D2D"/>
                </a:solidFill>
              </a:rPr>
              <a:t>1 kg of water at 100ºC </a:t>
            </a:r>
            <a:r>
              <a:rPr lang="en-US" sz="3200" dirty="0"/>
              <a:t>is poured into a bucket that contains </a:t>
            </a:r>
            <a:r>
              <a:rPr lang="en-US" sz="3200" b="1" dirty="0">
                <a:solidFill>
                  <a:srgbClr val="FF2D2D"/>
                </a:solidFill>
              </a:rPr>
              <a:t>4 kg of water at 0ºC</a:t>
            </a:r>
            <a:r>
              <a:rPr lang="en-US" sz="3200" dirty="0"/>
              <a:t>. Find the equilibrium temperature (neglect the influence of the bucket). </a:t>
            </a:r>
            <a:br>
              <a:rPr lang="en-US" sz="3200" dirty="0"/>
            </a:br>
            <a:endParaRPr lang="en-US" sz="3200" dirty="0"/>
          </a:p>
        </p:txBody>
      </p:sp>
      <p:sp>
        <p:nvSpPr>
          <p:cNvPr id="4" name="Text Placeholder 3"/>
          <p:cNvSpPr>
            <a:spLocks noGrp="1"/>
          </p:cNvSpPr>
          <p:nvPr>
            <p:ph type="body" sz="quarter" idx="13"/>
          </p:nvPr>
        </p:nvSpPr>
        <p:spPr/>
        <p:txBody>
          <a:bodyPr/>
          <a:lstStyle/>
          <a:p>
            <a:r>
              <a:rPr lang="en-US" dirty="0"/>
              <a:t>Because the </a:t>
            </a:r>
            <a:r>
              <a:rPr lang="en-US" b="1" dirty="0">
                <a:solidFill>
                  <a:srgbClr val="1FA585"/>
                </a:solidFill>
              </a:rPr>
              <a:t>cold water mass is greater</a:t>
            </a:r>
            <a:r>
              <a:rPr lang="en-US" dirty="0"/>
              <a:t>, </a:t>
            </a:r>
            <a:br>
              <a:rPr lang="en-US" dirty="0"/>
            </a:br>
            <a:r>
              <a:rPr lang="en-US" dirty="0"/>
              <a:t>it will have a </a:t>
            </a:r>
            <a:r>
              <a:rPr lang="en-US" b="1" dirty="0">
                <a:solidFill>
                  <a:srgbClr val="7E12AE"/>
                </a:solidFill>
              </a:rPr>
              <a:t>smaller temperature change</a:t>
            </a:r>
            <a:r>
              <a:rPr lang="en-US" dirty="0"/>
              <a:t>! </a:t>
            </a:r>
          </a:p>
          <a:p>
            <a:r>
              <a:rPr lang="en-US" dirty="0"/>
              <a:t>The masses of cold/hot have a ratio of 4:1, </a:t>
            </a:r>
            <a:br>
              <a:rPr lang="en-US" dirty="0"/>
            </a:br>
            <a:r>
              <a:rPr lang="en-US" dirty="0"/>
              <a:t>so the temperature change must have a ratio of 1:4 (cold/hot).  </a:t>
            </a:r>
          </a:p>
        </p:txBody>
      </p:sp>
      <p:sp>
        <p:nvSpPr>
          <p:cNvPr id="5" name="Text Placeholder 4"/>
          <p:cNvSpPr>
            <a:spLocks noGrp="1"/>
          </p:cNvSpPr>
          <p:nvPr>
            <p:ph type="body" sz="quarter" idx="12"/>
          </p:nvPr>
        </p:nvSpPr>
        <p:spPr/>
        <p:txBody>
          <a:bodyPr/>
          <a:lstStyle/>
          <a:p>
            <a:r>
              <a:rPr lang="en-US"/>
              <a:t>Calorimetry</a:t>
            </a:r>
            <a:endParaRPr lang="en-US" dirty="0"/>
          </a:p>
        </p:txBody>
      </p:sp>
      <p:sp>
        <p:nvSpPr>
          <p:cNvPr id="6" name="Text Placeholder 5"/>
          <p:cNvSpPr>
            <a:spLocks noGrp="1"/>
          </p:cNvSpPr>
          <p:nvPr>
            <p:ph type="body" sz="quarter" idx="14"/>
          </p:nvPr>
        </p:nvSpPr>
        <p:spPr>
          <a:xfrm>
            <a:off x="357188" y="1728788"/>
            <a:ext cx="8324850" cy="4687889"/>
          </a:xfrm>
        </p:spPr>
        <p:txBody>
          <a:bodyPr/>
          <a:lstStyle/>
          <a:p>
            <a:r>
              <a:rPr lang="en-US" dirty="0"/>
              <a:t>0ºC</a:t>
            </a:r>
          </a:p>
          <a:p>
            <a:r>
              <a:rPr lang="en-US" b="1" dirty="0"/>
              <a:t>20ºC </a:t>
            </a:r>
          </a:p>
          <a:p>
            <a:r>
              <a:rPr lang="en-US" dirty="0"/>
              <a:t>50ºC </a:t>
            </a:r>
          </a:p>
          <a:p>
            <a:r>
              <a:rPr lang="en-US" dirty="0"/>
              <a:t>80ºC</a:t>
            </a:r>
          </a:p>
          <a:p>
            <a:r>
              <a:rPr lang="en-US" dirty="0"/>
              <a:t>100ºC</a:t>
            </a:r>
          </a:p>
          <a:p>
            <a:endParaRPr lang="en-US" dirty="0"/>
          </a:p>
        </p:txBody>
      </p:sp>
      <p:sp>
        <p:nvSpPr>
          <p:cNvPr id="12" name="Rectangle 9"/>
          <p:cNvSpPr>
            <a:spLocks noChangeArrowheads="1"/>
          </p:cNvSpPr>
          <p:nvPr/>
        </p:nvSpPr>
        <p:spPr bwMode="auto">
          <a:xfrm>
            <a:off x="5965038" y="3855250"/>
            <a:ext cx="3040062" cy="1791902"/>
          </a:xfrm>
          <a:prstGeom prst="rect">
            <a:avLst/>
          </a:prstGeom>
          <a:solidFill>
            <a:srgbClr val="EFDCC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marL="285750" marR="0" lvl="0" indent="-285750" algn="ctr" defTabSz="914400" rtl="0" eaLnBrk="1" fontAlgn="auto" latinLnBrk="0" hangingPunct="1">
              <a:lnSpc>
                <a:spcPct val="120000"/>
              </a:lnSpc>
              <a:spcBef>
                <a:spcPct val="50000"/>
              </a:spcBef>
              <a:spcAft>
                <a:spcPts val="0"/>
              </a:spcAft>
              <a:buClrTx/>
              <a:buSzTx/>
              <a:buFontTx/>
              <a:buNone/>
              <a:tabLst/>
              <a:defRPr/>
            </a:pPr>
            <a:r>
              <a:rPr kumimoji="0" lang="en-US" sz="2400" b="1" i="1"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rPr>
              <a:t>Q</a:t>
            </a:r>
            <a:r>
              <a:rPr kumimoji="0" lang="en-US" sz="2400" b="1" i="0" u="none" strike="noStrike" kern="0" cap="none" spc="0" normalizeH="0" baseline="-2500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rPr>
              <a:t>1</a:t>
            </a:r>
            <a:r>
              <a:rPr kumimoji="0" lang="en-US" sz="2400" b="1"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rPr>
              <a:t>  =  </a:t>
            </a:r>
            <a:r>
              <a:rPr kumimoji="0" lang="en-US" sz="2400" b="1" i="1"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rPr>
              <a:t>Q</a:t>
            </a:r>
            <a:r>
              <a:rPr kumimoji="0" lang="en-US" sz="2400" b="1" i="0" u="none" strike="noStrike" kern="0" cap="none" spc="0" normalizeH="0" baseline="-2500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rPr>
              <a:t>2</a:t>
            </a:r>
            <a:endParaRPr kumimoji="0" lang="en-US" sz="2400" b="1"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endParaRPr>
          </a:p>
          <a:p>
            <a:pPr marL="285750" marR="0" lvl="0" indent="-285750" algn="ctr" defTabSz="914400" rtl="0" eaLnBrk="1" fontAlgn="auto" latinLnBrk="0" hangingPunct="1">
              <a:lnSpc>
                <a:spcPct val="120000"/>
              </a:lnSpc>
              <a:spcBef>
                <a:spcPct val="50000"/>
              </a:spcBef>
              <a:spcAft>
                <a:spcPts val="0"/>
              </a:spcAft>
              <a:buClrTx/>
              <a:buSzTx/>
              <a:buFontTx/>
              <a:buNone/>
              <a:tabLst/>
              <a:defRPr/>
            </a:pPr>
            <a:r>
              <a:rPr kumimoji="0" lang="en-US" sz="2400" b="1" i="1"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rPr>
              <a:t>m</a:t>
            </a:r>
            <a:r>
              <a:rPr kumimoji="0" lang="en-US" sz="2400" b="1" i="0" u="none" strike="noStrike" kern="0" cap="none" spc="0" normalizeH="0" baseline="-2500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rPr>
              <a:t>1</a:t>
            </a:r>
            <a:r>
              <a:rPr kumimoji="0" lang="en-US" sz="2400" b="1" i="1"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rPr>
              <a:t>c</a:t>
            </a:r>
            <a:r>
              <a:rPr kumimoji="0" lang="el-GR"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Δ</a:t>
            </a:r>
            <a:r>
              <a:rPr kumimoji="0" lang="en-US" sz="2400" b="1" i="1"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rPr>
              <a:t>T</a:t>
            </a:r>
            <a:r>
              <a:rPr kumimoji="0" lang="en-US" sz="2400" b="1" i="0" u="none" strike="noStrike" kern="0" cap="none" spc="0" normalizeH="0" baseline="-2500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rPr>
              <a:t>1</a:t>
            </a:r>
            <a:r>
              <a:rPr kumimoji="0" lang="en-US" sz="2400" b="1"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rPr>
              <a:t>  =  </a:t>
            </a:r>
            <a:r>
              <a:rPr kumimoji="0" lang="en-US" sz="2400" b="1" i="1"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rPr>
              <a:t>m</a:t>
            </a:r>
            <a:r>
              <a:rPr kumimoji="0" lang="en-US" sz="2400" b="1" i="0" u="none" strike="noStrike" kern="0" cap="none" spc="0" normalizeH="0" baseline="-2500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rPr>
              <a:t>2</a:t>
            </a:r>
            <a:r>
              <a:rPr kumimoji="0" lang="en-US" sz="2400" b="1" i="1"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rPr>
              <a:t>c</a:t>
            </a:r>
            <a:r>
              <a:rPr kumimoji="0" lang="el-GR"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Δ</a:t>
            </a:r>
            <a:r>
              <a:rPr kumimoji="0" lang="en-US" sz="2400" b="1" i="1"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rPr>
              <a:t>T</a:t>
            </a:r>
            <a:r>
              <a:rPr kumimoji="0" lang="en-US" sz="2400" b="1" i="0" u="none" strike="noStrike" kern="0" cap="none" spc="0" normalizeH="0" baseline="-2500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rPr>
              <a:t>2</a:t>
            </a:r>
            <a:endParaRPr kumimoji="0" lang="en-US" sz="2400" b="1"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endParaRPr>
          </a:p>
          <a:p>
            <a:pPr marL="285750" marR="0" lvl="0" indent="-285750" algn="ctr" defTabSz="914400" rtl="0" eaLnBrk="1" fontAlgn="auto" latinLnBrk="0" hangingPunct="1">
              <a:lnSpc>
                <a:spcPct val="120000"/>
              </a:lnSpc>
              <a:spcBef>
                <a:spcPct val="5000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Δ</a:t>
            </a:r>
            <a:r>
              <a:rPr kumimoji="0" lang="en-US" sz="2400" b="1" i="1"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rPr>
              <a:t>T</a:t>
            </a:r>
            <a:r>
              <a:rPr kumimoji="0" lang="en-US" sz="2400" b="1" i="0" u="none" strike="noStrike" kern="0" cap="none" spc="0" normalizeH="0" baseline="-2500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rPr>
              <a:t>1</a:t>
            </a:r>
            <a:r>
              <a:rPr kumimoji="0" lang="en-US" sz="2400" b="1"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rPr>
              <a:t>/</a:t>
            </a:r>
            <a:r>
              <a:rPr kumimoji="0" lang="el-GR"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Δ</a:t>
            </a:r>
            <a:r>
              <a:rPr kumimoji="0" lang="en-US" sz="2400" b="1" i="1"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rPr>
              <a:t>T</a:t>
            </a:r>
            <a:r>
              <a:rPr kumimoji="0" lang="en-US" sz="2400" b="1" i="0" u="none" strike="noStrike" kern="0" cap="none" spc="0" normalizeH="0" baseline="-2500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rPr>
              <a:t>2</a:t>
            </a:r>
            <a:r>
              <a:rPr kumimoji="0" lang="en-US" sz="2400" b="1"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rPr>
              <a:t>  =  </a:t>
            </a:r>
            <a:r>
              <a:rPr kumimoji="0" lang="en-US" sz="2400" b="1" i="1"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rPr>
              <a:t>m</a:t>
            </a:r>
            <a:r>
              <a:rPr kumimoji="0" lang="en-US" sz="2400" b="1" i="0" u="none" strike="noStrike" kern="0" cap="none" spc="0" normalizeH="0" baseline="-2500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rPr>
              <a:t>2</a:t>
            </a:r>
            <a:r>
              <a:rPr kumimoji="0" lang="en-US" sz="2400" b="1"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rPr>
              <a:t>/</a:t>
            </a:r>
            <a:r>
              <a:rPr kumimoji="0" lang="en-US" sz="2400" b="1" i="1"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rPr>
              <a:t>m</a:t>
            </a:r>
            <a:r>
              <a:rPr kumimoji="0" lang="en-US" sz="2400" b="1" i="0" u="none" strike="noStrike" kern="0" cap="none" spc="0" normalizeH="0" baseline="-2500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rPr>
              <a:t>1</a:t>
            </a:r>
            <a:endParaRPr kumimoji="0" lang="en-US" sz="2400" b="1" i="0" u="none" strike="noStrike" kern="0" cap="none" spc="0" normalizeH="0" baseline="0" noProof="0" dirty="0">
              <a:ln>
                <a:noFill/>
              </a:ln>
              <a:solidFill>
                <a:sysClr val="windowText" lastClr="000000"/>
              </a:solidFill>
              <a:effectLst>
                <a:outerShdw blurRad="38100" dist="38100" dir="2700000" algn="tl">
                  <a:srgbClr val="FFFFFF"/>
                </a:outerShdw>
              </a:effectLst>
              <a:uLnTx/>
              <a:uFillTx/>
              <a:latin typeface="Arial" charset="0"/>
              <a:ea typeface="ＭＳ Ｐゴシック" charset="0"/>
              <a:cs typeface="+mn-cs"/>
            </a:endParaRPr>
          </a:p>
        </p:txBody>
      </p:sp>
    </p:spTree>
    <p:extLst>
      <p:ext uri="{BB962C8B-B14F-4D97-AF65-F5344CB8AC3E}">
        <p14:creationId xmlns:p14="http://schemas.microsoft.com/office/powerpoint/2010/main" val="1023242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Chapter a</a:t>
            </a:r>
          </a:p>
        </p:txBody>
      </p:sp>
      <p:sp>
        <p:nvSpPr>
          <p:cNvPr id="3" name="Content Placeholder 2"/>
          <p:cNvSpPr>
            <a:spLocks noGrp="1"/>
          </p:cNvSpPr>
          <p:nvPr>
            <p:ph idx="1"/>
          </p:nvPr>
        </p:nvSpPr>
        <p:spPr/>
        <p:txBody>
          <a:bodyPr/>
          <a:lstStyle/>
          <a:p>
            <a:r>
              <a:rPr lang="en-US" dirty="0"/>
              <a:t>Temperature determines whether two objects will be in thermal equilibrium.</a:t>
            </a:r>
          </a:p>
          <a:p>
            <a:r>
              <a:rPr lang="en-US" dirty="0"/>
              <a:t>Celsius scale: water freezes at 0ºC, boils at</a:t>
            </a:r>
            <a:br>
              <a:rPr lang="en-US" dirty="0"/>
            </a:br>
            <a:r>
              <a:rPr lang="en-US" dirty="0"/>
              <a:t>100ºC.</a:t>
            </a:r>
          </a:p>
          <a:p>
            <a:r>
              <a:rPr lang="en-US" dirty="0"/>
              <a:t>Fahrenheit: water freezes at 32ºF, boils at 212ºF.</a:t>
            </a:r>
          </a:p>
          <a:p>
            <a:r>
              <a:rPr lang="en-US" dirty="0"/>
              <a:t>The lowest attainable temperature is absolute zero, - 273.15 C.</a:t>
            </a:r>
          </a:p>
          <a:p>
            <a:r>
              <a:rPr lang="en-US" dirty="0"/>
              <a:t>Kelvin: absolute zero is 0 K; water freezes at 273.15 K, boils at 373.15 K.</a:t>
            </a: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Tree>
    <p:extLst>
      <p:ext uri="{BB962C8B-B14F-4D97-AF65-F5344CB8AC3E}">
        <p14:creationId xmlns:p14="http://schemas.microsoft.com/office/powerpoint/2010/main" val="588260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3" name="Title 2"/>
          <p:cNvSpPr>
            <a:spLocks noGrp="1"/>
          </p:cNvSpPr>
          <p:nvPr>
            <p:ph type="title"/>
          </p:nvPr>
        </p:nvSpPr>
        <p:spPr/>
        <p:txBody>
          <a:bodyPr/>
          <a:lstStyle/>
          <a:p>
            <a:r>
              <a:rPr lang="en-US" dirty="0">
                <a:solidFill>
                  <a:srgbClr val="00B050"/>
                </a:solidFill>
              </a:rPr>
              <a:t>Heat transport</a:t>
            </a:r>
          </a:p>
        </p:txBody>
      </p:sp>
      <p:sp>
        <p:nvSpPr>
          <p:cNvPr id="4" name="Text Placeholder 3"/>
          <p:cNvSpPr>
            <a:spLocks noGrp="1"/>
          </p:cNvSpPr>
          <p:nvPr>
            <p:ph type="body" sz="quarter" idx="13"/>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sp>
        <p:nvSpPr>
          <p:cNvPr id="6" name="Text Placeholder 5"/>
          <p:cNvSpPr>
            <a:spLocks noGrp="1"/>
          </p:cNvSpPr>
          <p:nvPr>
            <p:ph type="body" sz="quarter" idx="14"/>
          </p:nvPr>
        </p:nvSpPr>
        <p:spPr/>
        <p:txBody>
          <a:bodyPr/>
          <a:lstStyle/>
          <a:p>
            <a:r>
              <a:rPr lang="en-US" dirty="0"/>
              <a:t>Conduction, Convection, and Radiation</a:t>
            </a:r>
          </a:p>
        </p:txBody>
      </p:sp>
    </p:spTree>
    <p:extLst>
      <p:ext uri="{BB962C8B-B14F-4D97-AF65-F5344CB8AC3E}">
        <p14:creationId xmlns:p14="http://schemas.microsoft.com/office/powerpoint/2010/main" val="682238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842"/>
          <a:stretch/>
        </p:blipFill>
        <p:spPr>
          <a:xfrm>
            <a:off x="1580693" y="3403399"/>
            <a:ext cx="5982614" cy="2950240"/>
          </a:xfrm>
          <a:prstGeom prst="rect">
            <a:avLst/>
          </a:prstGeom>
        </p:spPr>
      </p:pic>
      <p:sp>
        <p:nvSpPr>
          <p:cNvPr id="2" name="Title 1"/>
          <p:cNvSpPr>
            <a:spLocks noGrp="1"/>
          </p:cNvSpPr>
          <p:nvPr>
            <p:ph type="title"/>
          </p:nvPr>
        </p:nvSpPr>
        <p:spPr/>
        <p:txBody>
          <a:bodyPr/>
          <a:lstStyle/>
          <a:p>
            <a:r>
              <a:rPr lang="en-US" dirty="0">
                <a:solidFill>
                  <a:srgbClr val="00B0F0"/>
                </a:solidFill>
              </a:rPr>
              <a:t>Conduction</a:t>
            </a:r>
          </a:p>
        </p:txBody>
      </p:sp>
      <p:sp>
        <p:nvSpPr>
          <p:cNvPr id="3" name="Content Placeholder 2"/>
          <p:cNvSpPr>
            <a:spLocks noGrp="1"/>
          </p:cNvSpPr>
          <p:nvPr>
            <p:ph idx="1"/>
          </p:nvPr>
        </p:nvSpPr>
        <p:spPr/>
        <p:txBody>
          <a:bodyPr/>
          <a:lstStyle/>
          <a:p>
            <a:r>
              <a:rPr lang="en-US"/>
              <a:t>Conduction, convection, and radiation are three ways that heat can be exchanged.</a:t>
            </a:r>
          </a:p>
          <a:p>
            <a:r>
              <a:rPr lang="en-US"/>
              <a:t>Conduction is the flow of heat directly through a physical material. </a:t>
            </a:r>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Tree>
    <p:extLst>
      <p:ext uri="{BB962C8B-B14F-4D97-AF65-F5344CB8AC3E}">
        <p14:creationId xmlns:p14="http://schemas.microsoft.com/office/powerpoint/2010/main" val="648779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a-6 Conduction</a:t>
            </a:r>
          </a:p>
        </p:txBody>
      </p:sp>
      <p:sp>
        <p:nvSpPr>
          <p:cNvPr id="7" name="Content Placeholder 6"/>
          <p:cNvSpPr>
            <a:spLocks noGrp="1"/>
          </p:cNvSpPr>
          <p:nvPr>
            <p:ph idx="1"/>
          </p:nvPr>
        </p:nvSpPr>
        <p:spPr/>
        <p:txBody>
          <a:bodyPr/>
          <a:lstStyle/>
          <a:p>
            <a:r>
              <a:rPr lang="en-US" dirty="0"/>
              <a:t>Experimentally, it is found that the amount of heat </a:t>
            </a:r>
            <a:r>
              <a:rPr lang="en-US" i="1" dirty="0"/>
              <a:t>Q</a:t>
            </a:r>
            <a:r>
              <a:rPr lang="en-US" dirty="0"/>
              <a:t> that flows through a rod:</a:t>
            </a:r>
          </a:p>
          <a:p>
            <a:pPr lvl="1"/>
            <a:r>
              <a:rPr lang="en-US" dirty="0"/>
              <a:t>increases proportionally to the cross-sectional area </a:t>
            </a:r>
            <a:r>
              <a:rPr lang="en-US" i="1" dirty="0"/>
              <a:t>A.</a:t>
            </a:r>
          </a:p>
          <a:p>
            <a:pPr lvl="1"/>
            <a:r>
              <a:rPr lang="en-US" dirty="0"/>
              <a:t>increases proportionally to the temperature difference from one end to the other.</a:t>
            </a:r>
          </a:p>
          <a:p>
            <a:pPr lvl="1"/>
            <a:r>
              <a:rPr lang="en-US" dirty="0"/>
              <a:t>increases steadily with time.</a:t>
            </a:r>
          </a:p>
          <a:p>
            <a:pPr lvl="1"/>
            <a:r>
              <a:rPr lang="en-US" dirty="0"/>
              <a:t>decreases with the length of the rod.</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Tree>
    <p:extLst>
      <p:ext uri="{BB962C8B-B14F-4D97-AF65-F5344CB8AC3E}">
        <p14:creationId xmlns:p14="http://schemas.microsoft.com/office/powerpoint/2010/main" val="988880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Conduction, </a:t>
            </a:r>
          </a:p>
        </p:txBody>
      </p:sp>
      <p:sp>
        <p:nvSpPr>
          <p:cNvPr id="3" name="Content Placeholder 2"/>
          <p:cNvSpPr>
            <a:spLocks noGrp="1"/>
          </p:cNvSpPr>
          <p:nvPr>
            <p:ph idx="1"/>
          </p:nvPr>
        </p:nvSpPr>
        <p:spPr/>
        <p:txBody>
          <a:bodyPr/>
          <a:lstStyle/>
          <a:p>
            <a:r>
              <a:rPr lang="en-US" dirty="0"/>
              <a:t>Combining, we find:</a:t>
            </a:r>
          </a:p>
          <a:p>
            <a:endParaRPr lang="en-US" dirty="0"/>
          </a:p>
          <a:p>
            <a:endParaRPr lang="en-US" dirty="0"/>
          </a:p>
          <a:p>
            <a:endParaRPr lang="en-US" dirty="0"/>
          </a:p>
          <a:p>
            <a:r>
              <a:rPr lang="en-US" dirty="0"/>
              <a:t>The constant </a:t>
            </a:r>
            <a:r>
              <a:rPr lang="en-US" i="1" dirty="0"/>
              <a:t>k</a:t>
            </a:r>
            <a:r>
              <a:rPr lang="en-US" dirty="0"/>
              <a:t> is called the thermal conductivity.</a:t>
            </a:r>
          </a:p>
          <a:p>
            <a:endParaRPr lang="en-US" dirty="0"/>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pic>
        <p:nvPicPr>
          <p:cNvPr id="12290" name="Picture 2" descr="\\192.168.4.30\conversion\IRDVD\JPG Creation\Walker Physics, 5e\Output\Chapter 16\DELIVERABLES_FOLDER_CH_16\FINAL_JPEG_FILES\C_Text_Elements\16_KeyEq_16-16.jpg"/>
          <p:cNvPicPr>
            <a:picLocks noChangeAspect="1" noChangeArrowheads="1"/>
          </p:cNvPicPr>
          <p:nvPr/>
        </p:nvPicPr>
        <p:blipFill rotWithShape="1">
          <a:blip r:embed="rId2">
            <a:extLst>
              <a:ext uri="{28A0092B-C50C-407E-A947-70E740481C1C}">
                <a14:useLocalDpi xmlns:a14="http://schemas.microsoft.com/office/drawing/2010/main" val="0"/>
              </a:ext>
            </a:extLst>
          </a:blip>
          <a:srcRect b="14650"/>
          <a:stretch/>
        </p:blipFill>
        <p:spPr bwMode="auto">
          <a:xfrm>
            <a:off x="688657" y="2017395"/>
            <a:ext cx="10865803" cy="1474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665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61950" y="2430684"/>
            <a:ext cx="8324850" cy="3695480"/>
          </a:xfrm>
        </p:spPr>
        <p:txBody>
          <a:bodyPr/>
          <a:lstStyle/>
          <a:p>
            <a:r>
              <a:rPr lang="en-US" dirty="0"/>
              <a:t>2</a:t>
            </a:r>
          </a:p>
          <a:p>
            <a:r>
              <a:rPr lang="en-US" dirty="0"/>
              <a:t>4</a:t>
            </a:r>
          </a:p>
          <a:p>
            <a:r>
              <a:rPr lang="en-US" dirty="0"/>
              <a:t>1/2</a:t>
            </a:r>
          </a:p>
          <a:p>
            <a:r>
              <a:rPr lang="en-US" dirty="0"/>
              <a:t>1/4</a:t>
            </a:r>
          </a:p>
          <a:p>
            <a:endParaRPr lang="en-US" dirty="0"/>
          </a:p>
          <a:p>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4" name="Title 3"/>
          <p:cNvSpPr>
            <a:spLocks noGrp="1"/>
          </p:cNvSpPr>
          <p:nvPr>
            <p:ph type="title"/>
          </p:nvPr>
        </p:nvSpPr>
        <p:spPr/>
        <p:txBody>
          <a:bodyPr/>
          <a:lstStyle/>
          <a:p>
            <a:r>
              <a:rPr lang="en-US" spc="-20" dirty="0"/>
              <a:t>Two different rods of the same length are placed between the same temperature difference. Rod A has four times the thermal conductivity as rod B. For the two rods to have the same heat </a:t>
            </a:r>
            <a:r>
              <a:rPr lang="en-US" i="1" spc="-20" dirty="0"/>
              <a:t>Q</a:t>
            </a:r>
            <a:r>
              <a:rPr lang="en-US" spc="-20" dirty="0"/>
              <a:t> in the same time </a:t>
            </a:r>
            <a:r>
              <a:rPr lang="en-US" i="1" spc="-20" dirty="0"/>
              <a:t>t</a:t>
            </a:r>
            <a:r>
              <a:rPr lang="en-US" spc="-20" dirty="0"/>
              <a:t>, what should be the ratio of the diameter of rod B to rod A?</a:t>
            </a:r>
          </a:p>
        </p:txBody>
      </p:sp>
      <p:sp>
        <p:nvSpPr>
          <p:cNvPr id="5" name="Text Placeholder 4"/>
          <p:cNvSpPr>
            <a:spLocks noGrp="1"/>
          </p:cNvSpPr>
          <p:nvPr>
            <p:ph type="body" sz="quarter" idx="12"/>
          </p:nvPr>
        </p:nvSpPr>
        <p:spPr/>
        <p:txBody>
          <a:bodyPr/>
          <a:lstStyle/>
          <a:p>
            <a:r>
              <a:rPr lang="en-US"/>
              <a:t>Heat Conduction</a:t>
            </a:r>
            <a:endParaRPr lang="en-US" dirty="0"/>
          </a:p>
        </p:txBody>
      </p:sp>
    </p:spTree>
    <p:extLst>
      <p:ext uri="{BB962C8B-B14F-4D97-AF65-F5344CB8AC3E}">
        <p14:creationId xmlns:p14="http://schemas.microsoft.com/office/powerpoint/2010/main" val="618423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p:cNvSpPr>
                <a:spLocks noGrp="1"/>
              </p:cNvSpPr>
              <p:nvPr>
                <p:ph type="title"/>
              </p:nvPr>
            </p:nvSpPr>
            <p:spPr>
              <a:xfrm>
                <a:off x="0" y="74613"/>
                <a:ext cx="9205913" cy="1143000"/>
              </a:xfrm>
            </p:spPr>
            <p:txBody>
              <a:bodyPr/>
              <a:lstStyle/>
              <a:p>
                <a:r>
                  <a:rPr lang="en-US" sz="3200" spc="-20" dirty="0"/>
                  <a:t>Two different rods of the same length are placed between the same temperature difference. Rod A has four times the thermal conductivity as rod B. For the two rods to have the same heat </a:t>
                </a:r>
                <a:r>
                  <a:rPr lang="en-US" sz="3200" i="1" spc="-20" dirty="0"/>
                  <a:t>Q</a:t>
                </a:r>
                <a:r>
                  <a:rPr lang="en-US" sz="3200" spc="-20" dirty="0"/>
                  <a:t> in the same time </a:t>
                </a:r>
                <a:r>
                  <a:rPr lang="en-US" sz="3200" i="1" spc="-20" dirty="0"/>
                  <a:t>t</a:t>
                </a:r>
                <a:r>
                  <a:rPr lang="en-US" sz="3200" spc="-20" dirty="0"/>
                  <a:t>, what should be the ratio of the diameter of rod B to rod A (</a:t>
                </a:r>
                <a14:m>
                  <m:oMath xmlns:m="http://schemas.openxmlformats.org/officeDocument/2006/math">
                    <m:sSub>
                      <m:sSubPr>
                        <m:ctrlPr>
                          <a:rPr lang="en-US" sz="3200" i="1" spc="-20" smtClean="0">
                            <a:latin typeface="Cambria Math" panose="02040503050406030204" pitchFamily="18" charset="0"/>
                          </a:rPr>
                        </m:ctrlPr>
                      </m:sSubPr>
                      <m:e>
                        <m:r>
                          <a:rPr lang="en-US" sz="3200" b="0" i="1" spc="-20" smtClean="0">
                            <a:latin typeface="Cambria Math" panose="02040503050406030204" pitchFamily="18" charset="0"/>
                          </a:rPr>
                          <m:t>𝐷</m:t>
                        </m:r>
                      </m:e>
                      <m:sub>
                        <m:r>
                          <a:rPr lang="en-US" sz="3200" b="0" i="1" spc="-20" smtClean="0">
                            <a:latin typeface="Cambria Math" panose="02040503050406030204" pitchFamily="18" charset="0"/>
                          </a:rPr>
                          <m:t>𝐵</m:t>
                        </m:r>
                      </m:sub>
                    </m:sSub>
                    <m:r>
                      <a:rPr lang="en-US" sz="3200" b="0" i="1" spc="-20" smtClean="0">
                        <a:latin typeface="Cambria Math" panose="02040503050406030204" pitchFamily="18" charset="0"/>
                      </a:rPr>
                      <m:t>/</m:t>
                    </m:r>
                    <m:sSub>
                      <m:sSubPr>
                        <m:ctrlPr>
                          <a:rPr lang="en-US" sz="3200" i="1" spc="-20">
                            <a:latin typeface="Cambria Math" panose="02040503050406030204" pitchFamily="18" charset="0"/>
                          </a:rPr>
                        </m:ctrlPr>
                      </m:sSubPr>
                      <m:e>
                        <m:r>
                          <a:rPr lang="en-US" sz="3200" i="1" spc="-20">
                            <a:latin typeface="Cambria Math" panose="02040503050406030204" pitchFamily="18" charset="0"/>
                          </a:rPr>
                          <m:t>𝐷</m:t>
                        </m:r>
                      </m:e>
                      <m:sub>
                        <m:r>
                          <a:rPr lang="en-US" sz="3200" b="0" i="1" spc="-20" smtClean="0">
                            <a:latin typeface="Cambria Math" panose="02040503050406030204" pitchFamily="18" charset="0"/>
                          </a:rPr>
                          <m:t>𝐴</m:t>
                        </m:r>
                      </m:sub>
                    </m:sSub>
                  </m:oMath>
                </a14:m>
                <a:r>
                  <a:rPr lang="en-US" sz="3200" spc="-20" dirty="0"/>
                  <a:t>)?</a:t>
                </a:r>
              </a:p>
            </p:txBody>
          </p:sp>
        </mc:Choice>
        <mc:Fallback xmlns="">
          <p:sp>
            <p:nvSpPr>
              <p:cNvPr id="3" name="Title 2"/>
              <p:cNvSpPr>
                <a:spLocks noGrp="1" noRot="1" noChangeAspect="1" noMove="1" noResize="1" noEditPoints="1" noAdjustHandles="1" noChangeArrowheads="1" noChangeShapeType="1" noTextEdit="1"/>
              </p:cNvSpPr>
              <p:nvPr>
                <p:ph type="title"/>
              </p:nvPr>
            </p:nvSpPr>
            <p:spPr>
              <a:xfrm>
                <a:off x="0" y="74613"/>
                <a:ext cx="9205913" cy="1143000"/>
              </a:xfrm>
              <a:blipFill>
                <a:blip r:embed="rId2"/>
                <a:stretch>
                  <a:fillRect l="-199" t="-6915" r="-1391" b="-180851"/>
                </a:stretch>
              </a:blipFill>
            </p:spPr>
            <p:txBody>
              <a:bodyPr/>
              <a:lstStyle/>
              <a:p>
                <a:r>
                  <a:rPr lang="en-US">
                    <a:noFill/>
                  </a:rPr>
                  <a:t> </a:t>
                </a:r>
              </a:p>
            </p:txBody>
          </p:sp>
        </mc:Fallback>
      </mc:AlternateContent>
      <p:sp>
        <p:nvSpPr>
          <p:cNvPr id="4" name="Text Placeholder 3"/>
          <p:cNvSpPr>
            <a:spLocks noGrp="1"/>
          </p:cNvSpPr>
          <p:nvPr>
            <p:ph type="body" sz="quarter" idx="13"/>
          </p:nvPr>
        </p:nvSpPr>
        <p:spPr>
          <a:xfrm>
            <a:off x="189021" y="4654784"/>
            <a:ext cx="8827870" cy="2123841"/>
          </a:xfrm>
        </p:spPr>
        <p:txBody>
          <a:bodyPr/>
          <a:lstStyle/>
          <a:p>
            <a:r>
              <a:rPr lang="en-US" dirty="0"/>
              <a:t>The heat flow rate is </a:t>
            </a:r>
            <a:r>
              <a:rPr lang="en-US" b="1" i="1" dirty="0">
                <a:solidFill>
                  <a:srgbClr val="7E12AE"/>
                </a:solidFill>
              </a:rPr>
              <a:t>kA</a:t>
            </a:r>
            <a:r>
              <a:rPr lang="en-US" b="1" dirty="0">
                <a:solidFill>
                  <a:srgbClr val="7E12AE"/>
                </a:solidFill>
              </a:rPr>
              <a:t> (</a:t>
            </a:r>
            <a:r>
              <a:rPr lang="en-US" b="1" i="1" dirty="0">
                <a:solidFill>
                  <a:srgbClr val="7E12AE"/>
                </a:solidFill>
              </a:rPr>
              <a:t>T</a:t>
            </a:r>
            <a:r>
              <a:rPr lang="en-US" b="1" baseline="-25000" dirty="0">
                <a:solidFill>
                  <a:srgbClr val="7E12AE"/>
                </a:solidFill>
              </a:rPr>
              <a:t>1</a:t>
            </a:r>
            <a:r>
              <a:rPr lang="en-US" b="1" dirty="0">
                <a:solidFill>
                  <a:srgbClr val="7E12AE"/>
                </a:solidFill>
              </a:rPr>
              <a:t> − </a:t>
            </a:r>
            <a:r>
              <a:rPr lang="en-US" b="1" i="1" dirty="0">
                <a:solidFill>
                  <a:srgbClr val="7E12AE"/>
                </a:solidFill>
              </a:rPr>
              <a:t>T</a:t>
            </a:r>
            <a:r>
              <a:rPr lang="en-US" b="1" baseline="-25000" dirty="0">
                <a:solidFill>
                  <a:srgbClr val="7E12AE"/>
                </a:solidFill>
              </a:rPr>
              <a:t>2</a:t>
            </a:r>
            <a:r>
              <a:rPr lang="en-US" b="1" dirty="0">
                <a:solidFill>
                  <a:srgbClr val="7E12AE"/>
                </a:solidFill>
              </a:rPr>
              <a:t>)/</a:t>
            </a:r>
            <a:r>
              <a:rPr lang="en-US" b="1" i="1" dirty="0">
                <a:solidFill>
                  <a:srgbClr val="7E12AE"/>
                </a:solidFill>
              </a:rPr>
              <a:t>l</a:t>
            </a:r>
            <a:r>
              <a:rPr lang="en-US" dirty="0"/>
              <a:t>. The area is proportional to the diameter squared, so to get the same heat flow in each rod, the cross-sectional area of rod B must be four times the area of rod </a:t>
            </a:r>
            <a:r>
              <a:rPr lang="en-US" b="1" dirty="0"/>
              <a:t>A</a:t>
            </a:r>
            <a:r>
              <a:rPr lang="en-US" dirty="0"/>
              <a:t>. Therefore, its diameter needs to be double that of rod </a:t>
            </a:r>
            <a:r>
              <a:rPr lang="en-US" b="1" dirty="0"/>
              <a:t>A</a:t>
            </a:r>
            <a:r>
              <a:rPr lang="en-US" dirty="0"/>
              <a:t>.</a:t>
            </a:r>
          </a:p>
        </p:txBody>
      </p:sp>
      <p:sp>
        <p:nvSpPr>
          <p:cNvPr id="6" name="Text Placeholder 5"/>
          <p:cNvSpPr>
            <a:spLocks noGrp="1"/>
          </p:cNvSpPr>
          <p:nvPr>
            <p:ph type="body" sz="quarter" idx="14"/>
          </p:nvPr>
        </p:nvSpPr>
        <p:spPr>
          <a:xfrm>
            <a:off x="347663" y="2930746"/>
            <a:ext cx="8324850" cy="3695480"/>
          </a:xfrm>
        </p:spPr>
        <p:txBody>
          <a:bodyPr/>
          <a:lstStyle/>
          <a:p>
            <a:r>
              <a:rPr lang="en-US" b="1" dirty="0">
                <a:solidFill>
                  <a:srgbClr val="00B050"/>
                </a:solidFill>
              </a:rPr>
              <a:t>2</a:t>
            </a:r>
          </a:p>
          <a:p>
            <a:r>
              <a:rPr lang="en-US" dirty="0"/>
              <a:t>4</a:t>
            </a:r>
          </a:p>
          <a:p>
            <a:r>
              <a:rPr lang="en-US" dirty="0"/>
              <a:t>1/2</a:t>
            </a:r>
          </a:p>
          <a:p>
            <a:r>
              <a:rPr lang="en-US" dirty="0"/>
              <a:t>1/4</a:t>
            </a:r>
          </a:p>
          <a:p>
            <a:endParaRPr lang="en-US" dirty="0"/>
          </a:p>
          <a:p>
            <a:endParaRPr lang="en-US" dirty="0"/>
          </a:p>
        </p:txBody>
      </p:sp>
    </p:spTree>
    <p:extLst>
      <p:ext uri="{BB962C8B-B14F-4D97-AF65-F5344CB8AC3E}">
        <p14:creationId xmlns:p14="http://schemas.microsoft.com/office/powerpoint/2010/main" val="19399017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92.168.4.30\conversion\IRDVD\JPG Creation\Walker Physics, 5e\Output\Chapter 16\DELIVERABLES_FOLDER_CH_16\FINAL_JPEG_FILES\B_Tables\16_03_Table.jpg"/>
          <p:cNvPicPr>
            <a:picLocks noChangeAspect="1" noChangeArrowheads="1"/>
          </p:cNvPicPr>
          <p:nvPr/>
        </p:nvPicPr>
        <p:blipFill rotWithShape="1">
          <a:blip r:embed="rId2">
            <a:extLst>
              <a:ext uri="{28A0092B-C50C-407E-A947-70E740481C1C}">
                <a14:useLocalDpi xmlns:a14="http://schemas.microsoft.com/office/drawing/2010/main" val="0"/>
              </a:ext>
            </a:extLst>
          </a:blip>
          <a:srcRect b="2431"/>
          <a:stretch/>
        </p:blipFill>
        <p:spPr bwMode="auto">
          <a:xfrm>
            <a:off x="4709160" y="211455"/>
            <a:ext cx="4078810" cy="66225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5344" y="0"/>
            <a:ext cx="4623816" cy="1143000"/>
          </a:xfrm>
        </p:spPr>
        <p:txBody>
          <a:bodyPr/>
          <a:lstStyle/>
          <a:p>
            <a:r>
              <a:rPr lang="en-US" dirty="0"/>
              <a:t> </a:t>
            </a:r>
            <a:r>
              <a:rPr lang="en-US" dirty="0">
                <a:solidFill>
                  <a:srgbClr val="00B050"/>
                </a:solidFill>
              </a:rPr>
              <a:t>Thermal Conductivity, </a:t>
            </a:r>
          </a:p>
        </p:txBody>
      </p:sp>
      <p:sp>
        <p:nvSpPr>
          <p:cNvPr id="3" name="Content Placeholder 2"/>
          <p:cNvSpPr>
            <a:spLocks noGrp="1"/>
          </p:cNvSpPr>
          <p:nvPr>
            <p:ph idx="1"/>
          </p:nvPr>
        </p:nvSpPr>
        <p:spPr>
          <a:xfrm>
            <a:off x="219456" y="1279526"/>
            <a:ext cx="3626739" cy="4846638"/>
          </a:xfrm>
        </p:spPr>
        <p:txBody>
          <a:bodyPr/>
          <a:lstStyle/>
          <a:p>
            <a:r>
              <a:rPr lang="en-US" dirty="0"/>
              <a:t>Substances with high thermal conductivities are good conductors of heat; those with low thermal conductivities are good insulators.</a:t>
            </a:r>
          </a:p>
          <a:p>
            <a:r>
              <a:rPr lang="en-US" dirty="0">
                <a:solidFill>
                  <a:srgbClr val="00B0F0"/>
                </a:solidFill>
              </a:rPr>
              <a:t>Glass 0.84,</a:t>
            </a:r>
          </a:p>
          <a:p>
            <a:r>
              <a:rPr lang="en-US" dirty="0">
                <a:solidFill>
                  <a:srgbClr val="00B0F0"/>
                </a:solidFill>
              </a:rPr>
              <a:t>Air 0.023</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Tree>
    <p:extLst>
      <p:ext uri="{BB962C8B-B14F-4D97-AF65-F5344CB8AC3E}">
        <p14:creationId xmlns:p14="http://schemas.microsoft.com/office/powerpoint/2010/main" val="2125820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 a.14</a:t>
            </a:r>
            <a:br>
              <a:rPr lang="en-US" dirty="0"/>
            </a:br>
            <a:endParaRPr lang="en-US" dirty="0"/>
          </a:p>
        </p:txBody>
      </p:sp>
      <p:pic>
        <p:nvPicPr>
          <p:cNvPr id="5" name="Picture 4"/>
          <p:cNvPicPr>
            <a:picLocks noChangeAspect="1"/>
          </p:cNvPicPr>
          <p:nvPr/>
        </p:nvPicPr>
        <p:blipFill>
          <a:blip r:embed="rId2" r:link="rId3">
            <a:extLst>
              <a:ext uri="{28A0092B-C50C-407E-A947-70E740481C1C}">
                <a14:useLocalDpi xmlns:a14="http://schemas.microsoft.com/office/drawing/2010/main" val="0"/>
              </a:ext>
            </a:extLst>
          </a:blip>
          <a:srcRect b="2315"/>
          <a:stretch>
            <a:fillRect/>
          </a:stretch>
        </p:blipFill>
        <p:spPr>
          <a:xfrm>
            <a:off x="630653" y="52389"/>
            <a:ext cx="7832310" cy="8448964"/>
          </a:xfrm>
          <a:prstGeom prst="rect">
            <a:avLst/>
          </a:prstGeom>
        </p:spPr>
      </p:pic>
      <p:sp>
        <p:nvSpPr>
          <p:cNvPr id="2" name="TextBox 1"/>
          <p:cNvSpPr txBox="1"/>
          <p:nvPr/>
        </p:nvSpPr>
        <p:spPr>
          <a:xfrm>
            <a:off x="5154931" y="4023360"/>
            <a:ext cx="3897630" cy="954107"/>
          </a:xfrm>
          <a:prstGeom prst="rect">
            <a:avLst/>
          </a:prstGeom>
          <a:noFill/>
        </p:spPr>
        <p:txBody>
          <a:bodyPr wrap="square" rtlCol="0">
            <a:spAutoFit/>
          </a:bodyPr>
          <a:lstStyle/>
          <a:p>
            <a:r>
              <a:rPr lang="en-US" dirty="0"/>
              <a:t>1 </a:t>
            </a:r>
            <a:r>
              <a:rPr lang="en-US" dirty="0" err="1"/>
              <a:t>kw-hr</a:t>
            </a:r>
            <a:r>
              <a:rPr lang="en-US" dirty="0"/>
              <a:t> =3.6 million J,</a:t>
            </a:r>
          </a:p>
          <a:p>
            <a:r>
              <a:rPr lang="en-US" dirty="0"/>
              <a:t>15 cent/kW-hr</a:t>
            </a:r>
          </a:p>
        </p:txBody>
      </p:sp>
    </p:spTree>
    <p:extLst>
      <p:ext uri="{BB962C8B-B14F-4D97-AF65-F5344CB8AC3E}">
        <p14:creationId xmlns:p14="http://schemas.microsoft.com/office/powerpoint/2010/main" val="4160541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 </a:t>
            </a:r>
            <a:r>
              <a:rPr lang="en-US" dirty="0" err="1"/>
              <a:t>a.a</a:t>
            </a:r>
            <a:r>
              <a:rPr lang="en-US" dirty="0"/>
              <a:t/>
            </a:r>
            <a:br>
              <a:rPr lang="en-US" dirty="0"/>
            </a:br>
            <a:endParaRPr lang="en-US" dirty="0"/>
          </a:p>
        </p:txBody>
      </p:sp>
      <p:sp>
        <p:nvSpPr>
          <p:cNvPr id="4" name="Footer Placeholder 3"/>
          <p:cNvSpPr>
            <a:spLocks noGrp="1"/>
          </p:cNvSpPr>
          <p:nvPr>
            <p:ph type="ftr" sz="quarter" idx="3"/>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20b Pearson Education, Inc.</a:t>
            </a:r>
          </a:p>
        </p:txBody>
      </p:sp>
      <p:pic>
        <p:nvPicPr>
          <p:cNvPr id="5" name="Picture 4"/>
          <p:cNvPicPr>
            <a:picLocks noChangeAspect="1"/>
          </p:cNvPicPr>
          <p:nvPr/>
        </p:nvPicPr>
        <p:blipFill>
          <a:blip r:embed="rId2" r:link="rId3">
            <a:extLst>
              <a:ext uri="{28A0092B-C50C-407E-A947-70E740481C1C}">
                <a14:useLocalDpi xmlns:a14="http://schemas.microsoft.com/office/drawing/2010/main" val="0"/>
              </a:ext>
            </a:extLst>
          </a:blip>
          <a:srcRect b="2315"/>
          <a:stretch>
            <a:fillRect/>
          </a:stretch>
        </p:blipFill>
        <p:spPr>
          <a:xfrm>
            <a:off x="147369" y="252414"/>
            <a:ext cx="8982148" cy="7704200"/>
          </a:xfrm>
          <a:prstGeom prst="rect">
            <a:avLst/>
          </a:prstGeom>
        </p:spPr>
      </p:pic>
    </p:spTree>
    <p:extLst>
      <p:ext uri="{BB962C8B-B14F-4D97-AF65-F5344CB8AC3E}">
        <p14:creationId xmlns:p14="http://schemas.microsoft.com/office/powerpoint/2010/main" val="34638552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431"/>
          <a:stretch/>
        </p:blipFill>
        <p:spPr>
          <a:xfrm>
            <a:off x="5292090" y="1417321"/>
            <a:ext cx="3511296" cy="5138905"/>
          </a:xfrm>
          <a:prstGeom prst="rect">
            <a:avLst/>
          </a:prstGeom>
        </p:spPr>
      </p:pic>
      <p:sp>
        <p:nvSpPr>
          <p:cNvPr id="2" name="Title 1"/>
          <p:cNvSpPr>
            <a:spLocks noGrp="1"/>
          </p:cNvSpPr>
          <p:nvPr>
            <p:ph type="title"/>
          </p:nvPr>
        </p:nvSpPr>
        <p:spPr/>
        <p:txBody>
          <a:bodyPr/>
          <a:lstStyle/>
          <a:p>
            <a:r>
              <a:rPr lang="en-US" dirty="0">
                <a:solidFill>
                  <a:srgbClr val="00B0F0"/>
                </a:solidFill>
              </a:rPr>
              <a:t>Convection</a:t>
            </a:r>
          </a:p>
        </p:txBody>
      </p:sp>
      <p:sp>
        <p:nvSpPr>
          <p:cNvPr id="3" name="Content Placeholder 2"/>
          <p:cNvSpPr>
            <a:spLocks noGrp="1"/>
          </p:cNvSpPr>
          <p:nvPr>
            <p:ph idx="1"/>
          </p:nvPr>
        </p:nvSpPr>
        <p:spPr>
          <a:xfrm>
            <a:off x="219456" y="1279526"/>
            <a:ext cx="4958334" cy="4846638"/>
          </a:xfrm>
        </p:spPr>
        <p:txBody>
          <a:bodyPr/>
          <a:lstStyle/>
          <a:p>
            <a:r>
              <a:rPr lang="en-US" dirty="0"/>
              <a:t>Convection is the flow of fluid due to a difference in temperatures, such as warm air rising. The fluid “</a:t>
            </a:r>
            <a:r>
              <a:rPr lang="en-US" altLang="ja-JP" dirty="0"/>
              <a:t>carries” the heat with it as it moves.</a:t>
            </a:r>
          </a:p>
          <a:p>
            <a:r>
              <a:rPr lang="en-US" dirty="0"/>
              <a:t>Water have a large specific heat. Land is heated up faster during the day.</a:t>
            </a:r>
          </a:p>
          <a:p>
            <a:r>
              <a:rPr lang="en-US" dirty="0" err="1"/>
              <a:t>Ar</a:t>
            </a:r>
            <a:r>
              <a:rPr lang="en-US" dirty="0"/>
              <a:t> night, water cools off slower</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Tree>
    <p:extLst>
      <p:ext uri="{BB962C8B-B14F-4D97-AF65-F5344CB8AC3E}">
        <p14:creationId xmlns:p14="http://schemas.microsoft.com/office/powerpoint/2010/main" val="202111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Chapter 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Temperature scale conversions:</a:t>
                </a:r>
              </a:p>
              <a:p>
                <a:endParaRPr lang="en-US" dirty="0"/>
              </a:p>
              <a:p>
                <a:endParaRPr lang="en-US" dirty="0"/>
              </a:p>
              <a:p>
                <a:endParaRPr lang="en-US" dirty="0"/>
              </a:p>
              <a:p>
                <a:pPr marL="0" indent="0">
                  <a:buNone/>
                </a:pPr>
                <a:r>
                  <a:rPr lang="en-US" dirty="0"/>
                  <a:t> </a:t>
                </a:r>
              </a:p>
              <a:p>
                <a:r>
                  <a:rPr lang="en-US" dirty="0"/>
                  <a:t>Most substances expand when heated.</a:t>
                </a:r>
              </a:p>
              <a:p>
                <a:r>
                  <a:rPr lang="en-US" dirty="0"/>
                  <a:t>Linear expansion:</a:t>
                </a:r>
              </a:p>
              <a:p>
                <a:r>
                  <a:rPr lang="en-US" dirty="0"/>
                  <a:t>Volume expansion:                               , </a:t>
                </a:r>
                <a14:m>
                  <m:oMath xmlns:m="http://schemas.openxmlformats.org/officeDocument/2006/math">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𝛼</m:t>
                    </m:r>
                  </m:oMath>
                </a14:m>
                <a:endParaRPr lang="en-US" dirty="0"/>
              </a:p>
              <a:p>
                <a:r>
                  <a:rPr lang="en-US" dirty="0"/>
                  <a:t>Water contracts when heated from 0ºC to 4ºC.</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96" t="-1384" b="-981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863" y="1963420"/>
            <a:ext cx="3724275" cy="202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8098" y="4755833"/>
            <a:ext cx="2824162"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4298" y="5370195"/>
            <a:ext cx="2689225"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415493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solidFill>
                  <a:srgbClr val="00B050"/>
                </a:solidFill>
              </a:rPr>
              <a:t>Convection cells</a:t>
            </a:r>
          </a:p>
        </p:txBody>
      </p:sp>
      <p:sp>
        <p:nvSpPr>
          <p:cNvPr id="7" name="Text Placeholder 6"/>
          <p:cNvSpPr>
            <a:spLocks noGrp="1"/>
          </p:cNvSpPr>
          <p:nvPr>
            <p:ph type="body" sz="half" idx="2"/>
          </p:nvPr>
        </p:nvSpPr>
        <p:spPr>
          <a:xfrm>
            <a:off x="291466" y="1435100"/>
            <a:ext cx="3680460" cy="4691063"/>
          </a:xfrm>
        </p:spPr>
        <p:txBody>
          <a:bodyPr/>
          <a:lstStyle/>
          <a:p>
            <a:r>
              <a:rPr lang="en-US" sz="3200" dirty="0">
                <a:solidFill>
                  <a:srgbClr val="FF0000"/>
                </a:solidFill>
              </a:rPr>
              <a:t>Thermal pane windows</a:t>
            </a:r>
            <a:r>
              <a:rPr lang="en-US" sz="3200" dirty="0"/>
              <a:t>: Two glass panes separated by a distance d. If d is less than the cell size, cell cannot form and convection is stopped</a:t>
            </a: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pic>
        <p:nvPicPr>
          <p:cNvPr id="2050" name="Picture 2" descr="https://upload.wikimedia.org/wikipedia/commons/thumb/f/f5/ConvectionCells.svg/300px-ConvectionCells.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73704" y="2170905"/>
            <a:ext cx="4358791" cy="3138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725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61950" y="1067875"/>
            <a:ext cx="8324850" cy="4687889"/>
          </a:xfrm>
        </p:spPr>
        <p:txBody>
          <a:bodyPr/>
          <a:lstStyle/>
          <a:p>
            <a:r>
              <a:rPr lang="en-US" sz="2200" dirty="0"/>
              <a:t>from the ocean to the beach. </a:t>
            </a:r>
          </a:p>
          <a:p>
            <a:r>
              <a:rPr lang="en-US" sz="2200" dirty="0"/>
              <a:t>from the beach to the ocean.</a:t>
            </a:r>
          </a:p>
          <a:p>
            <a:r>
              <a:rPr lang="en-US" sz="2200" dirty="0"/>
              <a:t>either way, makes no difference.</a:t>
            </a: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4" name="Title 3"/>
          <p:cNvSpPr>
            <a:spLocks noGrp="1"/>
          </p:cNvSpPr>
          <p:nvPr>
            <p:ph type="title"/>
          </p:nvPr>
        </p:nvSpPr>
        <p:spPr/>
        <p:txBody>
          <a:bodyPr/>
          <a:lstStyle/>
          <a:p>
            <a:r>
              <a:rPr lang="en-US" sz="2600" b="1" i="1" dirty="0">
                <a:solidFill>
                  <a:srgbClr val="FC0128"/>
                </a:solidFill>
              </a:rPr>
              <a:t>Water</a:t>
            </a:r>
            <a:r>
              <a:rPr lang="en-US" sz="2600" dirty="0">
                <a:solidFill>
                  <a:srgbClr val="FC0128"/>
                </a:solidFill>
              </a:rPr>
              <a:t> </a:t>
            </a:r>
            <a:r>
              <a:rPr lang="en-US" sz="2600" dirty="0"/>
              <a:t>has a higher specific heat than </a:t>
            </a:r>
            <a:r>
              <a:rPr lang="en-US" sz="2600" b="1" i="1" dirty="0">
                <a:solidFill>
                  <a:srgbClr val="155C97"/>
                </a:solidFill>
              </a:rPr>
              <a:t>sand</a:t>
            </a:r>
            <a:r>
              <a:rPr lang="en-US" sz="2600" dirty="0"/>
              <a:t>. Therefore, on the beach at night, breezes would blow</a:t>
            </a:r>
          </a:p>
        </p:txBody>
      </p:sp>
      <p:sp>
        <p:nvSpPr>
          <p:cNvPr id="5" name="Text Placeholder 4"/>
          <p:cNvSpPr>
            <a:spLocks noGrp="1"/>
          </p:cNvSpPr>
          <p:nvPr>
            <p:ph type="body" sz="quarter" idx="12"/>
          </p:nvPr>
        </p:nvSpPr>
        <p:spPr/>
        <p:txBody>
          <a:bodyPr/>
          <a:lstStyle/>
          <a:p>
            <a:r>
              <a:rPr lang="en-US"/>
              <a:t>Night on the Beach</a:t>
            </a:r>
            <a:endParaRPr lang="en-US" dirty="0"/>
          </a:p>
        </p:txBody>
      </p:sp>
    </p:spTree>
    <p:extLst>
      <p:ext uri="{BB962C8B-B14F-4D97-AF65-F5344CB8AC3E}">
        <p14:creationId xmlns:p14="http://schemas.microsoft.com/office/powerpoint/2010/main" val="8143398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3" name="Title 2"/>
          <p:cNvSpPr>
            <a:spLocks noGrp="1"/>
          </p:cNvSpPr>
          <p:nvPr>
            <p:ph type="title"/>
          </p:nvPr>
        </p:nvSpPr>
        <p:spPr/>
        <p:txBody>
          <a:bodyPr/>
          <a:lstStyle/>
          <a:p>
            <a:r>
              <a:rPr lang="en-US" sz="2600" b="1" i="1" dirty="0">
                <a:solidFill>
                  <a:srgbClr val="FF0000"/>
                </a:solidFill>
              </a:rPr>
              <a:t>Water</a:t>
            </a:r>
            <a:r>
              <a:rPr lang="en-US" sz="2600" dirty="0">
                <a:solidFill>
                  <a:srgbClr val="FF0000"/>
                </a:solidFill>
              </a:rPr>
              <a:t> </a:t>
            </a:r>
            <a:r>
              <a:rPr lang="en-US" sz="2600" dirty="0"/>
              <a:t>has a higher specific heat than </a:t>
            </a:r>
            <a:r>
              <a:rPr lang="en-US" sz="2600" b="1" i="1" dirty="0">
                <a:solidFill>
                  <a:srgbClr val="155C97"/>
                </a:solidFill>
              </a:rPr>
              <a:t>sand</a:t>
            </a:r>
            <a:r>
              <a:rPr lang="en-US" sz="2600" dirty="0"/>
              <a:t>. Therefore, on the beach at night, breezes would blow</a:t>
            </a:r>
          </a:p>
        </p:txBody>
      </p:sp>
      <p:sp>
        <p:nvSpPr>
          <p:cNvPr id="12" name="Text Placeholder 11"/>
          <p:cNvSpPr>
            <a:spLocks noGrp="1"/>
          </p:cNvSpPr>
          <p:nvPr>
            <p:ph type="body" sz="quarter" idx="13"/>
          </p:nvPr>
        </p:nvSpPr>
        <p:spPr>
          <a:xfrm>
            <a:off x="142876" y="4908484"/>
            <a:ext cx="8827870" cy="2123841"/>
          </a:xfrm>
        </p:spPr>
        <p:txBody>
          <a:bodyPr/>
          <a:lstStyle/>
          <a:p>
            <a:r>
              <a:rPr lang="en-US" sz="2000" dirty="0"/>
              <a:t> Daytime</a:t>
            </a:r>
          </a:p>
          <a:p>
            <a:pPr marL="800100" lvl="1" indent="-342900">
              <a:buFont typeface="Wingdings" pitchFamily="2" charset="2"/>
              <a:buChar char="q"/>
            </a:pPr>
            <a:r>
              <a:rPr lang="en-US" sz="2000" dirty="0"/>
              <a:t> sun heats both the beach and the water</a:t>
            </a:r>
          </a:p>
          <a:p>
            <a:pPr marL="1257300" lvl="2" indent="-342900">
              <a:buFont typeface="Arial" pitchFamily="34" charset="0"/>
              <a:buChar char="•"/>
            </a:pPr>
            <a:r>
              <a:rPr lang="en-US" sz="2000" dirty="0"/>
              <a:t> beach heats up faster</a:t>
            </a:r>
          </a:p>
          <a:p>
            <a:pPr marL="1257300" lvl="2" indent="-342900">
              <a:buFont typeface="Arial" pitchFamily="34" charset="0"/>
              <a:buChar char="•"/>
            </a:pPr>
            <a:r>
              <a:rPr lang="en-US" sz="2000" dirty="0"/>
              <a:t> warmer air above beach rises</a:t>
            </a:r>
          </a:p>
          <a:p>
            <a:pPr marL="1257300" lvl="2" indent="-342900">
              <a:buFont typeface="Arial" pitchFamily="34" charset="0"/>
              <a:buChar char="•"/>
            </a:pPr>
            <a:r>
              <a:rPr lang="en-US" sz="2000" dirty="0"/>
              <a:t> cooler air from ocean moves in underneath</a:t>
            </a:r>
          </a:p>
          <a:p>
            <a:pPr marL="1257300" lvl="2" indent="-342900">
              <a:buFont typeface="Arial" pitchFamily="34" charset="0"/>
              <a:buChar char="•"/>
            </a:pPr>
            <a:r>
              <a:rPr lang="en-US" sz="2000" dirty="0"/>
              <a:t> breeze blows ocean →</a:t>
            </a:r>
            <a:r>
              <a:rPr lang="en-US" sz="2000" dirty="0">
                <a:sym typeface="Symbol" charset="0"/>
              </a:rPr>
              <a:t> land</a:t>
            </a:r>
          </a:p>
          <a:p>
            <a:r>
              <a:rPr lang="en-US" sz="2000" dirty="0"/>
              <a:t> Nighttime</a:t>
            </a:r>
          </a:p>
          <a:p>
            <a:pPr marL="800100" lvl="1" indent="-342900">
              <a:buFont typeface="Wingdings" pitchFamily="2" charset="2"/>
              <a:buChar char="q"/>
            </a:pPr>
            <a:r>
              <a:rPr lang="en-US" sz="2000" dirty="0"/>
              <a:t> sun has gone to sleep</a:t>
            </a:r>
          </a:p>
          <a:p>
            <a:pPr marL="1257300" lvl="2" indent="-342900">
              <a:buFont typeface="Arial" pitchFamily="34" charset="0"/>
              <a:buChar char="•"/>
            </a:pPr>
            <a:r>
              <a:rPr lang="en-US" sz="2000" dirty="0"/>
              <a:t> beach cools down faster</a:t>
            </a:r>
          </a:p>
          <a:p>
            <a:pPr marL="1257300" lvl="2" indent="-342900">
              <a:buFont typeface="Arial" pitchFamily="34" charset="0"/>
              <a:buChar char="•"/>
            </a:pPr>
            <a:r>
              <a:rPr lang="en-US" sz="2000" dirty="0"/>
              <a:t> warmer air is now above the ocean</a:t>
            </a:r>
          </a:p>
          <a:p>
            <a:pPr marL="1257300" lvl="2" indent="-342900">
              <a:buFont typeface="Arial" pitchFamily="34" charset="0"/>
              <a:buChar char="•"/>
            </a:pPr>
            <a:r>
              <a:rPr lang="en-US" sz="2000" dirty="0"/>
              <a:t> cooler air from beach moves out to the ocean</a:t>
            </a:r>
          </a:p>
          <a:p>
            <a:pPr marL="1257300" lvl="2" indent="-342900">
              <a:buFont typeface="Arial" pitchFamily="34" charset="0"/>
              <a:buChar char="•"/>
            </a:pPr>
            <a:r>
              <a:rPr lang="en-US" sz="2000" dirty="0"/>
              <a:t> breeze blows land →</a:t>
            </a:r>
            <a:r>
              <a:rPr lang="en-US" sz="2000" dirty="0">
                <a:sym typeface="Symbol" charset="0"/>
              </a:rPr>
              <a:t> ocean</a:t>
            </a:r>
            <a:endParaRPr lang="en-US" sz="2000" dirty="0"/>
          </a:p>
          <a:p>
            <a:pPr lvl="2"/>
            <a:endParaRPr lang="en-US" sz="2000" dirty="0"/>
          </a:p>
        </p:txBody>
      </p:sp>
      <p:sp>
        <p:nvSpPr>
          <p:cNvPr id="5" name="Text Placeholder 4"/>
          <p:cNvSpPr>
            <a:spLocks noGrp="1"/>
          </p:cNvSpPr>
          <p:nvPr>
            <p:ph type="body" sz="quarter" idx="12"/>
          </p:nvPr>
        </p:nvSpPr>
        <p:spPr/>
        <p:txBody>
          <a:bodyPr/>
          <a:lstStyle/>
          <a:p>
            <a:r>
              <a:rPr lang="en-US"/>
              <a:t>Night on the Beach</a:t>
            </a:r>
            <a:endParaRPr lang="en-US" dirty="0"/>
          </a:p>
        </p:txBody>
      </p:sp>
      <p:sp>
        <p:nvSpPr>
          <p:cNvPr id="6" name="Text Placeholder 5"/>
          <p:cNvSpPr>
            <a:spLocks noGrp="1"/>
          </p:cNvSpPr>
          <p:nvPr>
            <p:ph type="body" sz="quarter" idx="14"/>
          </p:nvPr>
        </p:nvSpPr>
        <p:spPr>
          <a:xfrm>
            <a:off x="361950" y="1067875"/>
            <a:ext cx="8324850" cy="4687889"/>
          </a:xfrm>
        </p:spPr>
        <p:txBody>
          <a:bodyPr/>
          <a:lstStyle/>
          <a:p>
            <a:r>
              <a:rPr lang="en-US" sz="2200" dirty="0"/>
              <a:t>from the ocean to the beach. </a:t>
            </a:r>
          </a:p>
          <a:p>
            <a:r>
              <a:rPr lang="en-US" sz="2200" b="1" dirty="0"/>
              <a:t>from the beach to the ocean.</a:t>
            </a:r>
          </a:p>
          <a:p>
            <a:r>
              <a:rPr lang="en-US" sz="2200" dirty="0"/>
              <a:t>either way, makes no difference.</a:t>
            </a:r>
          </a:p>
          <a:p>
            <a:endParaRPr lang="en-US" sz="2200" dirty="0"/>
          </a:p>
        </p:txBody>
      </p:sp>
      <p:sp>
        <p:nvSpPr>
          <p:cNvPr id="26" name="Text Box 6"/>
          <p:cNvSpPr txBox="1">
            <a:spLocks noChangeArrowheads="1"/>
          </p:cNvSpPr>
          <p:nvPr/>
        </p:nvSpPr>
        <p:spPr bwMode="auto">
          <a:xfrm>
            <a:off x="6684963" y="2830513"/>
            <a:ext cx="2308225" cy="592137"/>
          </a:xfrm>
          <a:prstGeom prst="rect">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0" cap="none" spc="0" normalizeH="0" baseline="0" noProof="0" dirty="0" err="1">
                <a:ln>
                  <a:noFill/>
                </a:ln>
                <a:solidFill>
                  <a:srgbClr val="B44B35"/>
                </a:solidFill>
                <a:effectLst>
                  <a:outerShdw blurRad="38100" dist="38100" dir="2700000" algn="tl">
                    <a:srgbClr val="000000"/>
                  </a:outerShdw>
                </a:effectLst>
                <a:uLnTx/>
                <a:uFillTx/>
                <a:latin typeface="Arial" charset="0"/>
                <a:ea typeface="ＭＳ Ｐゴシック" charset="0"/>
                <a:cs typeface="+mn-cs"/>
              </a:rPr>
              <a:t>c</a:t>
            </a:r>
            <a:r>
              <a:rPr kumimoji="0" lang="en-US" sz="2800" b="1" i="0" u="none" strike="noStrike" kern="0" cap="none" spc="0" normalizeH="0" baseline="-25000" noProof="0" dirty="0" err="1">
                <a:ln>
                  <a:noFill/>
                </a:ln>
                <a:solidFill>
                  <a:srgbClr val="B44B35"/>
                </a:solidFill>
                <a:effectLst>
                  <a:outerShdw blurRad="38100" dist="38100" dir="2700000" algn="tl">
                    <a:srgbClr val="000000"/>
                  </a:outerShdw>
                </a:effectLst>
                <a:uLnTx/>
                <a:uFillTx/>
                <a:latin typeface="Arial" charset="0"/>
                <a:ea typeface="ＭＳ Ｐゴシック" charset="0"/>
                <a:cs typeface="+mn-cs"/>
              </a:rPr>
              <a:t>sand</a:t>
            </a:r>
            <a:r>
              <a:rPr kumimoji="0" lang="en-US" sz="3200" b="1" i="0" u="none" strike="noStrike" kern="0" cap="none" spc="0" normalizeH="0" baseline="0" noProof="0" dirty="0">
                <a:ln>
                  <a:noFill/>
                </a:ln>
                <a:solidFill>
                  <a:srgbClr val="B44B35"/>
                </a:solidFill>
                <a:effectLst>
                  <a:outerShdw blurRad="38100" dist="38100" dir="2700000" algn="tl">
                    <a:srgbClr val="000000"/>
                  </a:outerShdw>
                </a:effectLst>
                <a:uLnTx/>
                <a:uFillTx/>
                <a:latin typeface="Arial" charset="0"/>
                <a:ea typeface="ＭＳ Ｐゴシック" charset="0"/>
                <a:cs typeface="+mn-cs"/>
              </a:rPr>
              <a:t> &lt; </a:t>
            </a:r>
            <a:r>
              <a:rPr kumimoji="0" lang="en-US" sz="3200" b="1" i="1" u="none" strike="noStrike" kern="0" cap="none" spc="0" normalizeH="0" baseline="0" noProof="0" dirty="0" err="1">
                <a:ln>
                  <a:noFill/>
                </a:ln>
                <a:solidFill>
                  <a:srgbClr val="B44B35"/>
                </a:solidFill>
                <a:effectLst>
                  <a:outerShdw blurRad="38100" dist="38100" dir="2700000" algn="tl">
                    <a:srgbClr val="000000"/>
                  </a:outerShdw>
                </a:effectLst>
                <a:uLnTx/>
                <a:uFillTx/>
                <a:latin typeface="Arial" charset="0"/>
                <a:ea typeface="ＭＳ Ｐゴシック" charset="0"/>
                <a:cs typeface="+mn-cs"/>
              </a:rPr>
              <a:t>c</a:t>
            </a:r>
            <a:r>
              <a:rPr kumimoji="0" lang="en-US" sz="2800" b="1" i="0" u="none" strike="noStrike" kern="0" cap="none" spc="0" normalizeH="0" baseline="-25000" noProof="0" dirty="0" err="1">
                <a:ln>
                  <a:noFill/>
                </a:ln>
                <a:solidFill>
                  <a:srgbClr val="B44B35"/>
                </a:solidFill>
                <a:effectLst>
                  <a:outerShdw blurRad="38100" dist="38100" dir="2700000" algn="tl">
                    <a:srgbClr val="000000"/>
                  </a:outerShdw>
                </a:effectLst>
                <a:uLnTx/>
                <a:uFillTx/>
                <a:latin typeface="Arial" charset="0"/>
                <a:ea typeface="ＭＳ Ｐゴシック" charset="0"/>
                <a:cs typeface="+mn-cs"/>
              </a:rPr>
              <a:t>water</a:t>
            </a:r>
            <a:endParaRPr kumimoji="0" lang="en-US" sz="2400" b="1" i="0" u="none" strike="noStrike" kern="0" cap="none" spc="0" normalizeH="0" baseline="0" noProof="0" dirty="0">
              <a:ln>
                <a:noFill/>
              </a:ln>
              <a:solidFill>
                <a:srgbClr val="B44B35"/>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424789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Radiation</a:t>
            </a:r>
          </a:p>
        </p:txBody>
      </p:sp>
      <p:sp>
        <p:nvSpPr>
          <p:cNvPr id="3" name="Content Placeholder 2"/>
          <p:cNvSpPr>
            <a:spLocks noGrp="1"/>
          </p:cNvSpPr>
          <p:nvPr>
            <p:ph idx="1"/>
          </p:nvPr>
        </p:nvSpPr>
        <p:spPr/>
        <p:txBody>
          <a:bodyPr/>
          <a:lstStyle/>
          <a:p>
            <a:r>
              <a:rPr lang="en-US" dirty="0"/>
              <a:t>The charges in atoms are accelerated randomly and thus emit radiation. Thus all objects give off energy in the form of radiation as electromagnetic waves</a:t>
            </a:r>
            <a:r>
              <a:rPr lang="en-US" dirty="0">
                <a:latin typeface="Arial"/>
                <a:cs typeface="Arial"/>
              </a:rPr>
              <a:t>—</a:t>
            </a:r>
            <a:r>
              <a:rPr lang="en-US" dirty="0"/>
              <a:t>infrared, visible light, ultraviolet</a:t>
            </a:r>
            <a:r>
              <a:rPr lang="en-US" dirty="0">
                <a:cs typeface="Arial"/>
              </a:rPr>
              <a:t>—</a:t>
            </a:r>
            <a:r>
              <a:rPr lang="en-US" dirty="0"/>
              <a:t>which, unlike conduction and convection, can transport heat through a vacuum.</a:t>
            </a:r>
          </a:p>
          <a:p>
            <a:r>
              <a:rPr lang="en-US" dirty="0"/>
              <a:t>Objects that are hot enough will glow</a:t>
            </a:r>
            <a:r>
              <a:rPr lang="en-US" dirty="0">
                <a:cs typeface="Arial"/>
              </a:rPr>
              <a:t>—</a:t>
            </a:r>
            <a:r>
              <a:rPr lang="en-US" dirty="0"/>
              <a:t>first red, then yellow, white, and blue. Objects at body temperature radiate in the infrared and can be seen with night vision binoculars.</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Tree>
    <p:extLst>
      <p:ext uri="{BB962C8B-B14F-4D97-AF65-F5344CB8AC3E}">
        <p14:creationId xmlns:p14="http://schemas.microsoft.com/office/powerpoint/2010/main" val="32440889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Radiation</a:t>
            </a:r>
          </a:p>
        </p:txBody>
      </p:sp>
      <p:sp>
        <p:nvSpPr>
          <p:cNvPr id="3" name="Content Placeholder 2"/>
          <p:cNvSpPr>
            <a:spLocks noGrp="1"/>
          </p:cNvSpPr>
          <p:nvPr>
            <p:ph idx="1"/>
          </p:nvPr>
        </p:nvSpPr>
        <p:spPr/>
        <p:txBody>
          <a:bodyPr/>
          <a:lstStyle/>
          <a:p>
            <a:r>
              <a:rPr lang="en-US" dirty="0"/>
              <a:t>The amount of energy radiated by an object due to its temperature is proportional to its surface area and also to the fourth (!) power of its temperature.</a:t>
            </a:r>
          </a:p>
          <a:p>
            <a:r>
              <a:rPr lang="en-US" dirty="0"/>
              <a:t>It also depends on the emissivity, which is a number between 0 and 1 that indicates how effective a radiator the object is; a perfect radiator would have an emissivity of 1.</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Tree>
    <p:extLst>
      <p:ext uri="{BB962C8B-B14F-4D97-AF65-F5344CB8AC3E}">
        <p14:creationId xmlns:p14="http://schemas.microsoft.com/office/powerpoint/2010/main" val="42556153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Radiation</a:t>
            </a:r>
          </a:p>
        </p:txBody>
      </p:sp>
      <p:sp>
        <p:nvSpPr>
          <p:cNvPr id="3" name="Content Placeholder 2"/>
          <p:cNvSpPr>
            <a:spLocks noGrp="1"/>
          </p:cNvSpPr>
          <p:nvPr>
            <p:ph idx="1"/>
          </p:nvPr>
        </p:nvSpPr>
        <p:spPr/>
        <p:txBody>
          <a:bodyPr/>
          <a:lstStyle/>
          <a:p>
            <a:r>
              <a:rPr lang="en-US" dirty="0"/>
              <a:t>This behavior is contained in the Stefan-Boltzmann law:</a:t>
            </a:r>
          </a:p>
          <a:p>
            <a:endParaRPr lang="en-US" dirty="0"/>
          </a:p>
          <a:p>
            <a:endParaRPr lang="en-US" dirty="0"/>
          </a:p>
          <a:p>
            <a:endParaRPr lang="en-US" dirty="0"/>
          </a:p>
          <a:p>
            <a:r>
              <a:rPr lang="en-US" dirty="0"/>
              <a:t>Here, </a:t>
            </a:r>
            <a:r>
              <a:rPr lang="en-US" i="1" dirty="0"/>
              <a:t>e</a:t>
            </a:r>
            <a:r>
              <a:rPr lang="en-US" dirty="0"/>
              <a:t> is the emissivity, and </a:t>
            </a:r>
            <a:r>
              <a:rPr lang="el-GR" i="1" dirty="0"/>
              <a:t>σ</a:t>
            </a:r>
            <a:r>
              <a:rPr lang="en-US" dirty="0"/>
              <a:t> is the Stefan-Boltzmann constant:</a:t>
            </a:r>
          </a:p>
          <a:p>
            <a:endParaRPr lang="el-GR" dirty="0"/>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363" y="5118100"/>
            <a:ext cx="5883275" cy="67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38" name="Picture 2" descr="\\192.168.4.30\conversion\IRDVD\JPG Creation\Walker Physics, 5e\Output\Chapter 16\DELIVERABLES_FOLDER_CH_16\FINAL_JPEG_FILES\C_Text_Elements\16_KeyEq_16-17.jpg"/>
          <p:cNvPicPr>
            <a:picLocks noChangeAspect="1" noChangeArrowheads="1"/>
          </p:cNvPicPr>
          <p:nvPr/>
        </p:nvPicPr>
        <p:blipFill rotWithShape="1">
          <a:blip r:embed="rId3">
            <a:extLst>
              <a:ext uri="{28A0092B-C50C-407E-A947-70E740481C1C}">
                <a14:useLocalDpi xmlns:a14="http://schemas.microsoft.com/office/drawing/2010/main" val="0"/>
              </a:ext>
            </a:extLst>
          </a:blip>
          <a:srcRect b="11031"/>
          <a:stretch/>
        </p:blipFill>
        <p:spPr bwMode="auto">
          <a:xfrm>
            <a:off x="298450" y="2455862"/>
            <a:ext cx="8547100" cy="1329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0468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 a.18</a:t>
            </a:r>
            <a:br>
              <a:rPr lang="en-US" dirty="0"/>
            </a:br>
            <a:endParaRPr lang="en-US" dirty="0"/>
          </a:p>
        </p:txBody>
      </p:sp>
      <p:sp>
        <p:nvSpPr>
          <p:cNvPr id="4" name="Footer Placeholder 3"/>
          <p:cNvSpPr>
            <a:spLocks noGrp="1"/>
          </p:cNvSpPr>
          <p:nvPr>
            <p:ph type="ftr" sz="quarter" idx="3"/>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20b Pearson Education, Inc.</a:t>
            </a:r>
          </a:p>
        </p:txBody>
      </p:sp>
      <p:pic>
        <p:nvPicPr>
          <p:cNvPr id="5" name="Picture 4"/>
          <p:cNvPicPr>
            <a:picLocks noChangeAspect="1"/>
          </p:cNvPicPr>
          <p:nvPr/>
        </p:nvPicPr>
        <p:blipFill>
          <a:blip r:embed="rId2" r:link="rId3">
            <a:extLst>
              <a:ext uri="{28A0092B-C50C-407E-A947-70E740481C1C}">
                <a14:useLocalDpi xmlns:a14="http://schemas.microsoft.com/office/drawing/2010/main" val="0"/>
              </a:ext>
            </a:extLst>
          </a:blip>
          <a:srcRect b="2315"/>
          <a:stretch>
            <a:fillRect/>
          </a:stretch>
        </p:blipFill>
        <p:spPr>
          <a:xfrm>
            <a:off x="-30382" y="102870"/>
            <a:ext cx="9115685" cy="8163877"/>
          </a:xfrm>
          <a:prstGeom prst="rect">
            <a:avLst/>
          </a:prstGeom>
        </p:spPr>
      </p:pic>
    </p:spTree>
    <p:extLst>
      <p:ext uri="{BB962C8B-B14F-4D97-AF65-F5344CB8AC3E}">
        <p14:creationId xmlns:p14="http://schemas.microsoft.com/office/powerpoint/2010/main" val="12815857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Increase by factor of </a:t>
            </a:r>
            <a:r>
              <a:rPr lang="en-US" dirty="0" smtClean="0"/>
              <a:t>16</a:t>
            </a:r>
            <a:endParaRPr lang="en-US" dirty="0"/>
          </a:p>
          <a:p>
            <a:r>
              <a:rPr lang="en-US" dirty="0"/>
              <a:t>Increase by factor of 4 </a:t>
            </a:r>
          </a:p>
          <a:p>
            <a:r>
              <a:rPr lang="en-US" dirty="0"/>
              <a:t>It will remain the same</a:t>
            </a:r>
          </a:p>
          <a:p>
            <a:r>
              <a:rPr lang="en-US" dirty="0"/>
              <a:t>Decrease by factor of 4</a:t>
            </a:r>
          </a:p>
          <a:p>
            <a:r>
              <a:rPr lang="en-US" dirty="0"/>
              <a:t>Decrease by factor of </a:t>
            </a:r>
            <a:r>
              <a:rPr lang="en-US" dirty="0" smtClean="0"/>
              <a:t>16</a:t>
            </a:r>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
        <p:nvSpPr>
          <p:cNvPr id="4" name="Title 3"/>
          <p:cNvSpPr>
            <a:spLocks noGrp="1"/>
          </p:cNvSpPr>
          <p:nvPr>
            <p:ph type="title"/>
          </p:nvPr>
        </p:nvSpPr>
        <p:spPr/>
        <p:txBody>
          <a:bodyPr/>
          <a:lstStyle/>
          <a:p>
            <a:r>
              <a:rPr lang="en-US" dirty="0"/>
              <a:t>If the Sun</a:t>
            </a:r>
            <a:r>
              <a:rPr lang="en-US" altLang="ja-JP" dirty="0">
                <a:latin typeface="Arial"/>
              </a:rPr>
              <a:t>’</a:t>
            </a:r>
            <a:r>
              <a:rPr lang="en-US" altLang="ja-JP" dirty="0"/>
              <a:t>s surface temperature falls to </a:t>
            </a:r>
            <a:r>
              <a:rPr lang="en-US" altLang="ja-JP" b="1" dirty="0">
                <a:solidFill>
                  <a:srgbClr val="FC0128"/>
                </a:solidFill>
              </a:rPr>
              <a:t>half</a:t>
            </a:r>
            <a:r>
              <a:rPr lang="en-US" altLang="ja-JP" dirty="0">
                <a:solidFill>
                  <a:srgbClr val="FC0128"/>
                </a:solidFill>
              </a:rPr>
              <a:t> </a:t>
            </a:r>
            <a:r>
              <a:rPr lang="en-US" altLang="ja-JP" dirty="0"/>
              <a:t>the current surface temperature, by what factor will the radiant energy reaching the Earth </a:t>
            </a:r>
            <a:r>
              <a:rPr lang="en-US" altLang="ja-JP" dirty="0" smtClean="0"/>
              <a:t>change?</a:t>
            </a:r>
            <a:endParaRPr lang="en-US" dirty="0"/>
          </a:p>
        </p:txBody>
      </p:sp>
      <p:sp>
        <p:nvSpPr>
          <p:cNvPr id="5" name="Text Placeholder 4"/>
          <p:cNvSpPr>
            <a:spLocks noGrp="1"/>
          </p:cNvSpPr>
          <p:nvPr>
            <p:ph type="body" sz="quarter" idx="12"/>
          </p:nvPr>
        </p:nvSpPr>
        <p:spPr/>
        <p:txBody>
          <a:bodyPr/>
          <a:lstStyle/>
          <a:p>
            <a:r>
              <a:rPr lang="en-US"/>
              <a:t>Radiation</a:t>
            </a:r>
            <a:endParaRPr lang="en-US" dirty="0"/>
          </a:p>
        </p:txBody>
      </p:sp>
    </p:spTree>
    <p:extLst>
      <p:ext uri="{BB962C8B-B14F-4D97-AF65-F5344CB8AC3E}">
        <p14:creationId xmlns:p14="http://schemas.microsoft.com/office/powerpoint/2010/main" val="31989754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If the Sun</a:t>
            </a:r>
            <a:r>
              <a:rPr lang="en-US" altLang="ja-JP" sz="3600" dirty="0">
                <a:latin typeface="Arial"/>
              </a:rPr>
              <a:t>’</a:t>
            </a:r>
            <a:r>
              <a:rPr lang="en-US" altLang="ja-JP" sz="3600" dirty="0"/>
              <a:t>s surface temperature falls to </a:t>
            </a:r>
            <a:r>
              <a:rPr lang="en-US" altLang="ja-JP" sz="3600" b="1" dirty="0">
                <a:solidFill>
                  <a:srgbClr val="FC0128"/>
                </a:solidFill>
              </a:rPr>
              <a:t>half</a:t>
            </a:r>
            <a:r>
              <a:rPr lang="en-US" altLang="ja-JP" sz="3600" dirty="0">
                <a:solidFill>
                  <a:srgbClr val="FC0128"/>
                </a:solidFill>
              </a:rPr>
              <a:t> </a:t>
            </a:r>
            <a:r>
              <a:rPr lang="en-US" altLang="ja-JP" sz="3600" dirty="0"/>
              <a:t>the current surface temperature, by what factor will the radiant energy reaching the Earth change?</a:t>
            </a:r>
            <a:r>
              <a:rPr lang="en-US" sz="3600" dirty="0"/>
              <a:t/>
            </a:r>
            <a:br>
              <a:rPr lang="en-US" sz="3600" dirty="0"/>
            </a:br>
            <a:endParaRPr lang="en-US" sz="3600" dirty="0"/>
          </a:p>
        </p:txBody>
      </p:sp>
      <p:sp>
        <p:nvSpPr>
          <p:cNvPr id="4" name="Text Placeholder 3"/>
          <p:cNvSpPr>
            <a:spLocks noGrp="1"/>
          </p:cNvSpPr>
          <p:nvPr>
            <p:ph type="body" sz="quarter" idx="13"/>
          </p:nvPr>
        </p:nvSpPr>
        <p:spPr/>
        <p:txBody>
          <a:bodyPr/>
          <a:lstStyle/>
          <a:p>
            <a:r>
              <a:rPr lang="en-US" dirty="0"/>
              <a:t>Radiation energy is proportional to </a:t>
            </a:r>
            <a:r>
              <a:rPr lang="en-US" i="1" dirty="0"/>
              <a:t>T</a:t>
            </a:r>
            <a:r>
              <a:rPr lang="en-US" baseline="-25000" dirty="0"/>
              <a:t>4</a:t>
            </a:r>
            <a:r>
              <a:rPr lang="en-US" dirty="0"/>
              <a:t>. So if temperature is halved, radiation energy will decrease by a factor of a.</a:t>
            </a:r>
          </a:p>
        </p:txBody>
      </p:sp>
      <p:sp>
        <p:nvSpPr>
          <p:cNvPr id="6" name="Text Placeholder 5"/>
          <p:cNvSpPr>
            <a:spLocks noGrp="1"/>
          </p:cNvSpPr>
          <p:nvPr>
            <p:ph type="body" sz="quarter" idx="14"/>
          </p:nvPr>
        </p:nvSpPr>
        <p:spPr>
          <a:xfrm>
            <a:off x="223838" y="2519363"/>
            <a:ext cx="8324850" cy="4687889"/>
          </a:xfrm>
        </p:spPr>
        <p:txBody>
          <a:bodyPr/>
          <a:lstStyle/>
          <a:p>
            <a:r>
              <a:rPr lang="en-US" dirty="0"/>
              <a:t>Increase by factor of </a:t>
            </a:r>
            <a:r>
              <a:rPr lang="en-US" dirty="0" smtClean="0"/>
              <a:t>16</a:t>
            </a:r>
            <a:endParaRPr lang="en-US" dirty="0"/>
          </a:p>
          <a:p>
            <a:r>
              <a:rPr lang="en-US" dirty="0"/>
              <a:t>Increase by factor of 4 </a:t>
            </a:r>
          </a:p>
          <a:p>
            <a:r>
              <a:rPr lang="en-US" dirty="0"/>
              <a:t>It will remain the same</a:t>
            </a:r>
          </a:p>
          <a:p>
            <a:r>
              <a:rPr lang="en-US" dirty="0"/>
              <a:t>Decrease by factor of 4</a:t>
            </a:r>
          </a:p>
          <a:p>
            <a:r>
              <a:rPr lang="en-US" b="1" dirty="0"/>
              <a:t>Decrease by factor of </a:t>
            </a:r>
            <a:r>
              <a:rPr lang="en-US" b="1" dirty="0" smtClean="0"/>
              <a:t>16</a:t>
            </a:r>
            <a:endParaRPr lang="en-US" b="1" dirty="0"/>
          </a:p>
          <a:p>
            <a:endParaRPr lang="en-US" dirty="0"/>
          </a:p>
        </p:txBody>
      </p:sp>
      <p:sp>
        <p:nvSpPr>
          <p:cNvPr id="7" name="Text Placeholder 6"/>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2303598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Chapter a</a:t>
            </a:r>
          </a:p>
        </p:txBody>
      </p:sp>
      <p:sp>
        <p:nvSpPr>
          <p:cNvPr id="3" name="Content Placeholder 2"/>
          <p:cNvSpPr>
            <a:spLocks noGrp="1"/>
          </p:cNvSpPr>
          <p:nvPr>
            <p:ph idx="1"/>
          </p:nvPr>
        </p:nvSpPr>
        <p:spPr/>
        <p:txBody>
          <a:bodyPr/>
          <a:lstStyle/>
          <a:p>
            <a:r>
              <a:rPr lang="en-US" dirty="0"/>
              <a:t>Heat is a form of energy: </a:t>
            </a:r>
          </a:p>
          <a:p>
            <a:r>
              <a:rPr lang="en-US" dirty="0"/>
              <a:t>Heat capacity of an object:</a:t>
            </a:r>
          </a:p>
          <a:p>
            <a:endParaRPr lang="en-US" dirty="0"/>
          </a:p>
          <a:p>
            <a:endParaRPr lang="en-US" dirty="0"/>
          </a:p>
          <a:p>
            <a:r>
              <a:rPr lang="en-US" dirty="0"/>
              <a:t>Specific heat is heat capacity per unit mass:</a:t>
            </a:r>
          </a:p>
          <a:p>
            <a:endParaRPr lang="en-US" dirty="0"/>
          </a:p>
          <a:p>
            <a:endParaRPr lang="en-US" dirty="0"/>
          </a:p>
          <a:p>
            <a:r>
              <a:rPr lang="en-US" dirty="0"/>
              <a:t>Energy is conserved in heat flow.</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2825" y="1273175"/>
            <a:ext cx="2913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463" y="2452053"/>
            <a:ext cx="1743075" cy="112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9975" y="4222433"/>
            <a:ext cx="1924050" cy="10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0148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29AFB6-AA84-4B09-B797-CBE31C69FB52}"/>
              </a:ext>
            </a:extLst>
          </p:cNvPr>
          <p:cNvSpPr>
            <a:spLocks noGrp="1"/>
          </p:cNvSpPr>
          <p:nvPr>
            <p:ph type="title"/>
          </p:nvPr>
        </p:nvSpPr>
        <p:spPr/>
        <p:txBody>
          <a:bodyPr/>
          <a:lstStyle/>
          <a:p>
            <a:r>
              <a:rPr lang="en-US" altLang="zh-HK" dirty="0" smtClean="0"/>
              <a:t> </a:t>
            </a:r>
            <a:r>
              <a:rPr lang="en-US" altLang="zh-HK" sz="3600" dirty="0" smtClean="0"/>
              <a:t>Recapitulation</a:t>
            </a:r>
            <a:endParaRPr lang="zh-HK" altLang="en-US" sz="3600" b="1" i="1" dirty="0">
              <a:solidFill>
                <a:schemeClr val="accent1"/>
              </a:solidFill>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8111F75E-4CD7-42D3-8F74-A11898D46344}"/>
                  </a:ext>
                </a:extLst>
              </p:cNvPr>
              <p:cNvSpPr>
                <a:spLocks noGrp="1"/>
              </p:cNvSpPr>
              <p:nvPr>
                <p:ph idx="1"/>
              </p:nvPr>
            </p:nvSpPr>
            <p:spPr/>
            <p:txBody>
              <a:bodyPr/>
              <a:lstStyle/>
              <a:p>
                <a:r>
                  <a:rPr lang="en-US" altLang="zh-HK" sz="2800" b="1" i="1" dirty="0">
                    <a:solidFill>
                      <a:schemeClr val="accent1"/>
                    </a:solidFill>
                  </a:rPr>
                  <a:t>S(E)=ln( number of configurations with energy E</a:t>
                </a:r>
                <a:r>
                  <a:rPr lang="en-US" altLang="zh-HK" sz="2800" b="1" i="1" dirty="0" smtClean="0">
                    <a:solidFill>
                      <a:schemeClr val="accent1"/>
                    </a:solidFill>
                  </a:rPr>
                  <a:t>.</a:t>
                </a:r>
                <a:endParaRPr lang="en-US" altLang="zh-HK" sz="2700" i="1" dirty="0" smtClean="0">
                  <a:latin typeface="Cambria Math" panose="02040503050406030204" pitchFamily="18" charset="0"/>
                  <a:ea typeface="Cambria Math" panose="02040503050406030204" pitchFamily="18" charset="0"/>
                </a:endParaRPr>
              </a:p>
              <a:p>
                <a:endParaRPr lang="en-US" altLang="zh-HK" sz="2700" i="1" dirty="0" smtClean="0">
                  <a:latin typeface="Cambria Math" panose="02040503050406030204" pitchFamily="18" charset="0"/>
                  <a:ea typeface="Cambria Math" panose="02040503050406030204" pitchFamily="18" charset="0"/>
                </a:endParaRPr>
              </a:p>
              <a:p>
                <a14:m>
                  <m:oMath xmlns:m="http://schemas.openxmlformats.org/officeDocument/2006/math">
                    <m:sSub>
                      <m:sSubPr>
                        <m:ctrlPr>
                          <a:rPr lang="en-US" altLang="zh-HK" sz="2700" i="1">
                            <a:latin typeface="Cambria Math" panose="02040503050406030204" pitchFamily="18" charset="0"/>
                            <a:ea typeface="Cambria Math" panose="02040503050406030204" pitchFamily="18" charset="0"/>
                          </a:rPr>
                        </m:ctrlPr>
                      </m:sSubPr>
                      <m:e>
                        <m:r>
                          <a:rPr lang="en-US" altLang="zh-HK" sz="2700" i="1">
                            <a:latin typeface="Cambria Math" panose="02040503050406030204" pitchFamily="18" charset="0"/>
                            <a:ea typeface="Cambria Math" panose="02040503050406030204" pitchFamily="18" charset="0"/>
                          </a:rPr>
                          <m:t>1/(</m:t>
                        </m:r>
                        <m:r>
                          <a:rPr lang="en-US" altLang="zh-HK" sz="2700" i="1">
                            <a:latin typeface="Cambria Math" panose="02040503050406030204" pitchFamily="18" charset="0"/>
                            <a:ea typeface="Cambria Math" panose="02040503050406030204" pitchFamily="18" charset="0"/>
                          </a:rPr>
                          <m:t>𝑘</m:t>
                        </m:r>
                      </m:e>
                      <m:sub>
                        <m:r>
                          <a:rPr lang="en-US" altLang="zh-HK" sz="2700" i="1">
                            <a:latin typeface="Cambria Math" panose="02040503050406030204" pitchFamily="18" charset="0"/>
                            <a:ea typeface="Cambria Math" panose="02040503050406030204" pitchFamily="18" charset="0"/>
                          </a:rPr>
                          <m:t>𝐵</m:t>
                        </m:r>
                      </m:sub>
                    </m:sSub>
                    <m:r>
                      <a:rPr lang="en-US" altLang="zh-HK" sz="2700" i="1">
                        <a:latin typeface="Cambria Math" panose="02040503050406030204" pitchFamily="18" charset="0"/>
                        <a:ea typeface="Cambria Math" panose="02040503050406030204" pitchFamily="18" charset="0"/>
                      </a:rPr>
                      <m:t>𝑇</m:t>
                    </m:r>
                    <m:r>
                      <a:rPr lang="en-US" altLang="zh-HK" sz="2700" i="1">
                        <a:latin typeface="Cambria Math" panose="02040503050406030204" pitchFamily="18" charset="0"/>
                        <a:ea typeface="Cambria Math" panose="02040503050406030204" pitchFamily="18" charset="0"/>
                      </a:rPr>
                      <m:t>)=</m:t>
                    </m:r>
                    <m:f>
                      <m:fPr>
                        <m:ctrlPr>
                          <a:rPr lang="en-US" altLang="zh-HK" sz="2700" i="1">
                            <a:latin typeface="Cambria Math" panose="02040503050406030204" pitchFamily="18" charset="0"/>
                            <a:ea typeface="Cambria Math" panose="02040503050406030204" pitchFamily="18" charset="0"/>
                          </a:rPr>
                        </m:ctrlPr>
                      </m:fPr>
                      <m:num>
                        <m:r>
                          <a:rPr lang="zh-HK" altLang="en-US" sz="2700" i="1">
                            <a:latin typeface="Cambria Math" panose="02040503050406030204" pitchFamily="18" charset="0"/>
                            <a:ea typeface="Cambria Math" panose="02040503050406030204" pitchFamily="18" charset="0"/>
                          </a:rPr>
                          <m:t>𝜕</m:t>
                        </m:r>
                        <m:r>
                          <a:rPr lang="en-US" altLang="zh-HK" sz="2700" i="1">
                            <a:latin typeface="Cambria Math" panose="02040503050406030204" pitchFamily="18" charset="0"/>
                          </a:rPr>
                          <m:t>𝑆</m:t>
                        </m:r>
                        <m:sSub>
                          <m:sSubPr>
                            <m:ctrlPr>
                              <a:rPr lang="en-US" altLang="zh-HK" sz="2700" i="1">
                                <a:latin typeface="Cambria Math" panose="02040503050406030204" pitchFamily="18" charset="0"/>
                                <a:ea typeface="Cambria Math" panose="02040503050406030204" pitchFamily="18" charset="0"/>
                              </a:rPr>
                            </m:ctrlPr>
                          </m:sSubPr>
                          <m:e>
                            <m:r>
                              <a:rPr lang="en-US" altLang="zh-HK" sz="2700" i="1">
                                <a:latin typeface="Cambria Math" panose="02040503050406030204" pitchFamily="18" charset="0"/>
                                <a:ea typeface="Cambria Math" panose="02040503050406030204" pitchFamily="18" charset="0"/>
                              </a:rPr>
                              <m:t>(</m:t>
                            </m:r>
                            <m:r>
                              <a:rPr lang="en-US" altLang="zh-HK" sz="2700" i="1">
                                <a:latin typeface="Cambria Math" panose="02040503050406030204" pitchFamily="18" charset="0"/>
                                <a:ea typeface="Cambria Math" panose="02040503050406030204" pitchFamily="18" charset="0"/>
                              </a:rPr>
                              <m:t>𝐸</m:t>
                            </m:r>
                          </m:e>
                          <m:sub/>
                        </m:sSub>
                        <m:r>
                          <a:rPr lang="en-US" altLang="zh-HK" sz="2700" i="1">
                            <a:latin typeface="Cambria Math" panose="02040503050406030204" pitchFamily="18" charset="0"/>
                            <a:ea typeface="Cambria Math" panose="02040503050406030204" pitchFamily="18" charset="0"/>
                          </a:rPr>
                          <m:t>)</m:t>
                        </m:r>
                      </m:num>
                      <m:den>
                        <m:r>
                          <a:rPr lang="zh-HK" altLang="en-US" sz="2700" i="1">
                            <a:latin typeface="Cambria Math" panose="02040503050406030204" pitchFamily="18" charset="0"/>
                            <a:ea typeface="Cambria Math" panose="02040503050406030204" pitchFamily="18" charset="0"/>
                          </a:rPr>
                          <m:t>𝜕</m:t>
                        </m:r>
                        <m:r>
                          <a:rPr lang="en-US" altLang="zh-HK" sz="2700" i="1">
                            <a:latin typeface="Cambria Math" panose="02040503050406030204" pitchFamily="18" charset="0"/>
                            <a:ea typeface="Cambria Math" panose="02040503050406030204" pitchFamily="18" charset="0"/>
                          </a:rPr>
                          <m:t>𝐸</m:t>
                        </m:r>
                      </m:den>
                    </m:f>
                    <m:r>
                      <a:rPr lang="en-US" altLang="zh-HK" sz="2700" i="1">
                        <a:latin typeface="Cambria Math" panose="02040503050406030204" pitchFamily="18" charset="0"/>
                        <a:ea typeface="Cambria Math" panose="02040503050406030204" pitchFamily="18" charset="0"/>
                      </a:rPr>
                      <m:t> </m:t>
                    </m:r>
                  </m:oMath>
                </a14:m>
                <a:r>
                  <a:rPr lang="en-US" altLang="zh-HK" sz="2700" dirty="0"/>
                  <a:t>.</a:t>
                </a:r>
              </a:p>
              <a:p>
                <a:r>
                  <a:rPr lang="en-US" altLang="zh-HK" sz="1500" dirty="0"/>
                  <a:t>.</a:t>
                </a:r>
              </a:p>
              <a:p>
                <a:r>
                  <a:rPr lang="en-US" altLang="zh-HK" sz="2700" dirty="0" smtClean="0">
                    <a:solidFill>
                      <a:srgbClr val="FF0000"/>
                    </a:solidFill>
                  </a:rPr>
                  <a:t>In thermodynamics, an average of S </a:t>
                </a:r>
                <a:r>
                  <a:rPr lang="en-US" altLang="zh-HK" sz="2700" dirty="0">
                    <a:solidFill>
                      <a:srgbClr val="FF0000"/>
                    </a:solidFill>
                  </a:rPr>
                  <a:t>is called the entropy.</a:t>
                </a:r>
              </a:p>
              <a:p>
                <a:endParaRPr lang="zh-HK" altLang="en-US" dirty="0"/>
              </a:p>
            </p:txBody>
          </p:sp>
        </mc:Choice>
        <mc:Fallback xmlns="">
          <p:sp>
            <p:nvSpPr>
              <p:cNvPr id="3" name="內容版面配置區 2">
                <a:extLst>
                  <a:ext uri="{FF2B5EF4-FFF2-40B4-BE49-F238E27FC236}">
                    <a16:creationId xmlns:a16="http://schemas.microsoft.com/office/drawing/2014/main" id="{8111F75E-4CD7-42D3-8F74-A11898D46344}"/>
                  </a:ext>
                </a:extLst>
              </p:cNvPr>
              <p:cNvSpPr>
                <a:spLocks noGrp="1" noRot="1" noChangeAspect="1" noMove="1" noResize="1" noEditPoints="1" noAdjustHandles="1" noChangeArrowheads="1" noChangeShapeType="1" noTextEdit="1"/>
              </p:cNvSpPr>
              <p:nvPr>
                <p:ph idx="1"/>
              </p:nvPr>
            </p:nvSpPr>
            <p:spPr>
              <a:blipFill>
                <a:blip r:embed="rId2"/>
                <a:stretch>
                  <a:fillRect l="-1391" t="-2241"/>
                </a:stretch>
              </a:blipFill>
            </p:spPr>
            <p:txBody>
              <a:bodyPr/>
              <a:lstStyle/>
              <a:p>
                <a:r>
                  <a:rPr lang="en-US">
                    <a:noFill/>
                  </a:rPr>
                  <a:t> </a:t>
                </a:r>
              </a:p>
            </p:txBody>
          </p:sp>
        </mc:Fallback>
      </mc:AlternateContent>
    </p:spTree>
    <p:extLst>
      <p:ext uri="{BB962C8B-B14F-4D97-AF65-F5344CB8AC3E}">
        <p14:creationId xmlns:p14="http://schemas.microsoft.com/office/powerpoint/2010/main" val="32756581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Chapter a</a:t>
            </a:r>
          </a:p>
        </p:txBody>
      </p:sp>
      <p:sp>
        <p:nvSpPr>
          <p:cNvPr id="3" name="Content Placeholder 2"/>
          <p:cNvSpPr>
            <a:spLocks noGrp="1"/>
          </p:cNvSpPr>
          <p:nvPr>
            <p:ph idx="1"/>
          </p:nvPr>
        </p:nvSpPr>
        <p:spPr/>
        <p:txBody>
          <a:bodyPr/>
          <a:lstStyle/>
          <a:p>
            <a:r>
              <a:rPr lang="en-US" dirty="0"/>
              <a:t>Conduction: heat exchange from one part of a material to a cooler part, with no bulk motion of the material.</a:t>
            </a:r>
          </a:p>
          <a:p>
            <a:r>
              <a:rPr lang="en-US" dirty="0"/>
              <a:t>Heat exchanged in time </a:t>
            </a:r>
            <a:r>
              <a:rPr lang="en-US" i="1" dirty="0"/>
              <a:t>t</a:t>
            </a:r>
            <a:r>
              <a:rPr lang="en-US" dirty="0"/>
              <a:t>:</a:t>
            </a:r>
          </a:p>
          <a:p>
            <a:endParaRPr lang="en-US" dirty="0"/>
          </a:p>
          <a:p>
            <a:endParaRPr lang="en-US" dirty="0"/>
          </a:p>
          <a:p>
            <a:r>
              <a:rPr lang="en-US" dirty="0"/>
              <a:t>Convection is heat exchange due to the bulk motion of an unevenly heated fluid.</a:t>
            </a:r>
          </a:p>
          <a:p>
            <a:r>
              <a:rPr lang="en-US" dirty="0"/>
              <a:t>Radiation is heat exchange due to electromagnetic radiation.</a:t>
            </a: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225" y="3332798"/>
            <a:ext cx="3003550" cy="10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339470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Chapter a</a:t>
            </a:r>
          </a:p>
        </p:txBody>
      </p:sp>
      <p:sp>
        <p:nvSpPr>
          <p:cNvPr id="3" name="Content Placeholder 2"/>
          <p:cNvSpPr>
            <a:spLocks noGrp="1"/>
          </p:cNvSpPr>
          <p:nvPr>
            <p:ph idx="1"/>
          </p:nvPr>
        </p:nvSpPr>
        <p:spPr/>
        <p:txBody>
          <a:bodyPr/>
          <a:lstStyle/>
          <a:p>
            <a:r>
              <a:rPr lang="en-US" dirty="0"/>
              <a:t>Radiated power as a function of temperature:</a:t>
            </a:r>
          </a:p>
          <a:p>
            <a:endParaRPr lang="en-US" dirty="0"/>
          </a:p>
          <a:p>
            <a:r>
              <a:rPr lang="en-US" dirty="0"/>
              <a:t>Stefan-Boltzmann constant:</a:t>
            </a:r>
          </a:p>
          <a:p>
            <a:endParaRPr lang="en-US" dirty="0"/>
          </a:p>
          <a:p>
            <a:endParaRPr lang="en-US" dirty="0"/>
          </a:p>
          <a:p>
            <a:r>
              <a:rPr lang="en-US" dirty="0"/>
              <a:t>The net radiated power to surroundings at </a:t>
            </a:r>
            <a:r>
              <a:rPr lang="en-US" i="1" dirty="0" err="1">
                <a:latin typeface="Times New Roman" panose="02020603050405020304" pitchFamily="18" charset="0"/>
                <a:cs typeface="Times New Roman" panose="02020603050405020304" pitchFamily="18" charset="0"/>
              </a:rPr>
              <a:t>T</a:t>
            </a:r>
            <a:r>
              <a:rPr lang="en-US" i="1" baseline="-25000" dirty="0" err="1">
                <a:latin typeface="Times New Roman" panose="02020603050405020304" pitchFamily="18" charset="0"/>
                <a:cs typeface="Times New Roman" panose="02020603050405020304" pitchFamily="18" charset="0"/>
              </a:rPr>
              <a:t>s</a:t>
            </a:r>
            <a:r>
              <a:rPr lang="en-US" dirty="0"/>
              <a:t>:</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775" y="1867853"/>
            <a:ext cx="2328863"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0363" y="3235008"/>
            <a:ext cx="5883275" cy="67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7" name="Object 6"/>
          <p:cNvGraphicFramePr>
            <a:graphicFrameLocks noChangeAspect="1"/>
          </p:cNvGraphicFramePr>
          <p:nvPr/>
        </p:nvGraphicFramePr>
        <p:xfrm>
          <a:off x="1905000" y="4975860"/>
          <a:ext cx="3276600" cy="827088"/>
        </p:xfrm>
        <a:graphic>
          <a:graphicData uri="http://schemas.openxmlformats.org/presentationml/2006/ole">
            <mc:AlternateContent xmlns:mc="http://schemas.openxmlformats.org/markup-compatibility/2006">
              <mc:Choice xmlns:v="urn:schemas-microsoft-com:vml" Requires="v">
                <p:oleObj spid="_x0000_s4119" name="Equation" r:id="rId5" imgW="1206500" imgH="304800" progId="Equation.DSMT4">
                  <p:embed/>
                </p:oleObj>
              </mc:Choice>
              <mc:Fallback>
                <p:oleObj name="Equation" r:id="rId5" imgW="1206500" imgH="304800" progId="Equation.DSMT4">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4975860"/>
                        <a:ext cx="32766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54327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88595" y="1053785"/>
                <a:ext cx="8778239" cy="745629"/>
              </a:xfrm>
            </p:spPr>
            <p:txBody>
              <a:bodyPr>
                <a:normAutofit fontScale="90000"/>
              </a:bodyPr>
              <a:lstStyle/>
              <a:p>
                <a:pPr algn="ctr"/>
                <a:r>
                  <a:rPr lang="en-US" sz="4000" b="1" dirty="0" smtClean="0">
                    <a:solidFill>
                      <a:srgbClr val="FF0000"/>
                    </a:solidFill>
                  </a:rPr>
                  <a:t>Recapitulation:</a:t>
                </a:r>
                <a:br>
                  <a:rPr lang="en-US" sz="4000" b="1" dirty="0" smtClean="0">
                    <a:solidFill>
                      <a:srgbClr val="FF0000"/>
                    </a:solidFill>
                  </a:rPr>
                </a:br>
                <a:r>
                  <a:rPr lang="en-US" sz="4000" b="1" dirty="0" smtClean="0">
                    <a:solidFill>
                      <a:srgbClr val="FF0000"/>
                    </a:solidFill>
                  </a:rPr>
                  <a:t>T</a:t>
                </a:r>
                <a14:m>
                  <m:oMath xmlns:m="http://schemas.openxmlformats.org/officeDocument/2006/math">
                    <m:r>
                      <m:rPr>
                        <m:nor/>
                      </m:rPr>
                      <a:rPr lang="en-US" sz="4000" b="1">
                        <a:solidFill>
                          <a:srgbClr val="FF0000"/>
                        </a:solidFill>
                        <a:latin typeface="Cambria Math" panose="02040503050406030204" pitchFamily="18" charset="0"/>
                        <a:ea typeface="Cambria Math" panose="02040503050406030204" pitchFamily="18" charset="0"/>
                      </a:rPr>
                      <m:t>he</m:t>
                    </m:r>
                    <m:r>
                      <m:rPr>
                        <m:nor/>
                      </m:rPr>
                      <a:rPr lang="en-US" sz="4000" b="1">
                        <a:solidFill>
                          <a:srgbClr val="FF0000"/>
                        </a:solidFill>
                        <a:latin typeface="Cambria Math" panose="02040503050406030204" pitchFamily="18" charset="0"/>
                        <a:ea typeface="Cambria Math" panose="02040503050406030204" pitchFamily="18" charset="0"/>
                      </a:rPr>
                      <m:t> </m:t>
                    </m:r>
                    <m:r>
                      <m:rPr>
                        <m:nor/>
                      </m:rPr>
                      <a:rPr lang="en-US" altLang="zh-HK" sz="4000" b="1" dirty="0">
                        <a:solidFill>
                          <a:srgbClr val="FF0000"/>
                        </a:solidFill>
                      </a:rPr>
                      <m:t>Boltzman</m:t>
                    </m:r>
                    <m:r>
                      <m:rPr>
                        <m:nor/>
                      </m:rPr>
                      <a:rPr lang="en-US" altLang="zh-HK" sz="4000" b="1" dirty="0">
                        <a:solidFill>
                          <a:srgbClr val="FF0000"/>
                        </a:solidFill>
                      </a:rPr>
                      <m:t> </m:t>
                    </m:r>
                    <m:r>
                      <m:rPr>
                        <m:nor/>
                      </m:rPr>
                      <a:rPr lang="en-US" altLang="zh-HK" sz="4000" b="1" dirty="0">
                        <a:solidFill>
                          <a:srgbClr val="FF0000"/>
                        </a:solidFill>
                      </a:rPr>
                      <m:t>canonical</m:t>
                    </m:r>
                    <m:r>
                      <m:rPr>
                        <m:nor/>
                      </m:rPr>
                      <a:rPr lang="en-US" altLang="zh-HK" sz="4000" b="1" dirty="0">
                        <a:solidFill>
                          <a:srgbClr val="FF0000"/>
                        </a:solidFill>
                      </a:rPr>
                      <m:t> </m:t>
                    </m:r>
                    <m:r>
                      <m:rPr>
                        <m:nor/>
                      </m:rPr>
                      <a:rPr lang="en-US" altLang="zh-HK" sz="4000" b="1" dirty="0">
                        <a:solidFill>
                          <a:srgbClr val="FF0000"/>
                        </a:solidFill>
                      </a:rPr>
                      <m:t>distribution</m:t>
                    </m:r>
                    <m:r>
                      <a:rPr lang="en-US" altLang="zh-HK" sz="4000" b="1" i="1" dirty="0">
                        <a:solidFill>
                          <a:srgbClr val="FF0000"/>
                        </a:solidFill>
                        <a:latin typeface="Cambria Math" panose="02040503050406030204" pitchFamily="18" charset="0"/>
                      </a:rPr>
                      <m:t> </m:t>
                    </m:r>
                  </m:oMath>
                </a14:m>
                <a:r>
                  <a:rPr lang="en-US" sz="4000" dirty="0" smtClean="0"/>
                  <a:t>: </a:t>
                </a:r>
                <a:br>
                  <a:rPr lang="en-US" sz="4000" dirty="0" smtClean="0"/>
                </a:br>
                <a14:m>
                  <m:oMath xmlns:m="http://schemas.openxmlformats.org/officeDocument/2006/math">
                    <m:r>
                      <a:rPr lang="en-US" sz="4000" i="1">
                        <a:solidFill>
                          <a:srgbClr val="FF0000"/>
                        </a:solidFill>
                        <a:latin typeface="Cambria Math" panose="02040503050406030204" pitchFamily="18" charset="0"/>
                      </a:rPr>
                      <m:t>𝑃</m:t>
                    </m:r>
                  </m:oMath>
                </a14:m>
                <a:r>
                  <a:rPr lang="en-US" sz="4000" dirty="0">
                    <a:solidFill>
                      <a:srgbClr val="FF0000"/>
                    </a:solidFill>
                  </a:rPr>
                  <a:t>=</a:t>
                </a:r>
                <a14:m>
                  <m:oMath xmlns:m="http://schemas.openxmlformats.org/officeDocument/2006/math">
                    <m:sSup>
                      <m:sSupPr>
                        <m:ctrlPr>
                          <a:rPr lang="en-US" sz="4000" i="1">
                            <a:solidFill>
                              <a:srgbClr val="FF0000"/>
                            </a:solidFill>
                            <a:latin typeface="Cambria Math" panose="02040503050406030204" pitchFamily="18" charset="0"/>
                          </a:rPr>
                        </m:ctrlPr>
                      </m:sSupPr>
                      <m:e>
                        <m:r>
                          <a:rPr lang="en-US" sz="4000" i="1">
                            <a:solidFill>
                              <a:srgbClr val="FF0000"/>
                            </a:solidFill>
                            <a:latin typeface="Cambria Math" panose="02040503050406030204" pitchFamily="18" charset="0"/>
                          </a:rPr>
                          <m:t>𝑒</m:t>
                        </m:r>
                      </m:e>
                      <m:sup>
                        <m:r>
                          <a:rPr lang="en-US" sz="4000" i="1">
                            <a:solidFill>
                              <a:srgbClr val="FF0000"/>
                            </a:solidFill>
                            <a:latin typeface="Cambria Math" panose="02040503050406030204" pitchFamily="18" charset="0"/>
                            <a:ea typeface="Cambria Math" panose="02040503050406030204" pitchFamily="18" charset="0"/>
                          </a:rPr>
                          <m:t>−</m:t>
                        </m:r>
                        <m:sSub>
                          <m:sSubPr>
                            <m:ctrlPr>
                              <a:rPr lang="en-US" sz="4000" i="1">
                                <a:solidFill>
                                  <a:srgbClr val="FF0000"/>
                                </a:solidFill>
                                <a:latin typeface="Cambria Math" panose="02040503050406030204" pitchFamily="18" charset="0"/>
                                <a:ea typeface="Cambria Math" panose="02040503050406030204" pitchFamily="18" charset="0"/>
                              </a:rPr>
                            </m:ctrlPr>
                          </m:sSubPr>
                          <m:e>
                            <m:r>
                              <a:rPr lang="en-US" sz="4000" i="1">
                                <a:solidFill>
                                  <a:srgbClr val="FF0000"/>
                                </a:solidFill>
                                <a:latin typeface="Cambria Math" panose="02040503050406030204" pitchFamily="18" charset="0"/>
                                <a:ea typeface="Cambria Math" panose="02040503050406030204" pitchFamily="18" charset="0"/>
                              </a:rPr>
                              <m:t>𝐸</m:t>
                            </m:r>
                          </m:e>
                          <m:sub>
                            <m:r>
                              <a:rPr lang="en-US" sz="4000" i="1">
                                <a:solidFill>
                                  <a:srgbClr val="FF0000"/>
                                </a:solidFill>
                                <a:latin typeface="Cambria Math" panose="02040503050406030204" pitchFamily="18" charset="0"/>
                                <a:ea typeface="Cambria Math" panose="02040503050406030204" pitchFamily="18" charset="0"/>
                              </a:rPr>
                              <m:t>𝑆</m:t>
                            </m:r>
                          </m:sub>
                        </m:sSub>
                        <m:r>
                          <a:rPr lang="en-US" sz="4000" i="1">
                            <a:solidFill>
                              <a:srgbClr val="FF0000"/>
                            </a:solidFill>
                            <a:latin typeface="Cambria Math" panose="02040503050406030204" pitchFamily="18" charset="0"/>
                            <a:ea typeface="Cambria Math" panose="02040503050406030204" pitchFamily="18" charset="0"/>
                          </a:rPr>
                          <m:t>/</m:t>
                        </m:r>
                        <m:sSub>
                          <m:sSubPr>
                            <m:ctrlPr>
                              <a:rPr lang="en-US" sz="4000" i="1">
                                <a:solidFill>
                                  <a:srgbClr val="FF0000"/>
                                </a:solidFill>
                                <a:latin typeface="Cambria Math" panose="02040503050406030204" pitchFamily="18" charset="0"/>
                                <a:ea typeface="Cambria Math" panose="02040503050406030204" pitchFamily="18" charset="0"/>
                              </a:rPr>
                            </m:ctrlPr>
                          </m:sSubPr>
                          <m:e>
                            <m:r>
                              <a:rPr lang="en-US" sz="4000" i="1">
                                <a:solidFill>
                                  <a:srgbClr val="FF0000"/>
                                </a:solidFill>
                                <a:latin typeface="Cambria Math" panose="02040503050406030204" pitchFamily="18" charset="0"/>
                                <a:ea typeface="Cambria Math" panose="02040503050406030204" pitchFamily="18" charset="0"/>
                              </a:rPr>
                              <m:t>𝑘</m:t>
                            </m:r>
                          </m:e>
                          <m:sub>
                            <m:r>
                              <a:rPr lang="en-US" sz="4000" i="1">
                                <a:solidFill>
                                  <a:srgbClr val="FF0000"/>
                                </a:solidFill>
                                <a:latin typeface="Cambria Math" panose="02040503050406030204" pitchFamily="18" charset="0"/>
                                <a:ea typeface="Cambria Math" panose="02040503050406030204" pitchFamily="18" charset="0"/>
                              </a:rPr>
                              <m:t>𝐵</m:t>
                            </m:r>
                          </m:sub>
                        </m:sSub>
                        <m:r>
                          <a:rPr lang="en-US" sz="4000" i="1">
                            <a:solidFill>
                              <a:srgbClr val="FF0000"/>
                            </a:solidFill>
                            <a:latin typeface="Cambria Math" panose="02040503050406030204" pitchFamily="18" charset="0"/>
                            <a:ea typeface="Cambria Math" panose="02040503050406030204" pitchFamily="18" charset="0"/>
                          </a:rPr>
                          <m:t>𝑇</m:t>
                        </m:r>
                      </m:sup>
                    </m:sSup>
                  </m:oMath>
                </a14:m>
                <a:r>
                  <a:rPr lang="en-US" dirty="0" smtClean="0"/>
                  <a:t/>
                </a:r>
                <a:br>
                  <a:rPr lang="en-US" dirty="0" smtClean="0"/>
                </a:b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88595" y="1053785"/>
                <a:ext cx="8778239" cy="745629"/>
              </a:xfrm>
              <a:blipFill>
                <a:blip r:embed="rId3"/>
                <a:stretch>
                  <a:fillRect t="-97541" b="-68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08736" y="2529481"/>
                <a:ext cx="7315200" cy="3586260"/>
              </a:xfrm>
            </p:spPr>
            <p:txBody>
              <a:bodyPr/>
              <a:lstStyle/>
              <a:p>
                <a:r>
                  <a:rPr lang="en-US" sz="3600" dirty="0"/>
                  <a:t>The average of a physical quantity Q ,</a:t>
                </a:r>
              </a:p>
              <a:p>
                <a:r>
                  <a:rPr lang="en-US" sz="3600" dirty="0"/>
                  <a:t> </a:t>
                </a:r>
                <a14:m>
                  <m:oMath xmlns:m="http://schemas.openxmlformats.org/officeDocument/2006/math">
                    <m:r>
                      <a:rPr lang="en-US" sz="3600" i="1">
                        <a:latin typeface="Cambria Math" panose="02040503050406030204" pitchFamily="18" charset="0"/>
                      </a:rPr>
                      <m:t>&lt;</m:t>
                    </m:r>
                    <m:r>
                      <a:rPr lang="en-US" sz="3600" i="1">
                        <a:latin typeface="Cambria Math" panose="02040503050406030204" pitchFamily="18" charset="0"/>
                      </a:rPr>
                      <m:t>𝑄</m:t>
                    </m:r>
                    <m:r>
                      <a:rPr lang="en-US" sz="3600" i="1">
                        <a:latin typeface="Cambria Math" panose="02040503050406030204" pitchFamily="18" charset="0"/>
                      </a:rPr>
                      <m:t>&gt; =</m:t>
                    </m:r>
                    <m:f>
                      <m:fPr>
                        <m:ctrlPr>
                          <a:rPr lang="en-US" sz="3600" i="1">
                            <a:latin typeface="Cambria Math" panose="02040503050406030204" pitchFamily="18" charset="0"/>
                          </a:rPr>
                        </m:ctrlPr>
                      </m:fPr>
                      <m:num>
                        <m:nary>
                          <m:naryPr>
                            <m:limLoc m:val="undOvr"/>
                            <m:subHide m:val="on"/>
                            <m:supHide m:val="on"/>
                            <m:ctrlPr>
                              <a:rPr lang="en-US" sz="3600" i="1">
                                <a:latin typeface="Cambria Math" panose="02040503050406030204" pitchFamily="18" charset="0"/>
                              </a:rPr>
                            </m:ctrlPr>
                          </m:naryPr>
                          <m:sub/>
                          <m:sup/>
                          <m:e>
                            <m:r>
                              <a:rPr lang="en-US" sz="3600" i="1">
                                <a:latin typeface="Cambria Math" panose="02040503050406030204" pitchFamily="18" charset="0"/>
                              </a:rPr>
                              <m:t>𝑑𝑥𝑄</m:t>
                            </m:r>
                            <m:d>
                              <m:dPr>
                                <m:ctrlPr>
                                  <a:rPr lang="en-US" sz="3600" i="1">
                                    <a:latin typeface="Cambria Math" panose="02040503050406030204" pitchFamily="18" charset="0"/>
                                  </a:rPr>
                                </m:ctrlPr>
                              </m:dPr>
                              <m:e>
                                <m:r>
                                  <a:rPr lang="en-US" sz="3600" i="1">
                                    <a:latin typeface="Cambria Math" panose="02040503050406030204" pitchFamily="18" charset="0"/>
                                  </a:rPr>
                                  <m:t>𝑥</m:t>
                                </m:r>
                              </m:e>
                            </m:d>
                            <m:r>
                              <a:rPr lang="en-US" sz="3600" i="1">
                                <a:latin typeface="Cambria Math" panose="02040503050406030204" pitchFamily="18" charset="0"/>
                              </a:rPr>
                              <m:t>𝑃</m:t>
                            </m:r>
                            <m:d>
                              <m:dPr>
                                <m:ctrlPr>
                                  <a:rPr lang="en-US" sz="3600" i="1">
                                    <a:latin typeface="Cambria Math" panose="02040503050406030204" pitchFamily="18" charset="0"/>
                                  </a:rPr>
                                </m:ctrlPr>
                              </m:dPr>
                              <m:e>
                                <m:r>
                                  <a:rPr lang="en-US" sz="3600" i="1">
                                    <a:latin typeface="Cambria Math" panose="02040503050406030204" pitchFamily="18" charset="0"/>
                                  </a:rPr>
                                  <m:t>𝑥</m:t>
                                </m:r>
                              </m:e>
                            </m:d>
                          </m:e>
                        </m:nary>
                      </m:num>
                      <m:den>
                        <m:nary>
                          <m:naryPr>
                            <m:limLoc m:val="undOvr"/>
                            <m:subHide m:val="on"/>
                            <m:supHide m:val="on"/>
                            <m:ctrlPr>
                              <a:rPr lang="en-US" sz="3600" i="1">
                                <a:latin typeface="Cambria Math" panose="02040503050406030204" pitchFamily="18" charset="0"/>
                              </a:rPr>
                            </m:ctrlPr>
                          </m:naryPr>
                          <m:sub/>
                          <m:sup/>
                          <m:e>
                            <m:r>
                              <a:rPr lang="en-US" sz="3600" i="1">
                                <a:latin typeface="Cambria Math" panose="02040503050406030204" pitchFamily="18" charset="0"/>
                              </a:rPr>
                              <m:t>𝑑𝑥𝑃</m:t>
                            </m:r>
                            <m:d>
                              <m:dPr>
                                <m:ctrlPr>
                                  <a:rPr lang="en-US" sz="3600" i="1">
                                    <a:latin typeface="Cambria Math" panose="02040503050406030204" pitchFamily="18" charset="0"/>
                                  </a:rPr>
                                </m:ctrlPr>
                              </m:dPr>
                              <m:e>
                                <m:r>
                                  <a:rPr lang="en-US" sz="3600" i="1">
                                    <a:latin typeface="Cambria Math" panose="02040503050406030204" pitchFamily="18" charset="0"/>
                                  </a:rPr>
                                  <m:t>𝑥</m:t>
                                </m:r>
                              </m:e>
                            </m:d>
                          </m:e>
                        </m:nary>
                      </m:den>
                    </m:f>
                    <m:r>
                      <a:rPr lang="en-US" sz="3600">
                        <a:latin typeface="Cambria Math" panose="02040503050406030204" pitchFamily="18" charset="0"/>
                      </a:rPr>
                      <m:t>;</m:t>
                    </m:r>
                  </m:oMath>
                </a14:m>
                <a:endParaRPr lang="en-US" sz="3600" dirty="0"/>
              </a:p>
              <a:p>
                <a:r>
                  <a:rPr lang="en-US" sz="3600" dirty="0"/>
                  <a:t> </a:t>
                </a:r>
                <a:r>
                  <a:rPr lang="en-US" sz="3600" i="1" dirty="0">
                    <a:latin typeface="Cambria Math" panose="02040503050406030204" pitchFamily="18" charset="0"/>
                  </a:rPr>
                  <a:t>Angular bracket means an average</a:t>
                </a:r>
                <a:r>
                  <a:rPr lang="en-US" sz="2100" i="1" dirty="0">
                    <a:latin typeface="Cambria Math" panose="02040503050406030204" pitchFamily="18" charset="0"/>
                  </a:rPr>
                  <a:t>.</a:t>
                </a:r>
              </a:p>
              <a:p>
                <a:endParaRPr lang="en-US" sz="21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08736" y="2529481"/>
                <a:ext cx="7315200" cy="3586260"/>
              </a:xfrm>
              <a:blipFill>
                <a:blip r:embed="rId4"/>
                <a:stretch>
                  <a:fillRect l="-2333" t="-4252" r="-1583"/>
                </a:stretch>
              </a:blipFill>
            </p:spPr>
            <p:txBody>
              <a:bodyPr/>
              <a:lstStyle/>
              <a:p>
                <a:r>
                  <a:rPr lang="en-US">
                    <a:noFill/>
                  </a:rPr>
                  <a:t> </a:t>
                </a:r>
              </a:p>
            </p:txBody>
          </p:sp>
        </mc:Fallback>
      </mc:AlternateContent>
    </p:spTree>
    <p:extLst>
      <p:ext uri="{BB962C8B-B14F-4D97-AF65-F5344CB8AC3E}">
        <p14:creationId xmlns:p14="http://schemas.microsoft.com/office/powerpoint/2010/main" val="1603878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361" y="1158083"/>
            <a:ext cx="6386513" cy="745629"/>
          </a:xfrm>
        </p:spPr>
        <p:txBody>
          <a:bodyPr>
            <a:normAutofit/>
          </a:bodyPr>
          <a:lstStyle/>
          <a:p>
            <a:pPr algn="ctr"/>
            <a:r>
              <a:rPr lang="en-US" dirty="0" smtClean="0"/>
              <a:t>Recapitulation: Free </a:t>
            </a:r>
            <a:r>
              <a:rPr lang="en-US" dirty="0"/>
              <a:t>energy 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14487" y="1903712"/>
                <a:ext cx="6386513" cy="4212029"/>
              </a:xfrm>
            </p:spPr>
            <p:txBody>
              <a:bodyPr>
                <a:normAutofit/>
              </a:bodyPr>
              <a:lstStyle/>
              <a:p>
                <a14:m>
                  <m:oMath xmlns:m="http://schemas.openxmlformats.org/officeDocument/2006/math">
                    <m:sSup>
                      <m:sSupPr>
                        <m:ctrlPr>
                          <a:rPr lang="en-US" altLang="zh-HK" sz="2400" i="1">
                            <a:latin typeface="Cambria Math" panose="02040503050406030204" pitchFamily="18" charset="0"/>
                          </a:rPr>
                        </m:ctrlPr>
                      </m:sSupPr>
                      <m:e>
                        <m:r>
                          <a:rPr lang="en-US" altLang="zh-HK" sz="2400" i="1">
                            <a:latin typeface="Cambria Math" panose="02040503050406030204" pitchFamily="18" charset="0"/>
                          </a:rPr>
                          <m:t>𝑒</m:t>
                        </m:r>
                      </m:e>
                      <m:sup>
                        <m:r>
                          <a:rPr lang="en-US" altLang="zh-HK" sz="2400" i="1">
                            <a:latin typeface="Cambria Math" panose="02040503050406030204" pitchFamily="18" charset="0"/>
                          </a:rPr>
                          <m:t>−</m:t>
                        </m:r>
                        <m:r>
                          <a:rPr lang="en-US" altLang="zh-HK" sz="2400" i="1">
                            <a:latin typeface="Cambria Math" panose="02040503050406030204" pitchFamily="18" charset="0"/>
                          </a:rPr>
                          <m:t>𝐹</m:t>
                        </m:r>
                        <m:r>
                          <a:rPr lang="en-US" altLang="zh-HK" sz="2400" i="1">
                            <a:latin typeface="Cambria Math" panose="02040503050406030204" pitchFamily="18" charset="0"/>
                          </a:rPr>
                          <m:t>/</m:t>
                        </m:r>
                        <m:r>
                          <a:rPr lang="en-US" altLang="zh-HK" sz="2400" i="1">
                            <a:latin typeface="Cambria Math" panose="02040503050406030204" pitchFamily="18" charset="0"/>
                          </a:rPr>
                          <m:t>𝑘𝑇</m:t>
                        </m:r>
                      </m:sup>
                    </m:sSup>
                    <m:r>
                      <a:rPr lang="en-US" altLang="zh-HK" sz="2400" i="1">
                        <a:latin typeface="Cambria Math" panose="02040503050406030204" pitchFamily="18" charset="0"/>
                      </a:rPr>
                      <m:t>=</m:t>
                    </m:r>
                    <m:nary>
                      <m:naryPr>
                        <m:limLoc m:val="undOvr"/>
                        <m:subHide m:val="on"/>
                        <m:supHide m:val="on"/>
                        <m:ctrlPr>
                          <a:rPr lang="en-US" altLang="zh-HK" sz="2400" i="1">
                            <a:latin typeface="Cambria Math" panose="02040503050406030204" pitchFamily="18" charset="0"/>
                          </a:rPr>
                        </m:ctrlPr>
                      </m:naryPr>
                      <m:sub/>
                      <m:sup/>
                      <m:e>
                        <m:r>
                          <a:rPr lang="en-US" altLang="zh-HK" sz="2400" i="1">
                            <a:latin typeface="Cambria Math" panose="02040503050406030204" pitchFamily="18" charset="0"/>
                          </a:rPr>
                          <m:t>𝑑</m:t>
                        </m:r>
                        <m:r>
                          <a:rPr lang="en-US" altLang="zh-HK" sz="2400" i="1">
                            <a:latin typeface="Cambria Math" panose="02040503050406030204" pitchFamily="18" charset="0"/>
                          </a:rPr>
                          <m:t>{</m:t>
                        </m:r>
                        <m:r>
                          <a:rPr lang="en-US" altLang="zh-HK" sz="2400" i="1">
                            <a:latin typeface="Cambria Math" panose="02040503050406030204" pitchFamily="18" charset="0"/>
                          </a:rPr>
                          <m:t>𝑥</m:t>
                        </m:r>
                        <m:r>
                          <a:rPr lang="en-US" altLang="zh-HK" sz="2400" i="1">
                            <a:latin typeface="Cambria Math" panose="02040503050406030204" pitchFamily="18" charset="0"/>
                          </a:rPr>
                          <m:t>}</m:t>
                        </m:r>
                        <m:sSup>
                          <m:sSupPr>
                            <m:ctrlPr>
                              <a:rPr lang="en-US" altLang="zh-HK" sz="2400" i="1">
                                <a:latin typeface="Cambria Math" panose="02040503050406030204" pitchFamily="18" charset="0"/>
                              </a:rPr>
                            </m:ctrlPr>
                          </m:sSupPr>
                          <m:e>
                            <m:r>
                              <a:rPr lang="en-US" altLang="zh-HK" sz="2400" i="1">
                                <a:latin typeface="Cambria Math" panose="02040503050406030204" pitchFamily="18" charset="0"/>
                              </a:rPr>
                              <m:t>𝑒</m:t>
                            </m:r>
                          </m:e>
                          <m:sup>
                            <m:r>
                              <a:rPr lang="en-US" altLang="zh-HK" sz="2400" i="1">
                                <a:latin typeface="Cambria Math" panose="02040503050406030204" pitchFamily="18" charset="0"/>
                                <a:ea typeface="Cambria Math" panose="02040503050406030204" pitchFamily="18" charset="0"/>
                              </a:rPr>
                              <m:t>−</m:t>
                            </m:r>
                            <m:f>
                              <m:fPr>
                                <m:ctrlPr>
                                  <a:rPr lang="en-US" altLang="zh-HK" sz="2400" i="1">
                                    <a:latin typeface="Cambria Math" panose="02040503050406030204" pitchFamily="18" charset="0"/>
                                    <a:ea typeface="Cambria Math" panose="02040503050406030204" pitchFamily="18" charset="0"/>
                                  </a:rPr>
                                </m:ctrlPr>
                              </m:fPr>
                              <m:num>
                                <m:r>
                                  <a:rPr lang="en-US" altLang="zh-HK" sz="2400" i="1">
                                    <a:latin typeface="Cambria Math" panose="02040503050406030204" pitchFamily="18" charset="0"/>
                                    <a:ea typeface="Cambria Math" panose="02040503050406030204" pitchFamily="18" charset="0"/>
                                  </a:rPr>
                                  <m:t>𝐸</m:t>
                                </m:r>
                              </m:num>
                              <m:den>
                                <m:sSub>
                                  <m:sSubPr>
                                    <m:ctrlPr>
                                      <a:rPr lang="en-US" altLang="zh-HK" sz="2400" i="1">
                                        <a:latin typeface="Cambria Math" panose="02040503050406030204" pitchFamily="18" charset="0"/>
                                        <a:ea typeface="Cambria Math" panose="02040503050406030204" pitchFamily="18" charset="0"/>
                                      </a:rPr>
                                    </m:ctrlPr>
                                  </m:sSubPr>
                                  <m:e>
                                    <m:r>
                                      <a:rPr lang="en-US" altLang="zh-HK" sz="2400" i="1">
                                        <a:latin typeface="Cambria Math" panose="02040503050406030204" pitchFamily="18" charset="0"/>
                                        <a:ea typeface="Cambria Math" panose="02040503050406030204" pitchFamily="18" charset="0"/>
                                      </a:rPr>
                                      <m:t>𝑘</m:t>
                                    </m:r>
                                  </m:e>
                                  <m:sub>
                                    <m:r>
                                      <a:rPr lang="en-US" altLang="zh-HK" sz="2400" i="1">
                                        <a:latin typeface="Cambria Math" panose="02040503050406030204" pitchFamily="18" charset="0"/>
                                        <a:ea typeface="Cambria Math" panose="02040503050406030204" pitchFamily="18" charset="0"/>
                                      </a:rPr>
                                      <m:t>𝐵</m:t>
                                    </m:r>
                                  </m:sub>
                                </m:sSub>
                                <m:r>
                                  <a:rPr lang="en-US" altLang="zh-HK" sz="2400" i="1">
                                    <a:latin typeface="Cambria Math" panose="02040503050406030204" pitchFamily="18" charset="0"/>
                                    <a:ea typeface="Cambria Math" panose="02040503050406030204" pitchFamily="18" charset="0"/>
                                  </a:rPr>
                                  <m:t>𝑇</m:t>
                                </m:r>
                              </m:den>
                            </m:f>
                          </m:sup>
                        </m:sSup>
                      </m:e>
                    </m:nary>
                    <m:r>
                      <a:rPr lang="en-US" altLang="zh-HK" sz="2400" i="1">
                        <a:latin typeface="Cambria Math" panose="02040503050406030204" pitchFamily="18" charset="0"/>
                      </a:rPr>
                      <m:t>=</m:t>
                    </m:r>
                    <m:r>
                      <a:rPr lang="en-US" altLang="zh-HK" sz="2400" i="1">
                        <a:latin typeface="Cambria Math" panose="02040503050406030204" pitchFamily="18" charset="0"/>
                      </a:rPr>
                      <m:t>𝑝𝑎𝑟𝑡𝑖𝑡𝑖𝑜𝑛</m:t>
                    </m:r>
                    <m:r>
                      <a:rPr lang="en-US" altLang="zh-HK" sz="2400" i="1">
                        <a:latin typeface="Cambria Math" panose="02040503050406030204" pitchFamily="18" charset="0"/>
                      </a:rPr>
                      <m:t> </m:t>
                    </m:r>
                    <m:r>
                      <a:rPr lang="en-US" altLang="zh-HK" sz="2400" i="1">
                        <a:latin typeface="Cambria Math" panose="02040503050406030204" pitchFamily="18" charset="0"/>
                      </a:rPr>
                      <m:t>𝑓𝑢𝑛𝑐𝑡𝑖𝑜𝑛</m:t>
                    </m:r>
                  </m:oMath>
                </a14:m>
                <a:r>
                  <a:rPr lang="en-US" altLang="zh-HK" sz="2400" i="1" dirty="0">
                    <a:latin typeface="Cambria Math" panose="02040503050406030204" pitchFamily="18" charset="0"/>
                  </a:rPr>
                  <a:t> Z</a:t>
                </a:r>
              </a:p>
              <a:p>
                <a:endParaRPr lang="en-US" altLang="zh-HK" sz="2400" i="1" dirty="0">
                  <a:latin typeface="Cambria Math" panose="02040503050406030204" pitchFamily="18" charset="0"/>
                </a:endParaRPr>
              </a:p>
              <a:p>
                <a:r>
                  <a:rPr lang="en-US" sz="2400" i="1" dirty="0">
                    <a:latin typeface="Cambria Math" panose="02040503050406030204" pitchFamily="18" charset="0"/>
                  </a:rPr>
                  <a:t>F=U-TS</a:t>
                </a:r>
              </a:p>
              <a:p>
                <a:endParaRPr lang="en-US" sz="2400" i="1" dirty="0">
                  <a:latin typeface="Cambria Math" panose="02040503050406030204" pitchFamily="18" charset="0"/>
                </a:endParaRPr>
              </a:p>
              <a:p>
                <a:r>
                  <a:rPr lang="en-US" sz="2400" i="1" dirty="0">
                    <a:latin typeface="Cambria Math" panose="02040503050406030204" pitchFamily="18" charset="0"/>
                  </a:rPr>
                  <a:t>F need to be minimized for equilibrium  at fixed temperature.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14487" y="1903712"/>
                <a:ext cx="6386513" cy="4212029"/>
              </a:xfrm>
              <a:blipFill>
                <a:blip r:embed="rId3"/>
                <a:stretch>
                  <a:fillRect l="-1336" r="-191"/>
                </a:stretch>
              </a:blipFill>
            </p:spPr>
            <p:txBody>
              <a:bodyPr/>
              <a:lstStyle/>
              <a:p>
                <a:r>
                  <a:rPr lang="en-US">
                    <a:noFill/>
                  </a:rPr>
                  <a:t> </a:t>
                </a:r>
              </a:p>
            </p:txBody>
          </p:sp>
        </mc:Fallback>
      </mc:AlternateContent>
    </p:spTree>
    <p:extLst>
      <p:ext uri="{BB962C8B-B14F-4D97-AF65-F5344CB8AC3E}">
        <p14:creationId xmlns:p14="http://schemas.microsoft.com/office/powerpoint/2010/main" val="1112959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a-4 Heat and Mechanical Work</a:t>
            </a:r>
          </a:p>
        </p:txBody>
      </p:sp>
      <p:sp>
        <p:nvSpPr>
          <p:cNvPr id="3" name="Content Placeholder 2"/>
          <p:cNvSpPr>
            <a:spLocks noGrp="1"/>
          </p:cNvSpPr>
          <p:nvPr>
            <p:ph idx="1"/>
          </p:nvPr>
        </p:nvSpPr>
        <p:spPr/>
        <p:txBody>
          <a:bodyPr/>
          <a:lstStyle/>
          <a:p>
            <a:r>
              <a:rPr lang="en-US" dirty="0"/>
              <a:t>Experimental work has shown that heat is another form of energy.</a:t>
            </a:r>
          </a:p>
          <a:p>
            <a:r>
              <a:rPr lang="en-US" dirty="0"/>
              <a:t>James Joule used a device similar to this one to measure the mechanical equivalent of heat:</a:t>
            </a:r>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2604"/>
          <a:stretch/>
        </p:blipFill>
        <p:spPr>
          <a:xfrm>
            <a:off x="2862072" y="3303271"/>
            <a:ext cx="3419856" cy="3206121"/>
          </a:xfrm>
          <a:prstGeom prst="rect">
            <a:avLst/>
          </a:prstGeom>
        </p:spPr>
      </p:pic>
    </p:spTree>
    <p:extLst>
      <p:ext uri="{BB962C8B-B14F-4D97-AF65-F5344CB8AC3E}">
        <p14:creationId xmlns:p14="http://schemas.microsoft.com/office/powerpoint/2010/main" val="1761192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92.168.4.30\conversion\IRDVD\JPG Creation\Walker Physics, 5e\Output\Chapter 16\DELIVERABLES_FOLDER_CH_16\FINAL_JPEG_FILES\C_Text_Elements\16_KeyEq_16-08.jpg"/>
          <p:cNvPicPr>
            <a:picLocks noChangeAspect="1" noChangeArrowheads="1"/>
          </p:cNvPicPr>
          <p:nvPr/>
        </p:nvPicPr>
        <p:blipFill rotWithShape="1">
          <a:blip r:embed="rId2">
            <a:extLst>
              <a:ext uri="{28A0092B-C50C-407E-A947-70E740481C1C}">
                <a14:useLocalDpi xmlns:a14="http://schemas.microsoft.com/office/drawing/2010/main" val="0"/>
              </a:ext>
            </a:extLst>
          </a:blip>
          <a:srcRect b="16009"/>
          <a:stretch/>
        </p:blipFill>
        <p:spPr bwMode="auto">
          <a:xfrm>
            <a:off x="298450" y="4120833"/>
            <a:ext cx="8547100" cy="11826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a-4 Heat and Mechanical Work</a:t>
            </a:r>
          </a:p>
        </p:txBody>
      </p:sp>
      <p:sp>
        <p:nvSpPr>
          <p:cNvPr id="3" name="Content Placeholder 2"/>
          <p:cNvSpPr>
            <a:spLocks noGrp="1"/>
          </p:cNvSpPr>
          <p:nvPr>
            <p:ph idx="1"/>
          </p:nvPr>
        </p:nvSpPr>
        <p:spPr/>
        <p:txBody>
          <a:bodyPr/>
          <a:lstStyle/>
          <a:p>
            <a:r>
              <a:rPr lang="en-US"/>
              <a:t>One kilocalorie (kcal) is defined as the amount of heat needed to raise the temperature of 1 kg of water from 14.5ºC to 15.5ºC.</a:t>
            </a:r>
          </a:p>
          <a:p>
            <a:r>
              <a:rPr lang="en-US"/>
              <a:t>Through experiments such as Joule’</a:t>
            </a:r>
            <a:r>
              <a:rPr lang="en-US" altLang="ja-JP"/>
              <a:t>s, it was possible to find the mechanical equivalent:</a:t>
            </a:r>
            <a:endParaRPr lang="en-US"/>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spTree>
    <p:extLst>
      <p:ext uri="{BB962C8B-B14F-4D97-AF65-F5344CB8AC3E}">
        <p14:creationId xmlns:p14="http://schemas.microsoft.com/office/powerpoint/2010/main" val="2856225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92.168.4.30\conversion\IRDVD\JPG Creation\Walker Physics, 5e\Output\Chapter 16\DELIVERABLES_FOLDER_CH_16\FINAL_JPEG_FILES\C_Text_Elements\16_KeyEq_16-10.jpg"/>
          <p:cNvPicPr>
            <a:picLocks noChangeAspect="1" noChangeArrowheads="1"/>
          </p:cNvPicPr>
          <p:nvPr/>
        </p:nvPicPr>
        <p:blipFill rotWithShape="1">
          <a:blip r:embed="rId2">
            <a:extLst>
              <a:ext uri="{28A0092B-C50C-407E-A947-70E740481C1C}">
                <a14:useLocalDpi xmlns:a14="http://schemas.microsoft.com/office/drawing/2010/main" val="0"/>
              </a:ext>
            </a:extLst>
          </a:blip>
          <a:srcRect b="10931"/>
          <a:stretch/>
        </p:blipFill>
        <p:spPr bwMode="auto">
          <a:xfrm>
            <a:off x="298450" y="3559493"/>
            <a:ext cx="8547100" cy="12753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a-4 Heat and Mechanical Work</a:t>
            </a:r>
          </a:p>
        </p:txBody>
      </p:sp>
      <p:sp>
        <p:nvSpPr>
          <p:cNvPr id="3" name="Content Placeholder 2"/>
          <p:cNvSpPr>
            <a:spLocks noGrp="1"/>
          </p:cNvSpPr>
          <p:nvPr>
            <p:ph idx="1"/>
          </p:nvPr>
        </p:nvSpPr>
        <p:spPr/>
        <p:txBody>
          <a:bodyPr/>
          <a:lstStyle/>
          <a:p>
            <a:r>
              <a:rPr lang="en-US" dirty="0"/>
              <a:t>Another unit of heat is the British thermal unit (Btu). This is the energy required to heat 1 </a:t>
            </a:r>
            <a:r>
              <a:rPr lang="en-US" dirty="0" err="1"/>
              <a:t>lb</a:t>
            </a:r>
            <a:r>
              <a:rPr lang="en-US" dirty="0"/>
              <a:t> of water from 63ºF to 64ºF:</a:t>
            </a:r>
          </a:p>
          <a:p>
            <a:endParaRPr lang="en-US" dirty="0"/>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ＭＳ Ｐゴシック" charset="0"/>
                <a:cs typeface="+mn-cs"/>
              </a:rPr>
              <a:t>© 20b Pearson Education, Inc.</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739072"/>
            <a:ext cx="54784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17590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19971</TotalTime>
  <Words>2012</Words>
  <Application>Microsoft Office PowerPoint</Application>
  <PresentationFormat>On-screen Show (4:3)</PresentationFormat>
  <Paragraphs>258</Paragraphs>
  <Slides>41</Slides>
  <Notes>7</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41</vt:i4>
      </vt:variant>
    </vt:vector>
  </HeadingPairs>
  <TitlesOfParts>
    <vt:vector size="57" baseType="lpstr">
      <vt:lpstr>ＭＳ Ｐゴシック</vt:lpstr>
      <vt:lpstr>ＭＳ Ｐゴシック</vt:lpstr>
      <vt:lpstr>新細明體</vt:lpstr>
      <vt:lpstr>Arial</vt:lpstr>
      <vt:lpstr>Calibri</vt:lpstr>
      <vt:lpstr>Calibri Light</vt:lpstr>
      <vt:lpstr>Cambria Math</vt:lpstr>
      <vt:lpstr>Symbol</vt:lpstr>
      <vt:lpstr>Times</vt:lpstr>
      <vt:lpstr>Times New Roman</vt:lpstr>
      <vt:lpstr>Wingdings</vt:lpstr>
      <vt:lpstr>Default Design</vt:lpstr>
      <vt:lpstr>9_Blank</vt:lpstr>
      <vt:lpstr>1_Default Design</vt:lpstr>
      <vt:lpstr>1_Office Theme</vt:lpstr>
      <vt:lpstr>Equation</vt:lpstr>
      <vt:lpstr>Summary of Chapter a</vt:lpstr>
      <vt:lpstr>Summary of Chapter a</vt:lpstr>
      <vt:lpstr>Summary of Chapter a</vt:lpstr>
      <vt:lpstr> Recapitulation</vt:lpstr>
      <vt:lpstr>Recapitulation: T"he Boltzman canonical distribution" :  P=e^(-E_S/k_B T) </vt:lpstr>
      <vt:lpstr>Recapitulation: Free energy F</vt:lpstr>
      <vt:lpstr>a-4 Heat and Mechanical Work</vt:lpstr>
      <vt:lpstr>a-4 Heat and Mechanical Work</vt:lpstr>
      <vt:lpstr>a-4 Heat and Mechanical Work</vt:lpstr>
      <vt:lpstr>a-5 Heat Capacity</vt:lpstr>
      <vt:lpstr>a-5 Specific Heat</vt:lpstr>
      <vt:lpstr>a-5 Specific Heats</vt:lpstr>
      <vt:lpstr>a-5 Calorimetry</vt:lpstr>
      <vt:lpstr>Example a.12 </vt:lpstr>
      <vt:lpstr>PowerPoint Presentation</vt:lpstr>
      <vt:lpstr>Two equal-mass liquids, initially at the same temperature, are heated for the same time over the same stove. You measure the temperatures and find that one liquid has a higher temperature than the other.  Which liquid has a higher specific heat? </vt:lpstr>
      <vt:lpstr>Two equal-mass liquids, initially at the same temperature, are heated for the same time over the same stove. You measure the temperatures and find that one liquid has a higher temperature than the other.  Which liquid has a higher specific heat? </vt:lpstr>
      <vt:lpstr>1 kg of water at 100ºC is poured into a bucket that contains 4 kg of water at 0ºC. Find the equilibrium temperature (neglect the influence of the bucket).</vt:lpstr>
      <vt:lpstr>1 kg of water at 100ºC is poured into a bucket that contains 4 kg of water at 0ºC. Find the equilibrium temperature (neglect the influence of the bucket).  </vt:lpstr>
      <vt:lpstr>Heat transport</vt:lpstr>
      <vt:lpstr>Conduction</vt:lpstr>
      <vt:lpstr>a-6 Conduction</vt:lpstr>
      <vt:lpstr> Conduction, </vt:lpstr>
      <vt:lpstr>Two different rods of the same length are placed between the same temperature difference. Rod A has four times the thermal conductivity as rod B. For the two rods to have the same heat Q in the same time t, what should be the ratio of the diameter of rod B to rod A?</vt:lpstr>
      <vt:lpstr>Two different rods of the same length are placed between the same temperature difference. Rod A has four times the thermal conductivity as rod B. For the two rods to have the same heat Q in the same time t, what should be the ratio of the diameter of rod B to rod A (D_B/D_A)?</vt:lpstr>
      <vt:lpstr> Thermal Conductivity, </vt:lpstr>
      <vt:lpstr>Example a.14 </vt:lpstr>
      <vt:lpstr>Example a.a </vt:lpstr>
      <vt:lpstr>Convection</vt:lpstr>
      <vt:lpstr>Convection cells</vt:lpstr>
      <vt:lpstr>Water has a higher specific heat than sand. Therefore, on the beach at night, breezes would blow</vt:lpstr>
      <vt:lpstr>Water has a higher specific heat than sand. Therefore, on the beach at night, breezes would blow</vt:lpstr>
      <vt:lpstr>Radiation</vt:lpstr>
      <vt:lpstr>Radiation</vt:lpstr>
      <vt:lpstr>Radiation</vt:lpstr>
      <vt:lpstr>Example a.18 </vt:lpstr>
      <vt:lpstr>If the Sun’s surface temperature falls to half the current surface temperature, by what factor will the radiant energy reaching the Earth change?</vt:lpstr>
      <vt:lpstr>If the Sun’s surface temperature falls to half the current surface temperature, by what factor will the radiant energy reaching the Earth change? </vt:lpstr>
      <vt:lpstr>Summary of Chapter a</vt:lpstr>
      <vt:lpstr>Summary of Chapter a</vt:lpstr>
      <vt:lpstr>Summary of Chapter a</vt:lpstr>
    </vt:vector>
  </TitlesOfParts>
  <Company>NIU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 Willis</dc:creator>
  <cp:lastModifiedBy>Siu-Tat Chui</cp:lastModifiedBy>
  <cp:revision>407</cp:revision>
  <dcterms:created xsi:type="dcterms:W3CDTF">2005-03-20T15:36:52Z</dcterms:created>
  <dcterms:modified xsi:type="dcterms:W3CDTF">2022-04-12T00:54:34Z</dcterms:modified>
</cp:coreProperties>
</file>