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1" r:id="rId2"/>
    <p:sldMasterId id="2147483721" r:id="rId3"/>
    <p:sldMasterId id="2147483725" r:id="rId4"/>
    <p:sldMasterId id="2147483729" r:id="rId5"/>
  </p:sldMasterIdLst>
  <p:notesMasterIdLst>
    <p:notesMasterId r:id="rId58"/>
  </p:notesMasterIdLst>
  <p:sldIdLst>
    <p:sldId id="546" r:id="rId6"/>
    <p:sldId id="548" r:id="rId7"/>
    <p:sldId id="439" r:id="rId8"/>
    <p:sldId id="553" r:id="rId9"/>
    <p:sldId id="544" r:id="rId10"/>
    <p:sldId id="549" r:id="rId11"/>
    <p:sldId id="551" r:id="rId12"/>
    <p:sldId id="442" r:id="rId13"/>
    <p:sldId id="520" r:id="rId14"/>
    <p:sldId id="521" r:id="rId15"/>
    <p:sldId id="522" r:id="rId16"/>
    <p:sldId id="523" r:id="rId17"/>
    <p:sldId id="524" r:id="rId18"/>
    <p:sldId id="525" r:id="rId19"/>
    <p:sldId id="526" r:id="rId20"/>
    <p:sldId id="530" r:id="rId21"/>
    <p:sldId id="550" r:id="rId22"/>
    <p:sldId id="540" r:id="rId23"/>
    <p:sldId id="533" r:id="rId24"/>
    <p:sldId id="534" r:id="rId25"/>
    <p:sldId id="536" r:id="rId26"/>
    <p:sldId id="527" r:id="rId27"/>
    <p:sldId id="555" r:id="rId28"/>
    <p:sldId id="528" r:id="rId29"/>
    <p:sldId id="445" r:id="rId30"/>
    <p:sldId id="446" r:id="rId31"/>
    <p:sldId id="447" r:id="rId32"/>
    <p:sldId id="448" r:id="rId33"/>
    <p:sldId id="449" r:id="rId34"/>
    <p:sldId id="450" r:id="rId35"/>
    <p:sldId id="451" r:id="rId36"/>
    <p:sldId id="452" r:id="rId37"/>
    <p:sldId id="453" r:id="rId38"/>
    <p:sldId id="509" r:id="rId39"/>
    <p:sldId id="510" r:id="rId40"/>
    <p:sldId id="454" r:id="rId41"/>
    <p:sldId id="455" r:id="rId42"/>
    <p:sldId id="514" r:id="rId43"/>
    <p:sldId id="515" r:id="rId44"/>
    <p:sldId id="518" r:id="rId45"/>
    <p:sldId id="519" r:id="rId46"/>
    <p:sldId id="456" r:id="rId47"/>
    <p:sldId id="511" r:id="rId48"/>
    <p:sldId id="512" r:id="rId49"/>
    <p:sldId id="516" r:id="rId50"/>
    <p:sldId id="517" r:id="rId51"/>
    <p:sldId id="513" r:id="rId52"/>
    <p:sldId id="457" r:id="rId53"/>
    <p:sldId id="458" r:id="rId54"/>
    <p:sldId id="459" r:id="rId55"/>
    <p:sldId id="460" r:id="rId56"/>
    <p:sldId id="531" r:id="rId57"/>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pos="169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ECB"/>
    <a:srgbClr val="C5C5C5"/>
    <a:srgbClr val="435479"/>
    <a:srgbClr val="102229"/>
    <a:srgbClr val="C7C05D"/>
    <a:srgbClr val="79AED6"/>
    <a:srgbClr val="EBEB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snapToGrid="0" showGuides="1">
      <p:cViewPr varScale="1">
        <p:scale>
          <a:sx n="67" d="100"/>
          <a:sy n="67" d="100"/>
        </p:scale>
        <p:origin x="1097" y="34"/>
      </p:cViewPr>
      <p:guideLst>
        <p:guide orient="horz" pos="2160"/>
        <p:guide pos="2880"/>
        <p:guide pos="16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322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A0D4A-0EA3-4779-AF19-9ED1015A3342}" type="datetimeFigureOut">
              <a:rPr lang="en-US" smtClean="0"/>
              <a:t>4/13/2022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E5C09-4A27-4FEF-B9A4-5F24149EB2EC}" type="slidenum">
              <a:rPr lang="en-US" smtClean="0"/>
              <a:t>‹#›</a:t>
            </a:fld>
            <a:endParaRPr lang="en-US"/>
          </a:p>
        </p:txBody>
      </p:sp>
    </p:spTree>
    <p:extLst>
      <p:ext uri="{BB962C8B-B14F-4D97-AF65-F5344CB8AC3E}">
        <p14:creationId xmlns:p14="http://schemas.microsoft.com/office/powerpoint/2010/main" val="367060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E5C09-4A27-4FEF-B9A4-5F24149EB2EC}" type="slidenum">
              <a:rPr lang="en-US" smtClean="0"/>
              <a:t>22</a:t>
            </a:fld>
            <a:endParaRPr lang="en-US"/>
          </a:p>
        </p:txBody>
      </p:sp>
    </p:spTree>
    <p:extLst>
      <p:ext uri="{BB962C8B-B14F-4D97-AF65-F5344CB8AC3E}">
        <p14:creationId xmlns:p14="http://schemas.microsoft.com/office/powerpoint/2010/main" val="161237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E5C09-4A27-4FEF-B9A4-5F24149EB2EC}" type="slidenum">
              <a:rPr lang="en-US" smtClean="0"/>
              <a:t>23</a:t>
            </a:fld>
            <a:endParaRPr lang="en-US"/>
          </a:p>
        </p:txBody>
      </p:sp>
    </p:spTree>
    <p:extLst>
      <p:ext uri="{BB962C8B-B14F-4D97-AF65-F5344CB8AC3E}">
        <p14:creationId xmlns:p14="http://schemas.microsoft.com/office/powerpoint/2010/main" val="71212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mn-cs"/>
              </a:rPr>
              <a:t>Answer: 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3117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mn-cs"/>
              </a:rPr>
              <a:t>Answer: 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0380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mn-cs"/>
              </a:rPr>
              <a:t>Answer: 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5611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mn-cs"/>
              </a:rPr>
              <a:t>Answer: 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87239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4222611" y="6112374"/>
            <a:ext cx="4801315" cy="646331"/>
          </a:xfrm>
          <a:prstGeom prst="rect">
            <a:avLst/>
          </a:prstGeom>
          <a:noFill/>
        </p:spPr>
        <p:txBody>
          <a:bodyPr wrap="none" rtlCol="0">
            <a:spAutoFit/>
          </a:bodyPr>
          <a:lstStyle/>
          <a:p>
            <a:pPr algn="r"/>
            <a:r>
              <a:rPr lang="en-US" sz="1800" b="0" dirty="0"/>
              <a:t>Lecture Outlines by</a:t>
            </a:r>
          </a:p>
          <a:p>
            <a:pPr algn="r"/>
            <a:r>
              <a:rPr lang="en-US" sz="1800" b="0" dirty="0"/>
              <a:t>Douglas Sherman, San Jose State University</a:t>
            </a:r>
          </a:p>
        </p:txBody>
      </p:sp>
    </p:spTree>
    <p:extLst>
      <p:ext uri="{BB962C8B-B14F-4D97-AF65-F5344CB8AC3E}">
        <p14:creationId xmlns:p14="http://schemas.microsoft.com/office/powerpoint/2010/main" val="176913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7" name="Rectangle 6"/>
          <p:cNvSpPr>
            <a:spLocks noGrp="1" noChangeArrowheads="1"/>
          </p:cNvSpPr>
          <p:nvPr>
            <p:ph type="sldNum" sz="quarter" idx="12"/>
          </p:nvPr>
        </p:nvSpPr>
        <p:spPr>
          <a:ln/>
        </p:spPr>
        <p:txBody>
          <a:bodyPr/>
          <a:lstStyle>
            <a:lvl1pPr>
              <a:defRPr/>
            </a:lvl1pPr>
          </a:lstStyle>
          <a:p>
            <a:fld id="{256BE939-0F27-4CFE-821E-04CE58B731A3}" type="slidenum">
              <a:rPr lang="en-US" altLang="en-US"/>
              <a:pPr/>
              <a:t>‹#›</a:t>
            </a:fld>
            <a:endParaRPr lang="en-US" altLang="en-US"/>
          </a:p>
        </p:txBody>
      </p:sp>
    </p:spTree>
    <p:extLst>
      <p:ext uri="{BB962C8B-B14F-4D97-AF65-F5344CB8AC3E}">
        <p14:creationId xmlns:p14="http://schemas.microsoft.com/office/powerpoint/2010/main" val="84196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6" name="Rectangle 6"/>
          <p:cNvSpPr>
            <a:spLocks noGrp="1" noChangeArrowheads="1"/>
          </p:cNvSpPr>
          <p:nvPr>
            <p:ph type="sldNum" sz="quarter" idx="12"/>
          </p:nvPr>
        </p:nvSpPr>
        <p:spPr>
          <a:ln/>
        </p:spPr>
        <p:txBody>
          <a:bodyPr/>
          <a:lstStyle>
            <a:lvl1pPr>
              <a:defRPr/>
            </a:lvl1pPr>
          </a:lstStyle>
          <a:p>
            <a:fld id="{48D3CF93-E483-43BA-B705-EDB50AF64BA6}" type="slidenum">
              <a:rPr lang="en-US" altLang="en-US"/>
              <a:pPr/>
              <a:t>‹#›</a:t>
            </a:fld>
            <a:endParaRPr lang="en-US" altLang="en-US"/>
          </a:p>
        </p:txBody>
      </p:sp>
    </p:spTree>
    <p:extLst>
      <p:ext uri="{BB962C8B-B14F-4D97-AF65-F5344CB8AC3E}">
        <p14:creationId xmlns:p14="http://schemas.microsoft.com/office/powerpoint/2010/main" val="3402090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6" name="Rectangle 6"/>
          <p:cNvSpPr>
            <a:spLocks noGrp="1" noChangeArrowheads="1"/>
          </p:cNvSpPr>
          <p:nvPr>
            <p:ph type="sldNum" sz="quarter" idx="12"/>
          </p:nvPr>
        </p:nvSpPr>
        <p:spPr>
          <a:ln/>
        </p:spPr>
        <p:txBody>
          <a:bodyPr/>
          <a:lstStyle>
            <a:lvl1pPr>
              <a:defRPr/>
            </a:lvl1pPr>
          </a:lstStyle>
          <a:p>
            <a:fld id="{CAA57464-618B-4A52-8FF9-8FE6CF9E3F33}" type="slidenum">
              <a:rPr lang="en-US" altLang="en-US"/>
              <a:pPr/>
              <a:t>‹#›</a:t>
            </a:fld>
            <a:endParaRPr lang="en-US" altLang="en-US"/>
          </a:p>
        </p:txBody>
      </p:sp>
    </p:spTree>
    <p:extLst>
      <p:ext uri="{BB962C8B-B14F-4D97-AF65-F5344CB8AC3E}">
        <p14:creationId xmlns:p14="http://schemas.microsoft.com/office/powerpoint/2010/main" val="333866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5162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4058450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444023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lvl1pPr>
              <a:defRPr sz="4000"/>
            </a:lvl1p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6197511" y="5848682"/>
            <a:ext cx="2826415" cy="92333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Clicker Questions by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Douglas Sherman,</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San Jose State University</a:t>
            </a:r>
          </a:p>
        </p:txBody>
      </p:sp>
    </p:spTree>
    <p:extLst>
      <p:ext uri="{BB962C8B-B14F-4D97-AF65-F5344CB8AC3E}">
        <p14:creationId xmlns:p14="http://schemas.microsoft.com/office/powerpoint/2010/main" val="2683754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4" name="Text Placeholder 3"/>
          <p:cNvSpPr>
            <a:spLocks noGrp="1"/>
          </p:cNvSpPr>
          <p:nvPr>
            <p:ph type="body" sz="quarter" idx="12" hasCustomPrompt="1"/>
          </p:nvPr>
        </p:nvSpPr>
        <p:spPr>
          <a:xfrm>
            <a:off x="5410201" y="6381750"/>
            <a:ext cx="3619500" cy="390525"/>
          </a:xfrm>
        </p:spPr>
        <p:txBody>
          <a:bodyPr anchor="b"/>
          <a:lstStyle>
            <a:lvl1pPr marL="0" indent="0" algn="r">
              <a:buNone/>
              <a:defRPr sz="2000" b="1"/>
            </a:lvl1pPr>
          </a:lstStyle>
          <a:p>
            <a:pPr lvl="0"/>
            <a:r>
              <a:rPr lang="en-US" dirty="0"/>
              <a:t>text</a:t>
            </a:r>
          </a:p>
        </p:txBody>
      </p:sp>
    </p:spTree>
    <p:extLst>
      <p:ext uri="{BB962C8B-B14F-4D97-AF65-F5344CB8AC3E}">
        <p14:creationId xmlns:p14="http://schemas.microsoft.com/office/powerpoint/2010/main" val="2773750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4941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348601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Unit Content">
    <p:spTree>
      <p:nvGrpSpPr>
        <p:cNvPr id="1" name=""/>
        <p:cNvGrpSpPr/>
        <p:nvPr/>
      </p:nvGrpSpPr>
      <p:grpSpPr>
        <a:xfrm>
          <a:off x="0" y="0"/>
          <a:ext cx="0" cy="0"/>
          <a:chOff x="0" y="0"/>
          <a:chExt cx="0" cy="0"/>
        </a:xfrm>
      </p:grpSpPr>
      <p:sp>
        <p:nvSpPr>
          <p:cNvPr id="2" name="Title 1"/>
          <p:cNvSpPr>
            <a:spLocks noGrp="1"/>
          </p:cNvSpPr>
          <p:nvPr>
            <p:ph type="title"/>
          </p:nvPr>
        </p:nvSpPr>
        <p:spPr>
          <a:xfrm>
            <a:off x="85344" y="0"/>
            <a:ext cx="8985504" cy="1143000"/>
          </a:xfrm>
        </p:spPr>
        <p:txBody>
          <a:bodyPr anchor="ctr"/>
          <a:lstStyle>
            <a:lvl1pPr algn="ctr">
              <a:defRPr sz="3600" b="1"/>
            </a:lvl1pPr>
          </a:lstStyle>
          <a:p>
            <a:r>
              <a:rPr lang="en-US" dirty="0"/>
              <a:t>Click to edit Master title style</a:t>
            </a:r>
          </a:p>
        </p:txBody>
      </p:sp>
      <p:sp>
        <p:nvSpPr>
          <p:cNvPr id="3" name="Content Placeholder 2"/>
          <p:cNvSpPr>
            <a:spLocks noGrp="1"/>
          </p:cNvSpPr>
          <p:nvPr>
            <p:ph idx="1"/>
          </p:nvPr>
        </p:nvSpPr>
        <p:spPr>
          <a:xfrm>
            <a:off x="219456" y="1279526"/>
            <a:ext cx="8467344" cy="4846638"/>
          </a:xfrm>
        </p:spPr>
        <p:txBody>
          <a:bodyPr/>
          <a:lstStyle>
            <a:lvl1pPr marL="341313" indent="-341313">
              <a:spcBef>
                <a:spcPts val="1200"/>
              </a:spcBef>
              <a:defRPr sz="2800"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6" name="Rectangle 6"/>
          <p:cNvSpPr>
            <a:spLocks noGrp="1" noChangeArrowheads="1"/>
          </p:cNvSpPr>
          <p:nvPr>
            <p:ph type="sldNum" sz="quarter" idx="12"/>
          </p:nvPr>
        </p:nvSpPr>
        <p:spPr>
          <a:ln/>
        </p:spPr>
        <p:txBody>
          <a:bodyPr/>
          <a:lstStyle>
            <a:lvl1pPr>
              <a:defRPr/>
            </a:lvl1pPr>
          </a:lstStyle>
          <a:p>
            <a:fld id="{87CD1544-CB59-4B18-8B50-67D25351BC8A}" type="slidenum">
              <a:rPr lang="en-US" altLang="en-US"/>
              <a:pPr/>
              <a:t>‹#›</a:t>
            </a:fld>
            <a:endParaRPr lang="en-US" altLang="en-US"/>
          </a:p>
        </p:txBody>
      </p:sp>
    </p:spTree>
    <p:extLst>
      <p:ext uri="{BB962C8B-B14F-4D97-AF65-F5344CB8AC3E}">
        <p14:creationId xmlns:p14="http://schemas.microsoft.com/office/powerpoint/2010/main" val="807570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4015785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Main_slide">
    <p:spTree>
      <p:nvGrpSpPr>
        <p:cNvPr id="1" name=""/>
        <p:cNvGrpSpPr/>
        <p:nvPr/>
      </p:nvGrpSpPr>
      <p:grpSpPr>
        <a:xfrm>
          <a:off x="0" y="0"/>
          <a:ext cx="0" cy="0"/>
          <a:chOff x="0" y="0"/>
          <a:chExt cx="0" cy="0"/>
        </a:xfrm>
      </p:grpSpPr>
      <p:sp>
        <p:nvSpPr>
          <p:cNvPr id="2" name="Title 1"/>
          <p:cNvSpPr>
            <a:spLocks noGrp="1"/>
          </p:cNvSpPr>
          <p:nvPr>
            <p:ph type="title"/>
          </p:nvPr>
        </p:nvSpPr>
        <p:spPr>
          <a:xfrm>
            <a:off x="85344" y="0"/>
            <a:ext cx="8985504" cy="1143000"/>
          </a:xfrm>
        </p:spPr>
        <p:txBody>
          <a:bodyPr anchor="ctr"/>
          <a:lstStyle>
            <a:lvl1pPr algn="ctr">
              <a:defRPr sz="3600" b="1"/>
            </a:lvl1pPr>
          </a:lstStyle>
          <a:p>
            <a:r>
              <a:rPr lang="en-US" dirty="0"/>
              <a:t>Click to edit Master title style</a:t>
            </a:r>
          </a:p>
        </p:txBody>
      </p:sp>
      <p:sp>
        <p:nvSpPr>
          <p:cNvPr id="3" name="Content Placeholder 2"/>
          <p:cNvSpPr>
            <a:spLocks noGrp="1"/>
          </p:cNvSpPr>
          <p:nvPr>
            <p:ph idx="1"/>
          </p:nvPr>
        </p:nvSpPr>
        <p:spPr>
          <a:xfrm>
            <a:off x="219456" y="1279526"/>
            <a:ext cx="8467344" cy="4846638"/>
          </a:xfrm>
        </p:spPr>
        <p:txBody>
          <a:bodyPr/>
          <a:lstStyle>
            <a:lvl1pPr marL="457200" indent="-457200">
              <a:spcBef>
                <a:spcPts val="1200"/>
              </a:spcBef>
              <a:buFont typeface="Arial" panose="020B0604020202020204" pitchFamily="34" charset="0"/>
              <a:buChar char="•"/>
              <a:defRPr sz="2800"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6" name="Rectangle 6"/>
          <p:cNvSpPr>
            <a:spLocks noGrp="1" noChangeArrowheads="1"/>
          </p:cNvSpPr>
          <p:nvPr>
            <p:ph type="sldNum" sz="quarter" idx="12"/>
          </p:nvPr>
        </p:nvSpPr>
        <p:spPr>
          <a:ln/>
        </p:spPr>
        <p:txBody>
          <a:bodyPr/>
          <a:lstStyle>
            <a:lvl1pPr>
              <a:defRPr/>
            </a:lvl1pPr>
          </a:lstStyle>
          <a:p>
            <a:fld id="{87CD1544-CB59-4B18-8B50-67D25351BC8A}" type="slidenum">
              <a:rPr lang="en-US" altLang="en-US"/>
              <a:pPr/>
              <a:t>‹#›</a:t>
            </a:fld>
            <a:endParaRPr lang="en-US" altLang="en-US"/>
          </a:p>
        </p:txBody>
      </p:sp>
    </p:spTree>
    <p:extLst>
      <p:ext uri="{BB962C8B-B14F-4D97-AF65-F5344CB8AC3E}">
        <p14:creationId xmlns:p14="http://schemas.microsoft.com/office/powerpoint/2010/main" val="4126507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ea typeface="+mn-ea"/>
              </a:rPr>
              <a:pPr defTabSz="685800" fontAlgn="auto">
                <a:spcBef>
                  <a:spcPts val="0"/>
                </a:spcBef>
                <a:spcAft>
                  <a:spcPts val="0"/>
                </a:spcAft>
              </a:pPr>
              <a:t>4/13/2022</a:t>
            </a:fld>
            <a:endParaRPr lang="en-US" b="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EB83356B-7085-462B-93C3-B1EDBA2C3986}" type="slidenum">
              <a:rPr lang="en-US" b="0" smtClean="0">
                <a:solidFill>
                  <a:prstClr val="black">
                    <a:tint val="75000"/>
                  </a:prstClr>
                </a:solidFill>
                <a:latin typeface="Calibri" panose="020F0502020204030204"/>
                <a:ea typeface="+mn-ea"/>
              </a:rPr>
              <a:pPr defTabSz="685800" fontAlgn="auto">
                <a:spcBef>
                  <a:spcPts val="0"/>
                </a:spcBef>
                <a:spcAft>
                  <a:spcPts val="0"/>
                </a:spcAft>
              </a:pPr>
              <a:t>‹#›</a:t>
            </a:fld>
            <a:endParaRPr lang="en-US"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042045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ea typeface="+mn-ea"/>
              </a:rPr>
              <a:pPr defTabSz="685800" fontAlgn="auto">
                <a:spcBef>
                  <a:spcPts val="0"/>
                </a:spcBef>
                <a:spcAft>
                  <a:spcPts val="0"/>
                </a:spcAft>
              </a:pPr>
              <a:t>4/13/2022</a:t>
            </a:fld>
            <a:endParaRPr lang="en-US" b="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EB83356B-7085-462B-93C3-B1EDBA2C3986}" type="slidenum">
              <a:rPr lang="en-US" b="0" smtClean="0">
                <a:solidFill>
                  <a:prstClr val="black">
                    <a:tint val="75000"/>
                  </a:prstClr>
                </a:solidFill>
                <a:latin typeface="Calibri" panose="020F0502020204030204"/>
                <a:ea typeface="+mn-ea"/>
              </a:rPr>
              <a:pPr defTabSz="685800" fontAlgn="auto">
                <a:spcBef>
                  <a:spcPts val="0"/>
                </a:spcBef>
                <a:spcAft>
                  <a:spcPts val="0"/>
                </a:spcAft>
              </a:pPr>
              <a:t>‹#›</a:t>
            </a:fld>
            <a:endParaRPr lang="en-US"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073723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ea typeface="+mn-ea"/>
              </a:rPr>
              <a:pPr defTabSz="685800" fontAlgn="auto">
                <a:spcBef>
                  <a:spcPts val="0"/>
                </a:spcBef>
                <a:spcAft>
                  <a:spcPts val="0"/>
                </a:spcAft>
              </a:pPr>
              <a:t>4/13/2022</a:t>
            </a:fld>
            <a:endParaRPr lang="en-US" b="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EB83356B-7085-462B-93C3-B1EDBA2C3986}" type="slidenum">
              <a:rPr lang="en-US" b="0" smtClean="0">
                <a:solidFill>
                  <a:prstClr val="black">
                    <a:tint val="75000"/>
                  </a:prstClr>
                </a:solidFill>
                <a:latin typeface="Calibri" panose="020F0502020204030204"/>
                <a:ea typeface="+mn-ea"/>
              </a:rPr>
              <a:pPr defTabSz="685800" fontAlgn="auto">
                <a:spcBef>
                  <a:spcPts val="0"/>
                </a:spcBef>
                <a:spcAft>
                  <a:spcPts val="0"/>
                </a:spcAft>
              </a:pPr>
              <a:t>‹#›</a:t>
            </a:fld>
            <a:endParaRPr lang="en-US"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809232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ea typeface="+mn-ea"/>
              </a:rPr>
              <a:pPr defTabSz="685800" fontAlgn="auto">
                <a:spcBef>
                  <a:spcPts val="0"/>
                </a:spcBef>
                <a:spcAft>
                  <a:spcPts val="0"/>
                </a:spcAft>
              </a:pPr>
              <a:t>4/13/2022</a:t>
            </a:fld>
            <a:endParaRPr lang="en-US" b="0">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b="0">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EB83356B-7085-462B-93C3-B1EDBA2C3986}" type="slidenum">
              <a:rPr lang="en-US" b="0" smtClean="0">
                <a:solidFill>
                  <a:prstClr val="black">
                    <a:tint val="75000"/>
                  </a:prstClr>
                </a:solidFill>
                <a:latin typeface="Calibri" panose="020F0502020204030204"/>
                <a:ea typeface="+mn-ea"/>
              </a:rPr>
              <a:pPr defTabSz="685800" fontAlgn="auto">
                <a:spcBef>
                  <a:spcPts val="0"/>
                </a:spcBef>
                <a:spcAft>
                  <a:spcPts val="0"/>
                </a:spcAft>
              </a:pPr>
              <a:t>‹#›</a:t>
            </a:fld>
            <a:endParaRPr lang="en-US"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341760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ea typeface="+mn-ea"/>
              </a:rPr>
              <a:pPr defTabSz="685800" fontAlgn="auto">
                <a:spcBef>
                  <a:spcPts val="0"/>
                </a:spcBef>
                <a:spcAft>
                  <a:spcPts val="0"/>
                </a:spcAft>
              </a:pPr>
              <a:t>4/13/2022</a:t>
            </a:fld>
            <a:endParaRPr lang="en-US" b="0">
              <a:solidFill>
                <a:prstClr val="black">
                  <a:tint val="75000"/>
                </a:prstClr>
              </a:solidFill>
              <a:latin typeface="Calibri" panose="020F0502020204030204"/>
              <a:ea typeface="+mn-ea"/>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endParaRPr lang="en-US" b="0">
              <a:solidFill>
                <a:prstClr val="black">
                  <a:tint val="75000"/>
                </a:prstClr>
              </a:solidFill>
              <a:latin typeface="Calibri" panose="020F0502020204030204"/>
              <a:ea typeface="+mn-ea"/>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EB83356B-7085-462B-93C3-B1EDBA2C3986}" type="slidenum">
              <a:rPr lang="en-US" b="0" smtClean="0">
                <a:solidFill>
                  <a:prstClr val="black">
                    <a:tint val="75000"/>
                  </a:prstClr>
                </a:solidFill>
                <a:latin typeface="Calibri" panose="020F0502020204030204"/>
                <a:ea typeface="+mn-ea"/>
              </a:rPr>
              <a:pPr defTabSz="685800" fontAlgn="auto">
                <a:spcBef>
                  <a:spcPts val="0"/>
                </a:spcBef>
                <a:spcAft>
                  <a:spcPts val="0"/>
                </a:spcAft>
              </a:pPr>
              <a:t>‹#›</a:t>
            </a:fld>
            <a:endParaRPr lang="en-US"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711929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ea typeface="+mn-ea"/>
              </a:rPr>
              <a:pPr defTabSz="685800" fontAlgn="auto">
                <a:spcBef>
                  <a:spcPts val="0"/>
                </a:spcBef>
                <a:spcAft>
                  <a:spcPts val="0"/>
                </a:spcAft>
              </a:pPr>
              <a:t>4/13/2022</a:t>
            </a:fld>
            <a:endParaRPr lang="en-US" b="0">
              <a:solidFill>
                <a:prstClr val="black">
                  <a:tint val="75000"/>
                </a:prstClr>
              </a:solidFill>
              <a:latin typeface="Calibri" panose="020F0502020204030204"/>
              <a:ea typeface="+mn-ea"/>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endParaRPr lang="en-US" b="0">
              <a:solidFill>
                <a:prstClr val="black">
                  <a:tint val="75000"/>
                </a:prstClr>
              </a:solidFill>
              <a:latin typeface="Calibri" panose="020F0502020204030204"/>
              <a:ea typeface="+mn-ea"/>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EB83356B-7085-462B-93C3-B1EDBA2C3986}" type="slidenum">
              <a:rPr lang="en-US" b="0" smtClean="0">
                <a:solidFill>
                  <a:prstClr val="black">
                    <a:tint val="75000"/>
                  </a:prstClr>
                </a:solidFill>
                <a:latin typeface="Calibri" panose="020F0502020204030204"/>
                <a:ea typeface="+mn-ea"/>
              </a:rPr>
              <a:pPr defTabSz="685800" fontAlgn="auto">
                <a:spcBef>
                  <a:spcPts val="0"/>
                </a:spcBef>
                <a:spcAft>
                  <a:spcPts val="0"/>
                </a:spcAft>
              </a:pPr>
              <a:t>‹#›</a:t>
            </a:fld>
            <a:endParaRPr lang="en-US"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751277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ea typeface="+mn-ea"/>
              </a:rPr>
              <a:pPr defTabSz="685800" fontAlgn="auto">
                <a:spcBef>
                  <a:spcPts val="0"/>
                </a:spcBef>
                <a:spcAft>
                  <a:spcPts val="0"/>
                </a:spcAft>
              </a:pPr>
              <a:t>4/13/2022</a:t>
            </a:fld>
            <a:endParaRPr lang="en-US" b="0">
              <a:solidFill>
                <a:prstClr val="black">
                  <a:tint val="75000"/>
                </a:prstClr>
              </a:solidFill>
              <a:latin typeface="Calibri" panose="020F0502020204030204"/>
              <a:ea typeface="+mn-ea"/>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endParaRPr lang="en-US" b="0">
              <a:solidFill>
                <a:prstClr val="black">
                  <a:tint val="75000"/>
                </a:prstClr>
              </a:solidFill>
              <a:latin typeface="Calibri" panose="020F0502020204030204"/>
              <a:ea typeface="+mn-ea"/>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EB83356B-7085-462B-93C3-B1EDBA2C3986}" type="slidenum">
              <a:rPr lang="en-US" b="0" smtClean="0">
                <a:solidFill>
                  <a:prstClr val="black">
                    <a:tint val="75000"/>
                  </a:prstClr>
                </a:solidFill>
                <a:latin typeface="Calibri" panose="020F0502020204030204"/>
                <a:ea typeface="+mn-ea"/>
              </a:rPr>
              <a:pPr defTabSz="685800" fontAlgn="auto">
                <a:spcBef>
                  <a:spcPts val="0"/>
                </a:spcBef>
                <a:spcAft>
                  <a:spcPts val="0"/>
                </a:spcAft>
              </a:pPr>
              <a:t>‹#›</a:t>
            </a:fld>
            <a:endParaRPr lang="en-US"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4155262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ea typeface="+mn-ea"/>
              </a:rPr>
              <a:pPr defTabSz="685800" fontAlgn="auto">
                <a:spcBef>
                  <a:spcPts val="0"/>
                </a:spcBef>
                <a:spcAft>
                  <a:spcPts val="0"/>
                </a:spcAft>
              </a:pPr>
              <a:t>4/13/2022</a:t>
            </a:fld>
            <a:endParaRPr lang="en-US" b="0">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b="0">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EB83356B-7085-462B-93C3-B1EDBA2C3986}" type="slidenum">
              <a:rPr lang="en-US" b="0" smtClean="0">
                <a:solidFill>
                  <a:prstClr val="black">
                    <a:tint val="75000"/>
                  </a:prstClr>
                </a:solidFill>
                <a:latin typeface="Calibri" panose="020F0502020204030204"/>
                <a:ea typeface="+mn-ea"/>
              </a:rPr>
              <a:pPr defTabSz="685800" fontAlgn="auto">
                <a:spcBef>
                  <a:spcPts val="0"/>
                </a:spcBef>
                <a:spcAft>
                  <a:spcPts val="0"/>
                </a:spcAft>
              </a:pPr>
              <a:t>‹#›</a:t>
            </a:fld>
            <a:endParaRPr lang="en-US"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38377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Main_slide">
    <p:spTree>
      <p:nvGrpSpPr>
        <p:cNvPr id="1" name=""/>
        <p:cNvGrpSpPr/>
        <p:nvPr/>
      </p:nvGrpSpPr>
      <p:grpSpPr>
        <a:xfrm>
          <a:off x="0" y="0"/>
          <a:ext cx="0" cy="0"/>
          <a:chOff x="0" y="0"/>
          <a:chExt cx="0" cy="0"/>
        </a:xfrm>
      </p:grpSpPr>
      <p:sp>
        <p:nvSpPr>
          <p:cNvPr id="2" name="Title 1"/>
          <p:cNvSpPr>
            <a:spLocks noGrp="1"/>
          </p:cNvSpPr>
          <p:nvPr>
            <p:ph type="title"/>
          </p:nvPr>
        </p:nvSpPr>
        <p:spPr>
          <a:xfrm>
            <a:off x="85344" y="0"/>
            <a:ext cx="8985504" cy="1143000"/>
          </a:xfrm>
        </p:spPr>
        <p:txBody>
          <a:bodyPr anchor="ctr"/>
          <a:lstStyle>
            <a:lvl1pPr algn="ctr">
              <a:defRPr sz="3600" b="1"/>
            </a:lvl1pPr>
          </a:lstStyle>
          <a:p>
            <a:r>
              <a:rPr lang="en-US" dirty="0"/>
              <a:t>Click to edit Master title style</a:t>
            </a:r>
          </a:p>
        </p:txBody>
      </p:sp>
      <p:sp>
        <p:nvSpPr>
          <p:cNvPr id="3" name="Content Placeholder 2"/>
          <p:cNvSpPr>
            <a:spLocks noGrp="1"/>
          </p:cNvSpPr>
          <p:nvPr>
            <p:ph idx="1"/>
          </p:nvPr>
        </p:nvSpPr>
        <p:spPr>
          <a:xfrm>
            <a:off x="219456" y="1279526"/>
            <a:ext cx="8467344" cy="4846638"/>
          </a:xfrm>
        </p:spPr>
        <p:txBody>
          <a:bodyPr/>
          <a:lstStyle>
            <a:lvl1pPr marL="457200" indent="-457200">
              <a:spcBef>
                <a:spcPts val="1200"/>
              </a:spcBef>
              <a:buFont typeface="Arial" panose="020B0604020202020204" pitchFamily="34" charset="0"/>
              <a:buChar char="•"/>
              <a:defRPr sz="2800"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6" name="Rectangle 6"/>
          <p:cNvSpPr>
            <a:spLocks noGrp="1" noChangeArrowheads="1"/>
          </p:cNvSpPr>
          <p:nvPr>
            <p:ph type="sldNum" sz="quarter" idx="12"/>
          </p:nvPr>
        </p:nvSpPr>
        <p:spPr>
          <a:ln/>
        </p:spPr>
        <p:txBody>
          <a:bodyPr/>
          <a:lstStyle>
            <a:lvl1pPr>
              <a:defRPr/>
            </a:lvl1pPr>
          </a:lstStyle>
          <a:p>
            <a:fld id="{87CD1544-CB59-4B18-8B50-67D25351BC8A}" type="slidenum">
              <a:rPr lang="en-US" altLang="en-US"/>
              <a:pPr/>
              <a:t>‹#›</a:t>
            </a:fld>
            <a:endParaRPr lang="en-US" altLang="en-US"/>
          </a:p>
        </p:txBody>
      </p:sp>
    </p:spTree>
    <p:extLst>
      <p:ext uri="{BB962C8B-B14F-4D97-AF65-F5344CB8AC3E}">
        <p14:creationId xmlns:p14="http://schemas.microsoft.com/office/powerpoint/2010/main" val="3346773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ea typeface="+mn-ea"/>
              </a:rPr>
              <a:pPr defTabSz="685800" fontAlgn="auto">
                <a:spcBef>
                  <a:spcPts val="0"/>
                </a:spcBef>
                <a:spcAft>
                  <a:spcPts val="0"/>
                </a:spcAft>
              </a:pPr>
              <a:t>4/13/2022</a:t>
            </a:fld>
            <a:endParaRPr lang="en-US" b="0">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b="0">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EB83356B-7085-462B-93C3-B1EDBA2C3986}" type="slidenum">
              <a:rPr lang="en-US" b="0" smtClean="0">
                <a:solidFill>
                  <a:prstClr val="black">
                    <a:tint val="75000"/>
                  </a:prstClr>
                </a:solidFill>
                <a:latin typeface="Calibri" panose="020F0502020204030204"/>
                <a:ea typeface="+mn-ea"/>
              </a:rPr>
              <a:pPr defTabSz="685800" fontAlgn="auto">
                <a:spcBef>
                  <a:spcPts val="0"/>
                </a:spcBef>
                <a:spcAft>
                  <a:spcPts val="0"/>
                </a:spcAft>
              </a:pPr>
              <a:t>‹#›</a:t>
            </a:fld>
            <a:endParaRPr lang="en-US"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856134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ea typeface="+mn-ea"/>
              </a:rPr>
              <a:pPr defTabSz="685800" fontAlgn="auto">
                <a:spcBef>
                  <a:spcPts val="0"/>
                </a:spcBef>
                <a:spcAft>
                  <a:spcPts val="0"/>
                </a:spcAft>
              </a:pPr>
              <a:t>4/13/2022</a:t>
            </a:fld>
            <a:endParaRPr lang="en-US" b="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EB83356B-7085-462B-93C3-B1EDBA2C3986}" type="slidenum">
              <a:rPr lang="en-US" b="0" smtClean="0">
                <a:solidFill>
                  <a:prstClr val="black">
                    <a:tint val="75000"/>
                  </a:prstClr>
                </a:solidFill>
                <a:latin typeface="Calibri" panose="020F0502020204030204"/>
                <a:ea typeface="+mn-ea"/>
              </a:rPr>
              <a:pPr defTabSz="685800" fontAlgn="auto">
                <a:spcBef>
                  <a:spcPts val="0"/>
                </a:spcBef>
                <a:spcAft>
                  <a:spcPts val="0"/>
                </a:spcAft>
              </a:pPr>
              <a:t>‹#›</a:t>
            </a:fld>
            <a:endParaRPr lang="en-US"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511758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ea typeface="+mn-ea"/>
              </a:rPr>
              <a:pPr defTabSz="685800" fontAlgn="auto">
                <a:spcBef>
                  <a:spcPts val="0"/>
                </a:spcBef>
                <a:spcAft>
                  <a:spcPts val="0"/>
                </a:spcAft>
              </a:pPr>
              <a:t>4/13/2022</a:t>
            </a:fld>
            <a:endParaRPr lang="en-US" b="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EB83356B-7085-462B-93C3-B1EDBA2C3986}" type="slidenum">
              <a:rPr lang="en-US" b="0" smtClean="0">
                <a:solidFill>
                  <a:prstClr val="black">
                    <a:tint val="75000"/>
                  </a:prstClr>
                </a:solidFill>
                <a:latin typeface="Calibri" panose="020F0502020204030204"/>
                <a:ea typeface="+mn-ea"/>
              </a:rPr>
              <a:pPr defTabSz="685800" fontAlgn="auto">
                <a:spcBef>
                  <a:spcPts val="0"/>
                </a:spcBef>
                <a:spcAft>
                  <a:spcPts val="0"/>
                </a:spcAft>
              </a:pPr>
              <a:t>‹#›</a:t>
            </a:fld>
            <a:endParaRPr lang="en-US"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93258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bwMode="auto">
          <a:xfrm>
            <a:off x="0" y="0"/>
            <a:ext cx="9144000" cy="2072640"/>
          </a:xfrm>
          <a:prstGeom prst="rect">
            <a:avLst/>
          </a:prstGeom>
          <a:solidFill>
            <a:srgbClr val="6E9ECB"/>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itle 1"/>
          <p:cNvSpPr>
            <a:spLocks noGrp="1"/>
          </p:cNvSpPr>
          <p:nvPr>
            <p:ph type="title"/>
          </p:nvPr>
        </p:nvSpPr>
        <p:spPr>
          <a:xfrm>
            <a:off x="685800" y="241046"/>
            <a:ext cx="7772400" cy="1362075"/>
          </a:xfrm>
        </p:spPr>
        <p:txBody>
          <a:bodyPr anchor="t"/>
          <a:lstStyle>
            <a:lvl1pPr algn="ctr">
              <a:spcBef>
                <a:spcPts val="2800"/>
              </a:spcBef>
              <a:defRPr sz="4800" b="1" cap="none" baseline="0"/>
            </a:lvl1pPr>
          </a:lstStyle>
          <a:p>
            <a:r>
              <a:rPr lang="en-US"/>
              <a:t>Click to edit Master title style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6" name="Rectangle 6"/>
          <p:cNvSpPr>
            <a:spLocks noGrp="1" noChangeArrowheads="1"/>
          </p:cNvSpPr>
          <p:nvPr>
            <p:ph type="sldNum" sz="quarter" idx="12"/>
          </p:nvPr>
        </p:nvSpPr>
        <p:spPr>
          <a:ln/>
        </p:spPr>
        <p:txBody>
          <a:bodyPr/>
          <a:lstStyle>
            <a:lvl1pPr>
              <a:defRPr/>
            </a:lvl1pPr>
          </a:lstStyle>
          <a:p>
            <a:fld id="{14C58C30-817E-41EB-A2B5-4DED8CE09C8C}" type="slidenum">
              <a:rPr lang="en-US" altLang="en-US"/>
              <a:pPr/>
              <a:t>‹#›</a:t>
            </a:fld>
            <a:endParaRPr lang="en-US" altLang="en-US"/>
          </a:p>
        </p:txBody>
      </p:sp>
    </p:spTree>
    <p:extLst>
      <p:ext uri="{BB962C8B-B14F-4D97-AF65-F5344CB8AC3E}">
        <p14:creationId xmlns:p14="http://schemas.microsoft.com/office/powerpoint/2010/main" val="227960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7" name="Rectangle 6"/>
          <p:cNvSpPr>
            <a:spLocks noGrp="1" noChangeArrowheads="1"/>
          </p:cNvSpPr>
          <p:nvPr>
            <p:ph type="sldNum" sz="quarter" idx="12"/>
          </p:nvPr>
        </p:nvSpPr>
        <p:spPr>
          <a:ln/>
        </p:spPr>
        <p:txBody>
          <a:bodyPr/>
          <a:lstStyle>
            <a:lvl1pPr>
              <a:defRPr/>
            </a:lvl1pPr>
          </a:lstStyle>
          <a:p>
            <a:fld id="{7B000911-8A6B-482D-A91E-01DACDEB7E46}" type="slidenum">
              <a:rPr lang="en-US" altLang="en-US"/>
              <a:pPr/>
              <a:t>‹#›</a:t>
            </a:fld>
            <a:endParaRPr lang="en-US" altLang="en-US"/>
          </a:p>
        </p:txBody>
      </p:sp>
    </p:spTree>
    <p:extLst>
      <p:ext uri="{BB962C8B-B14F-4D97-AF65-F5344CB8AC3E}">
        <p14:creationId xmlns:p14="http://schemas.microsoft.com/office/powerpoint/2010/main" val="60152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9" name="Rectangle 6"/>
          <p:cNvSpPr>
            <a:spLocks noGrp="1" noChangeArrowheads="1"/>
          </p:cNvSpPr>
          <p:nvPr>
            <p:ph type="sldNum" sz="quarter" idx="12"/>
          </p:nvPr>
        </p:nvSpPr>
        <p:spPr>
          <a:ln/>
        </p:spPr>
        <p:txBody>
          <a:bodyPr/>
          <a:lstStyle>
            <a:lvl1pPr>
              <a:defRPr/>
            </a:lvl1pPr>
          </a:lstStyle>
          <a:p>
            <a:fld id="{F67EF3B6-C90F-4CBA-BC5E-A0B9F5AFF971}" type="slidenum">
              <a:rPr lang="en-US" altLang="en-US"/>
              <a:pPr/>
              <a:t>‹#›</a:t>
            </a:fld>
            <a:endParaRPr lang="en-US" altLang="en-US"/>
          </a:p>
        </p:txBody>
      </p:sp>
    </p:spTree>
    <p:extLst>
      <p:ext uri="{BB962C8B-B14F-4D97-AF65-F5344CB8AC3E}">
        <p14:creationId xmlns:p14="http://schemas.microsoft.com/office/powerpoint/2010/main" val="121161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5" name="Rectangle 6"/>
          <p:cNvSpPr>
            <a:spLocks noGrp="1" noChangeArrowheads="1"/>
          </p:cNvSpPr>
          <p:nvPr>
            <p:ph type="sldNum" sz="quarter" idx="12"/>
          </p:nvPr>
        </p:nvSpPr>
        <p:spPr>
          <a:ln/>
        </p:spPr>
        <p:txBody>
          <a:bodyPr/>
          <a:lstStyle>
            <a:lvl1pPr>
              <a:defRPr/>
            </a:lvl1pPr>
          </a:lstStyle>
          <a:p>
            <a:fld id="{62CC1853-A8B6-4DA1-B1E2-9557E429B327}" type="slidenum">
              <a:rPr lang="en-US" altLang="en-US"/>
              <a:pPr/>
              <a:t>‹#›</a:t>
            </a:fld>
            <a:endParaRPr lang="en-US" altLang="en-US"/>
          </a:p>
        </p:txBody>
      </p:sp>
    </p:spTree>
    <p:extLst>
      <p:ext uri="{BB962C8B-B14F-4D97-AF65-F5344CB8AC3E}">
        <p14:creationId xmlns:p14="http://schemas.microsoft.com/office/powerpoint/2010/main" val="227655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4" name="Rectangle 6"/>
          <p:cNvSpPr>
            <a:spLocks noGrp="1" noChangeArrowheads="1"/>
          </p:cNvSpPr>
          <p:nvPr>
            <p:ph type="sldNum" sz="quarter" idx="12"/>
          </p:nvPr>
        </p:nvSpPr>
        <p:spPr>
          <a:ln/>
        </p:spPr>
        <p:txBody>
          <a:bodyPr/>
          <a:lstStyle>
            <a:lvl1pPr>
              <a:defRPr/>
            </a:lvl1pPr>
          </a:lstStyle>
          <a:p>
            <a:fld id="{D1C9EB35-5925-4F93-BB15-F8DB58BCCD2C}" type="slidenum">
              <a:rPr lang="en-US" altLang="en-US"/>
              <a:pPr/>
              <a:t>‹#›</a:t>
            </a:fld>
            <a:endParaRPr lang="en-US" altLang="en-US"/>
          </a:p>
        </p:txBody>
      </p:sp>
    </p:spTree>
    <p:extLst>
      <p:ext uri="{BB962C8B-B14F-4D97-AF65-F5344CB8AC3E}">
        <p14:creationId xmlns:p14="http://schemas.microsoft.com/office/powerpoint/2010/main" val="160495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7" name="Rectangle 6"/>
          <p:cNvSpPr>
            <a:spLocks noGrp="1" noChangeArrowheads="1"/>
          </p:cNvSpPr>
          <p:nvPr>
            <p:ph type="sldNum" sz="quarter" idx="12"/>
          </p:nvPr>
        </p:nvSpPr>
        <p:spPr>
          <a:ln/>
        </p:spPr>
        <p:txBody>
          <a:bodyPr/>
          <a:lstStyle>
            <a:lvl1pPr>
              <a:defRPr/>
            </a:lvl1pPr>
          </a:lstStyle>
          <a:p>
            <a:fld id="{8C0511DE-73FB-4FB3-9647-2B75D333A721}" type="slidenum">
              <a:rPr lang="en-US" altLang="en-US"/>
              <a:pPr/>
              <a:t>‹#›</a:t>
            </a:fld>
            <a:endParaRPr lang="en-US" altLang="en-US"/>
          </a:p>
        </p:txBody>
      </p:sp>
    </p:spTree>
    <p:extLst>
      <p:ext uri="{BB962C8B-B14F-4D97-AF65-F5344CB8AC3E}">
        <p14:creationId xmlns:p14="http://schemas.microsoft.com/office/powerpoint/2010/main" val="163231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a:defRPr/>
            </a:pPr>
            <a:r>
              <a:rPr lang="en-US" dirty="0"/>
              <a:t>© 2017 Pearson Education, Inc.</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b="0"/>
            </a:lvl1pPr>
          </a:lstStyle>
          <a:p>
            <a:fld id="{FF3F23EB-F1AC-40CC-89E5-0659AF0BD2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hf sldNum="0" hd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2800200270"/>
      </p:ext>
    </p:extLst>
  </p:cSld>
  <p:clrMap bg1="lt1" tx1="dk1" bg2="lt2" tx2="dk2" accent1="accent1" accent2="accent2" accent3="accent3" accent4="accent4" accent5="accent5" accent6="accent6" hlink="hlink" folHlink="folHlink"/>
  <p:sldLayoutIdLst>
    <p:sldLayoutId id="2147483692" r:id="rId1"/>
    <p:sldLayoutId id="2147483693" r:id="rId2"/>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61950" y="1438275"/>
            <a:ext cx="8324850" cy="46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167810555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hf sldNum="0" hd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514350" indent="-514350" algn="l" rtl="0" eaLnBrk="0" fontAlgn="base" hangingPunct="0">
        <a:spcBef>
          <a:spcPct val="20000"/>
        </a:spcBef>
        <a:spcAft>
          <a:spcPct val="0"/>
        </a:spcAft>
        <a:buFont typeface="+mj-lt"/>
        <a:buAutoNum type="alphaLcParenR"/>
        <a:defRPr sz="2400">
          <a:solidFill>
            <a:schemeClr val="tx1"/>
          </a:solidFill>
          <a:latin typeface="+mn-lt"/>
          <a:ea typeface="MS PGothic" panose="020B0600070205080204" pitchFamily="34" charset="-128"/>
          <a:cs typeface="ＭＳ Ｐゴシック" charset="0"/>
        </a:defRPr>
      </a:lvl1pPr>
      <a:lvl2pPr marL="9715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2pPr>
      <a:lvl3pPr marL="14287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3pPr>
      <a:lvl4pPr marL="18859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4pPr>
      <a:lvl5pPr marL="23431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360698544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ea typeface="+mn-ea"/>
              </a:rPr>
              <a:pPr defTabSz="685800" fontAlgn="auto">
                <a:spcBef>
                  <a:spcPts val="0"/>
                </a:spcBef>
                <a:spcAft>
                  <a:spcPts val="0"/>
                </a:spcAft>
              </a:pPr>
              <a:t>4/13/2022</a:t>
            </a:fld>
            <a:endParaRPr lang="en-US" b="0">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b="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EB83356B-7085-462B-93C3-B1EDBA2C3986}" type="slidenum">
              <a:rPr lang="en-US" b="0" smtClean="0">
                <a:solidFill>
                  <a:prstClr val="black">
                    <a:tint val="75000"/>
                  </a:prstClr>
                </a:solidFill>
                <a:latin typeface="Calibri" panose="020F0502020204030204"/>
                <a:ea typeface="+mn-ea"/>
              </a:rPr>
              <a:pPr defTabSz="685800" fontAlgn="auto">
                <a:spcBef>
                  <a:spcPts val="0"/>
                </a:spcBef>
                <a:spcAft>
                  <a:spcPts val="0"/>
                </a:spcAft>
              </a:pPr>
              <a:t>‹#›</a:t>
            </a:fld>
            <a:endParaRPr lang="en-US" b="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70536727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file:///C:\Documents%20and%20Settings\rajesh.ACEPRO\Desktop\FINAL_JPEG_FILES\C_Text_Elements\16_Example_16-03.jpg" TargetMode="External"/><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file:///C:\Documents%20and%20Settings\rajesh.ACEPRO\Desktop\FINAL_JPEG_FILES\C_Text_Elements\16_Concept_Example_16-05.jpg" TargetMode="External"/><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file:///C:\Documents%20and%20Settings\rajesh.ACEPRO\Desktop\FINAL_JPEG_FILES\A_Figures_and_Photos\16_Summary_16-03.jpg" TargetMode="External"/><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file:///C:\Documents%20and%20Settings\rajesh.ACEPRO\Desktop\FINAL_JPEG_FILES\C_Text_Elements\16_Example_16-08.jpg" TargetMode="External"/><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89" y="1931670"/>
            <a:ext cx="8985504" cy="1143000"/>
          </a:xfrm>
        </p:spPr>
        <p:txBody>
          <a:bodyPr/>
          <a:lstStyle/>
          <a:p>
            <a:r>
              <a:rPr lang="en-US" dirty="0" smtClean="0"/>
              <a:t>Thermodynamics and statistical mechanics</a:t>
            </a:r>
            <a:endParaRPr lang="en-US" dirty="0"/>
          </a:p>
        </p:txBody>
      </p:sp>
      <p:sp>
        <p:nvSpPr>
          <p:cNvPr id="3" name="Content Placeholder 2"/>
          <p:cNvSpPr>
            <a:spLocks noGrp="1"/>
          </p:cNvSpPr>
          <p:nvPr>
            <p:ph idx="1"/>
          </p:nvPr>
        </p:nvSpPr>
        <p:spPr>
          <a:xfrm>
            <a:off x="219456" y="3829050"/>
            <a:ext cx="8467344" cy="2297114"/>
          </a:xfrm>
        </p:spPr>
        <p:txBody>
          <a:bodyPr/>
          <a:lstStyle/>
          <a:p>
            <a:r>
              <a:rPr lang="en-US" dirty="0" err="1" smtClean="0"/>
              <a:t>Wechat</a:t>
            </a:r>
            <a:r>
              <a:rPr lang="en-US" dirty="0" smtClean="0"/>
              <a:t> </a:t>
            </a:r>
            <a:r>
              <a:rPr lang="en-US" smtClean="0"/>
              <a:t>id chuist66</a:t>
            </a:r>
            <a:endParaRPr lang="en-US" dirty="0" smtClean="0"/>
          </a:p>
        </p:txBody>
      </p:sp>
      <p:sp>
        <p:nvSpPr>
          <p:cNvPr id="4" name="Footer Placeholder 3"/>
          <p:cNvSpPr>
            <a:spLocks noGrp="1"/>
          </p:cNvSpPr>
          <p:nvPr>
            <p:ph type="ftr" sz="quarter" idx="11"/>
          </p:nvPr>
        </p:nvSpPr>
        <p:spPr/>
        <p:txBody>
          <a:bodyPr/>
          <a:lstStyle/>
          <a:p>
            <a:pPr>
              <a:defRPr/>
            </a:pPr>
            <a:r>
              <a:rPr lang="en-US" smtClean="0"/>
              <a:t>© 2017 Pearson Education, Inc.</a:t>
            </a:r>
            <a:endParaRPr lang="en-US"/>
          </a:p>
        </p:txBody>
      </p:sp>
    </p:spTree>
    <p:extLst>
      <p:ext uri="{BB962C8B-B14F-4D97-AF65-F5344CB8AC3E}">
        <p14:creationId xmlns:p14="http://schemas.microsoft.com/office/powerpoint/2010/main" val="3046607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b="1" dirty="0"/>
              <a:t>Physical property depends on the time </a:t>
            </a:r>
            <a:r>
              <a:rPr lang="en-US" sz="3600" dirty="0"/>
              <a:t>average of the configurations of the system</a:t>
            </a:r>
          </a:p>
        </p:txBody>
      </p:sp>
      <p:sp>
        <p:nvSpPr>
          <p:cNvPr id="5" name="Content Placeholder 4"/>
          <p:cNvSpPr>
            <a:spLocks noGrp="1"/>
          </p:cNvSpPr>
          <p:nvPr>
            <p:ph idx="1"/>
          </p:nvPr>
        </p:nvSpPr>
        <p:spPr/>
        <p:txBody>
          <a:bodyPr>
            <a:normAutofit fontScale="92500" lnSpcReduction="10000"/>
          </a:bodyPr>
          <a:lstStyle/>
          <a:p>
            <a:r>
              <a:rPr lang="en-US" sz="3600" dirty="0"/>
              <a:t>Example: Fluctuating magnetic moments</a:t>
            </a:r>
          </a:p>
          <a:p>
            <a:r>
              <a:rPr lang="en-US" sz="3600" dirty="0"/>
              <a:t>Another example: many particles </a:t>
            </a:r>
            <a:r>
              <a:rPr lang="en-US" sz="3600" dirty="0" smtClean="0"/>
              <a:t>interacting with their motion governed by Newton’s </a:t>
            </a:r>
            <a:r>
              <a:rPr lang="en-US" sz="3600" dirty="0"/>
              <a:t>equation.  </a:t>
            </a:r>
            <a:r>
              <a:rPr lang="en-US" sz="3600" dirty="0" smtClean="0"/>
              <a:t>We need the averages </a:t>
            </a:r>
            <a:r>
              <a:rPr lang="en-US" sz="3600" dirty="0"/>
              <a:t>of </a:t>
            </a:r>
            <a:r>
              <a:rPr lang="en-US" sz="3600" dirty="0" smtClean="0"/>
              <a:t>the configurations </a:t>
            </a:r>
            <a:r>
              <a:rPr lang="en-US" sz="3600" dirty="0"/>
              <a:t>at different times. </a:t>
            </a:r>
          </a:p>
          <a:p>
            <a:r>
              <a:rPr lang="en-US" sz="3600" dirty="0"/>
              <a:t>Energy is conserved. So these configurations have the same energies.</a:t>
            </a:r>
          </a:p>
          <a:p>
            <a:r>
              <a:rPr lang="en-US" sz="3600" dirty="0">
                <a:solidFill>
                  <a:srgbClr val="FF0000"/>
                </a:solidFill>
              </a:rPr>
              <a:t>Assumption : Time </a:t>
            </a:r>
            <a:r>
              <a:rPr lang="en-US" sz="3600" dirty="0" smtClean="0">
                <a:solidFill>
                  <a:srgbClr val="FF0000"/>
                </a:solidFill>
              </a:rPr>
              <a:t>average = </a:t>
            </a:r>
            <a:r>
              <a:rPr lang="en-US" sz="3600" dirty="0">
                <a:solidFill>
                  <a:srgbClr val="FF0000"/>
                </a:solidFill>
              </a:rPr>
              <a:t>average of </a:t>
            </a:r>
            <a:r>
              <a:rPr lang="en-US" sz="3600" b="1" dirty="0">
                <a:solidFill>
                  <a:srgbClr val="FF0000"/>
                </a:solidFill>
              </a:rPr>
              <a:t>all</a:t>
            </a:r>
            <a:r>
              <a:rPr lang="en-US" sz="3600" dirty="0">
                <a:solidFill>
                  <a:srgbClr val="FF0000"/>
                </a:solidFill>
              </a:rPr>
              <a:t> configurations with the same energy.</a:t>
            </a:r>
          </a:p>
        </p:txBody>
      </p:sp>
    </p:spTree>
    <p:extLst>
      <p:ext uri="{BB962C8B-B14F-4D97-AF65-F5344CB8AC3E}">
        <p14:creationId xmlns:p14="http://schemas.microsoft.com/office/powerpoint/2010/main" val="1495083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Ergodic Hypothesis</a:t>
            </a:r>
          </a:p>
        </p:txBody>
      </p:sp>
      <p:sp>
        <p:nvSpPr>
          <p:cNvPr id="3" name="Content Placeholder 2"/>
          <p:cNvSpPr>
            <a:spLocks noGrp="1"/>
          </p:cNvSpPr>
          <p:nvPr>
            <p:ph idx="1"/>
          </p:nvPr>
        </p:nvSpPr>
        <p:spPr/>
        <p:txBody>
          <a:bodyPr>
            <a:normAutofit/>
          </a:bodyPr>
          <a:lstStyle/>
          <a:p>
            <a:r>
              <a:rPr lang="en-US" sz="3200" dirty="0"/>
              <a:t>For the configuration average,  </a:t>
            </a:r>
            <a:r>
              <a:rPr lang="en-US" sz="3200" b="1" dirty="0"/>
              <a:t>all</a:t>
            </a:r>
            <a:r>
              <a:rPr lang="en-US" sz="3200" dirty="0"/>
              <a:t> </a:t>
            </a:r>
            <a:r>
              <a:rPr lang="en-US" sz="3200" b="1" dirty="0"/>
              <a:t>possible</a:t>
            </a:r>
            <a:r>
              <a:rPr lang="en-US" sz="3200" dirty="0"/>
              <a:t> configurations are reached. </a:t>
            </a:r>
          </a:p>
          <a:p>
            <a:r>
              <a:rPr lang="en-US" sz="3200" dirty="0"/>
              <a:t>This is not always true. An obvious counter-example is the glass where things are frozen </a:t>
            </a:r>
            <a:r>
              <a:rPr lang="en-US" sz="3200" dirty="0" smtClean="0"/>
              <a:t>and move too slowly. </a:t>
            </a:r>
            <a:r>
              <a:rPr lang="en-US" sz="3200" dirty="0"/>
              <a:t>The time scale is too long.</a:t>
            </a:r>
          </a:p>
          <a:p>
            <a:endParaRPr lang="en-US" altLang="zh-HK" sz="2800" dirty="0"/>
          </a:p>
          <a:p>
            <a:pPr marL="0" indent="0">
              <a:buNone/>
            </a:pPr>
            <a:endParaRPr lang="en-US" altLang="zh-HK" dirty="0"/>
          </a:p>
          <a:p>
            <a:endParaRPr lang="en-US" dirty="0"/>
          </a:p>
        </p:txBody>
      </p:sp>
    </p:spTree>
    <p:extLst>
      <p:ext uri="{BB962C8B-B14F-4D97-AF65-F5344CB8AC3E}">
        <p14:creationId xmlns:p14="http://schemas.microsoft.com/office/powerpoint/2010/main" val="1386694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a:t>
            </a:r>
            <a:r>
              <a:rPr lang="en-US" b="1" dirty="0"/>
              <a:t>possible</a:t>
            </a:r>
            <a:r>
              <a:rPr lang="en-US" dirty="0"/>
              <a:t> configuration mean?</a:t>
            </a:r>
            <a:br>
              <a:rPr lang="en-US" dirty="0"/>
            </a:br>
            <a:r>
              <a:rPr lang="en-US" dirty="0"/>
              <a:t>We sum over configurations with the same conserved quantitie</a:t>
            </a:r>
            <a:r>
              <a:rPr lang="en-US" dirty="0">
                <a:solidFill>
                  <a:srgbClr val="FF0000"/>
                </a:solidFill>
              </a:rPr>
              <a:t>s</a:t>
            </a:r>
            <a:r>
              <a:rPr lang="en-US" dirty="0"/>
              <a:t>, which sometimes include other quantity in addition to the energy.</a:t>
            </a:r>
          </a:p>
        </p:txBody>
      </p:sp>
      <p:sp>
        <p:nvSpPr>
          <p:cNvPr id="3" name="Content Placeholder 2"/>
          <p:cNvSpPr>
            <a:spLocks noGrp="1"/>
          </p:cNvSpPr>
          <p:nvPr>
            <p:ph idx="1"/>
          </p:nvPr>
        </p:nvSpPr>
        <p:spPr>
          <a:xfrm>
            <a:off x="628650" y="2243737"/>
            <a:ext cx="7886700" cy="3933225"/>
          </a:xfrm>
        </p:spPr>
        <p:txBody>
          <a:bodyPr>
            <a:normAutofit/>
          </a:bodyPr>
          <a:lstStyle/>
          <a:p>
            <a:r>
              <a:rPr lang="en-US" sz="3600" dirty="0"/>
              <a:t>For the configurations there are conserved quantities. </a:t>
            </a:r>
          </a:p>
          <a:p>
            <a:r>
              <a:rPr lang="en-US" sz="3600" dirty="0"/>
              <a:t>The most common example are configurations with the same energy. </a:t>
            </a:r>
          </a:p>
          <a:p>
            <a:r>
              <a:rPr lang="en-US" sz="3600" dirty="0"/>
              <a:t>There can be other conserved quantities for special situations, an example is the total angular momentum in stars. </a:t>
            </a:r>
          </a:p>
        </p:txBody>
      </p:sp>
    </p:spTree>
    <p:extLst>
      <p:ext uri="{BB962C8B-B14F-4D97-AF65-F5344CB8AC3E}">
        <p14:creationId xmlns:p14="http://schemas.microsoft.com/office/powerpoint/2010/main" val="791223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common example: Only the energy is conserved </a:t>
            </a:r>
          </a:p>
        </p:txBody>
      </p:sp>
      <p:sp>
        <p:nvSpPr>
          <p:cNvPr id="3" name="Content Placeholder 2"/>
          <p:cNvSpPr>
            <a:spLocks noGrp="1"/>
          </p:cNvSpPr>
          <p:nvPr>
            <p:ph idx="1"/>
          </p:nvPr>
        </p:nvSpPr>
        <p:spPr/>
        <p:txBody>
          <a:bodyPr>
            <a:normAutofit/>
          </a:bodyPr>
          <a:lstStyle/>
          <a:p>
            <a:r>
              <a:rPr lang="en-US" sz="3600" dirty="0"/>
              <a:t>The collection of configurations with the same energy is called </a:t>
            </a:r>
            <a:r>
              <a:rPr lang="en-US" sz="3600" dirty="0" err="1"/>
              <a:t>microcanonical</a:t>
            </a:r>
            <a:r>
              <a:rPr lang="en-US" sz="3600" dirty="0"/>
              <a:t> ensemble.</a:t>
            </a:r>
          </a:p>
          <a:p>
            <a:r>
              <a:rPr lang="en-US" sz="3600" dirty="0"/>
              <a:t>The number of configurations provides the probability of finding the state with the given energy. </a:t>
            </a:r>
          </a:p>
        </p:txBody>
      </p:sp>
    </p:spTree>
    <p:extLst>
      <p:ext uri="{BB962C8B-B14F-4D97-AF65-F5344CB8AC3E}">
        <p14:creationId xmlns:p14="http://schemas.microsoft.com/office/powerpoint/2010/main" val="1907586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7956"/>
            <a:ext cx="7886700" cy="1325563"/>
          </a:xfrm>
        </p:spPr>
        <p:txBody>
          <a:bodyPr/>
          <a:lstStyle/>
          <a:p>
            <a:r>
              <a:rPr lang="en-US" dirty="0"/>
              <a:t>Mathematics</a:t>
            </a:r>
          </a:p>
        </p:txBody>
      </p:sp>
      <p:sp>
        <p:nvSpPr>
          <p:cNvPr id="3" name="Content Placeholder 2"/>
          <p:cNvSpPr>
            <a:spLocks noGrp="1"/>
          </p:cNvSpPr>
          <p:nvPr>
            <p:ph idx="1"/>
          </p:nvPr>
        </p:nvSpPr>
        <p:spPr>
          <a:xfrm>
            <a:off x="531495" y="1116965"/>
            <a:ext cx="7886700" cy="4351338"/>
          </a:xfrm>
        </p:spPr>
        <p:txBody>
          <a:bodyPr>
            <a:noAutofit/>
          </a:bodyPr>
          <a:lstStyle/>
          <a:p>
            <a:r>
              <a:rPr lang="en-US" sz="2800" dirty="0"/>
              <a:t>Mathematically, the configurations are solutions of differential equations such as the Newton equation or the Schrodinger equation</a:t>
            </a:r>
            <a:r>
              <a:rPr lang="en-US" sz="2800" dirty="0" smtClean="0"/>
              <a:t>.</a:t>
            </a:r>
          </a:p>
          <a:p>
            <a:r>
              <a:rPr lang="en-US" altLang="zh-HK" sz="2800" dirty="0" smtClean="0"/>
              <a:t>There </a:t>
            </a:r>
            <a:r>
              <a:rPr lang="en-US" altLang="zh-HK" sz="2800" dirty="0"/>
              <a:t>are different classes of solutions, periodic or chaotic. Here we focused on the chaotic solutions</a:t>
            </a:r>
            <a:r>
              <a:rPr lang="en-US" altLang="zh-HK" sz="2800" dirty="0" smtClean="0"/>
              <a:t>.</a:t>
            </a:r>
          </a:p>
          <a:p>
            <a:r>
              <a:rPr lang="en-US" altLang="zh-HK" sz="2800" dirty="0" smtClean="0"/>
              <a:t> </a:t>
            </a:r>
            <a:r>
              <a:rPr lang="en-US" altLang="zh-HK" sz="2800" dirty="0"/>
              <a:t>The idea of statistical mechanics can be applied to other chaotic solutions of other differential equations</a:t>
            </a:r>
            <a:r>
              <a:rPr lang="en-US" altLang="zh-HK" sz="2800" dirty="0" smtClean="0"/>
              <a:t>. For example, </a:t>
            </a:r>
            <a:r>
              <a:rPr lang="en-US" sz="2800" dirty="0" smtClean="0"/>
              <a:t>concepts  such as temperature </a:t>
            </a:r>
            <a:r>
              <a:rPr lang="en-US" sz="2800" dirty="0"/>
              <a:t>can be generalized to solutions </a:t>
            </a:r>
            <a:r>
              <a:rPr lang="en-US" sz="2800" dirty="0" smtClean="0"/>
              <a:t>of </a:t>
            </a:r>
            <a:r>
              <a:rPr lang="en-US" sz="2800" dirty="0"/>
              <a:t>differential </a:t>
            </a:r>
            <a:r>
              <a:rPr lang="en-US" sz="2800" dirty="0" smtClean="0"/>
              <a:t>equations.  </a:t>
            </a:r>
            <a:endParaRPr lang="en-US" sz="2800" dirty="0"/>
          </a:p>
          <a:p>
            <a:r>
              <a:rPr lang="en-US" sz="2800" dirty="0" smtClean="0"/>
              <a:t>Possible example: </a:t>
            </a:r>
            <a:r>
              <a:rPr lang="en-US" sz="2800" dirty="0"/>
              <a:t>a current area of interest is called system biology that predicts biological process from differential equations.</a:t>
            </a:r>
          </a:p>
          <a:p>
            <a:pPr marL="0" indent="0">
              <a:buNone/>
            </a:pPr>
            <a:endParaRPr lang="en-US" sz="2800" dirty="0"/>
          </a:p>
        </p:txBody>
      </p:sp>
    </p:spTree>
    <p:extLst>
      <p:ext uri="{BB962C8B-B14F-4D97-AF65-F5344CB8AC3E}">
        <p14:creationId xmlns:p14="http://schemas.microsoft.com/office/powerpoint/2010/main" val="12409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Temperature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317172"/>
                <a:ext cx="7886700" cy="5186588"/>
              </a:xfrm>
            </p:spPr>
            <p:txBody>
              <a:bodyPr>
                <a:normAutofit fontScale="92500"/>
              </a:bodyPr>
              <a:lstStyle/>
              <a:p>
                <a:r>
                  <a:rPr lang="en-US" sz="2800" dirty="0"/>
                  <a:t>Usually one is interested not in the whole universe but in a “subsystem”  with energy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𝑠</m:t>
                        </m:r>
                      </m:sub>
                    </m:sSub>
                  </m:oMath>
                </a14:m>
                <a:r>
                  <a:rPr lang="en-US" sz="2800" dirty="0"/>
                  <a:t>and coordinates {x} that </a:t>
                </a:r>
                <a:r>
                  <a:rPr lang="en-US" sz="2800" dirty="0">
                    <a:solidFill>
                      <a:srgbClr val="FF0000"/>
                    </a:solidFill>
                  </a:rPr>
                  <a:t>can exchange energy </a:t>
                </a:r>
                <a:r>
                  <a:rPr lang="en-US" sz="2800" dirty="0"/>
                  <a:t> with  another system with energy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𝐵</m:t>
                        </m:r>
                      </m:sub>
                    </m:sSub>
                  </m:oMath>
                </a14:m>
                <a:r>
                  <a:rPr lang="en-US" sz="2800" dirty="0"/>
                  <a:t> and coordinates {y}  so that the total energy  </a:t>
                </a: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𝐸</m:t>
                        </m:r>
                      </m:e>
                      <m:sub>
                        <m:r>
                          <a:rPr lang="en-US" sz="2800" i="1">
                            <a:latin typeface="Cambria Math" panose="02040503050406030204" pitchFamily="18" charset="0"/>
                            <a:ea typeface="Cambria Math" panose="02040503050406030204" pitchFamily="18" charset="0"/>
                          </a:rPr>
                          <m:t>𝑠</m:t>
                        </m:r>
                      </m:sub>
                    </m:sSub>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𝐸</m:t>
                            </m:r>
                          </m:e>
                          <m:sub>
                            <m:r>
                              <a:rPr lang="en-US" sz="2800" i="1">
                                <a:latin typeface="Cambria Math" panose="02040503050406030204" pitchFamily="18" charset="0"/>
                                <a:ea typeface="Cambria Math" panose="02040503050406030204" pitchFamily="18" charset="0"/>
                              </a:rPr>
                              <m:t>𝐵</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𝑦</m:t>
                        </m:r>
                      </m:e>
                    </m:d>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𝐸</m:t>
                        </m:r>
                      </m:e>
                      <m:sub>
                        <m:r>
                          <a:rPr lang="en-US" sz="2800" i="1">
                            <a:latin typeface="Cambria Math" panose="02040503050406030204" pitchFamily="18" charset="0"/>
                            <a:ea typeface="Cambria Math" panose="02040503050406030204" pitchFamily="18" charset="0"/>
                          </a:rPr>
                          <m:t>0</m:t>
                        </m:r>
                      </m:sub>
                    </m:sSub>
                  </m:oMath>
                </a14:m>
                <a:r>
                  <a:rPr lang="en-US" sz="2800" dirty="0"/>
                  <a:t> is fixed. </a:t>
                </a:r>
                <a:r>
                  <a:rPr lang="en-US" sz="2800" dirty="0" smtClean="0"/>
                  <a:t>Systems that can only exchange energy are called canonical ensemble</a:t>
                </a:r>
                <a:endParaRPr lang="en-US" sz="2800" dirty="0"/>
              </a:p>
              <a:p>
                <a:r>
                  <a:rPr lang="en-US" sz="2800" dirty="0"/>
                  <a:t>The two systems achieve equilibrium states that is the most likely and maximize the total number of configurations. </a:t>
                </a:r>
              </a:p>
              <a:p>
                <a:r>
                  <a:rPr lang="en-US" sz="2800" dirty="0"/>
                  <a:t>We show below that one can define a quantity called the temperature and the condition that the system are in equilibrium corresponds to </a:t>
                </a:r>
                <a:r>
                  <a:rPr lang="en-US" sz="2800" dirty="0" smtClean="0"/>
                  <a:t>the condition </a:t>
                </a:r>
                <a:r>
                  <a:rPr lang="en-US" sz="2800" dirty="0"/>
                  <a:t>that the temperatures of  the two systems are equal.</a:t>
                </a:r>
              </a:p>
              <a:p>
                <a:pPr marL="0" indent="0">
                  <a:buNone/>
                </a:pPr>
                <a:endParaRPr lang="en-US" dirty="0"/>
              </a:p>
              <a:p>
                <a:pPr marL="0" indent="0">
                  <a:buNone/>
                </a:pPr>
                <a:endParaRPr lang="en-US" b="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317172"/>
                <a:ext cx="7886700" cy="5186588"/>
              </a:xfrm>
              <a:blipFill>
                <a:blip r:embed="rId2"/>
                <a:stretch>
                  <a:fillRect l="-1159" t="-1763" r="-464"/>
                </a:stretch>
              </a:blipFill>
            </p:spPr>
            <p:txBody>
              <a:bodyPr/>
              <a:lstStyle/>
              <a:p>
                <a:r>
                  <a:rPr lang="en-US">
                    <a:noFill/>
                  </a:rPr>
                  <a:t> </a:t>
                </a:r>
              </a:p>
            </p:txBody>
          </p:sp>
        </mc:Fallback>
      </mc:AlternateContent>
    </p:spTree>
    <p:extLst>
      <p:ext uri="{BB962C8B-B14F-4D97-AF65-F5344CB8AC3E}">
        <p14:creationId xmlns:p14="http://schemas.microsoft.com/office/powerpoint/2010/main" val="3093471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441"/>
            <a:ext cx="7886700" cy="1006474"/>
          </a:xfrm>
        </p:spPr>
        <p:txBody>
          <a:bodyPr/>
          <a:lstStyle/>
          <a:p>
            <a:r>
              <a:rPr lang="en-US" dirty="0"/>
              <a:t>What is “Temperature”?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4346" y="925286"/>
                <a:ext cx="8509634" cy="5725885"/>
              </a:xfrm>
            </p:spPr>
            <p:txBody>
              <a:bodyPr>
                <a:normAutofit/>
              </a:bodyPr>
              <a:lstStyle/>
              <a:p>
                <a:r>
                  <a:rPr lang="en-US" sz="2800" dirty="0" smtClean="0"/>
                  <a:t>The two system</a:t>
                </a:r>
                <a:r>
                  <a:rPr lang="zh-TW" altLang="en-US" sz="2800" dirty="0"/>
                  <a:t> </a:t>
                </a:r>
                <a:r>
                  <a:rPr lang="en-US" altLang="zh-TW" sz="2800" dirty="0"/>
                  <a:t>that are in thermal contact </a:t>
                </a:r>
                <a:r>
                  <a:rPr lang="en-US" sz="2800" dirty="0"/>
                  <a:t>achieve an equilibrium states that is the most likely and maximize the total number of configurations. </a:t>
                </a:r>
              </a:p>
              <a:p>
                <a:r>
                  <a:rPr lang="en-US" sz="2800" dirty="0"/>
                  <a:t>We define a quantity </a:t>
                </a:r>
                <a:r>
                  <a:rPr lang="en-US" sz="2800" i="1" dirty="0"/>
                  <a:t>S</a:t>
                </a:r>
                <a:r>
                  <a:rPr lang="en-US" sz="2800" dirty="0"/>
                  <a:t> so that </a:t>
                </a:r>
                <a14:m>
                  <m:oMath xmlns:m="http://schemas.openxmlformats.org/officeDocument/2006/math">
                    <m:r>
                      <a:rPr lang="en-US" sz="2800" i="1">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𝑆</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e>
                          <m:sub/>
                        </m:sSub>
                        <m:r>
                          <a:rPr lang="en-US" sz="2800" i="1">
                            <a:latin typeface="Cambria Math" panose="02040503050406030204" pitchFamily="18" charset="0"/>
                            <a:ea typeface="Cambria Math" panose="02040503050406030204" pitchFamily="18" charset="0"/>
                          </a:rPr>
                          <m:t>)</m:t>
                        </m:r>
                      </m:sup>
                    </m:sSup>
                    <m:r>
                      <a:rPr lang="en-US" sz="2800" i="1">
                        <a:latin typeface="Cambria Math" panose="02040503050406030204" pitchFamily="18" charset="0"/>
                      </a:rPr>
                      <m:t>=</m:t>
                    </m:r>
                    <m:nary>
                      <m:naryPr>
                        <m:limLoc m:val="undOvr"/>
                        <m:subHide m:val="on"/>
                        <m:supHide m:val="on"/>
                        <m:ctrlPr>
                          <a:rPr lang="en-US" sz="2800" i="1">
                            <a:latin typeface="Cambria Math" panose="02040503050406030204" pitchFamily="18" charset="0"/>
                          </a:rPr>
                        </m:ctrlPr>
                      </m:naryPr>
                      <m:sub/>
                      <m:sup/>
                      <m:e>
                        <m:r>
                          <a:rPr lang="en-US" sz="2800" i="1">
                            <a:latin typeface="Cambria Math" panose="02040503050406030204" pitchFamily="18" charset="0"/>
                          </a:rPr>
                          <m:t>𝑑</m:t>
                        </m:r>
                        <m:r>
                          <a:rPr lang="en-US" sz="2800" b="0" i="1" smtClean="0">
                            <a:latin typeface="Cambria Math" panose="02040503050406030204" pitchFamily="18" charset="0"/>
                          </a:rPr>
                          <m:t>{</m:t>
                        </m:r>
                        <m:r>
                          <a:rPr lang="en-US" sz="2800" i="1">
                            <a:latin typeface="Cambria Math" panose="02040503050406030204" pitchFamily="18" charset="0"/>
                          </a:rPr>
                          <m:t>𝑦</m:t>
                        </m:r>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𝐸</m:t>
                            </m:r>
                          </m:e>
                          <m:sub>
                            <m:r>
                              <m:rPr>
                                <m:sty m:val="p"/>
                              </m:rPr>
                              <a:rPr lang="en-US" altLang="zh-TW" sz="2800" i="1">
                                <a:latin typeface="Cambria Math" panose="02040503050406030204" pitchFamily="18" charset="0"/>
                                <a:ea typeface="Cambria Math" panose="02040503050406030204" pitchFamily="18" charset="0"/>
                              </a:rPr>
                              <m:t>S</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e>
                    </m:nary>
                  </m:oMath>
                </a14:m>
                <a:r>
                  <a:rPr lang="en-US" sz="2800" dirty="0"/>
                  <a:t> is the total number of configurations for a system</a:t>
                </a:r>
                <a:r>
                  <a:rPr lang="zh-TW" altLang="en-US" sz="2800" dirty="0"/>
                  <a:t> </a:t>
                </a:r>
                <a:r>
                  <a:rPr lang="en-US" altLang="zh-TW" sz="2800" dirty="0"/>
                  <a:t>S</a:t>
                </a:r>
                <a:r>
                  <a:rPr lang="en-US" sz="2800" dirty="0"/>
                  <a:t> with energy </a:t>
                </a:r>
                <a:r>
                  <a:rPr lang="en-US" sz="2800" dirty="0" smtClean="0"/>
                  <a:t>E’. </a:t>
                </a:r>
                <a:endParaRPr lang="en-US" sz="2800" dirty="0"/>
              </a:p>
              <a:p>
                <a:r>
                  <a:rPr lang="en-US" sz="2800" dirty="0"/>
                  <a:t>The reason we define S as an exponent is that then it will be proportional to the number of </a:t>
                </a:r>
                <a:r>
                  <a:rPr lang="en-US" sz="2800" dirty="0" err="1" smtClean="0"/>
                  <a:t>particles:The</a:t>
                </a:r>
                <a:r>
                  <a:rPr lang="en-US" sz="2800" dirty="0" smtClean="0"/>
                  <a:t> number of configurations for N particles in volume V is of the order </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𝑉</m:t>
                        </m:r>
                      </m:e>
                      <m:sup>
                        <m:r>
                          <a:rPr lang="en-US" sz="2800" b="0" i="1" smtClean="0">
                            <a:latin typeface="Cambria Math" panose="02040503050406030204" pitchFamily="18" charset="0"/>
                          </a:rPr>
                          <m:t>𝑁</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𝑁</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r>
                              <a:rPr lang="en-US" sz="2800" b="0" i="1" smtClean="0">
                                <a:latin typeface="Cambria Math" panose="02040503050406030204" pitchFamily="18" charset="0"/>
                              </a:rPr>
                              <m:t>𝑉</m:t>
                            </m:r>
                          </m:e>
                        </m:func>
                      </m:sup>
                    </m:sSup>
                  </m:oMath>
                </a14:m>
                <a:r>
                  <a:rPr lang="en-US" sz="2800" dirty="0" smtClean="0"/>
                  <a:t>.</a:t>
                </a:r>
              </a:p>
              <a:p>
                <a:r>
                  <a:rPr lang="en-US" sz="2800" dirty="0" smtClean="0"/>
                  <a:t>Quantities that are (not) proportional to the number of particles are called extensive (intensive). S is thus extensive.</a:t>
                </a:r>
                <a:endParaRPr lang="en-US" sz="28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4346" y="925286"/>
                <a:ext cx="8509634" cy="5725885"/>
              </a:xfrm>
              <a:blipFill>
                <a:blip r:embed="rId2"/>
                <a:stretch>
                  <a:fillRect l="-1289" t="-1810"/>
                </a:stretch>
              </a:blipFill>
            </p:spPr>
            <p:txBody>
              <a:bodyPr/>
              <a:lstStyle/>
              <a:p>
                <a:r>
                  <a:rPr lang="en-US">
                    <a:noFill/>
                  </a:rPr>
                  <a:t> </a:t>
                </a:r>
              </a:p>
            </p:txBody>
          </p:sp>
        </mc:Fallback>
      </mc:AlternateContent>
    </p:spTree>
    <p:extLst>
      <p:ext uri="{BB962C8B-B14F-4D97-AF65-F5344CB8AC3E}">
        <p14:creationId xmlns:p14="http://schemas.microsoft.com/office/powerpoint/2010/main" val="804011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441"/>
            <a:ext cx="7886700" cy="1006474"/>
          </a:xfrm>
        </p:spPr>
        <p:txBody>
          <a:bodyPr/>
          <a:lstStyle/>
          <a:p>
            <a:r>
              <a:rPr lang="en-US" dirty="0"/>
              <a:t>What is “Temperature”?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4346" y="925286"/>
                <a:ext cx="8509634" cy="5725885"/>
              </a:xfrm>
            </p:spPr>
            <p:txBody>
              <a:bodyPr>
                <a:normAutofit lnSpcReduction="10000"/>
              </a:bodyPr>
              <a:lstStyle/>
              <a:p>
                <a:r>
                  <a:rPr lang="en-US" sz="2800" dirty="0" smtClean="0"/>
                  <a:t>The two system</a:t>
                </a:r>
                <a:r>
                  <a:rPr lang="zh-TW" altLang="en-US" sz="2800" dirty="0" smtClean="0"/>
                  <a:t> </a:t>
                </a:r>
                <a:r>
                  <a:rPr lang="en-US" altLang="zh-TW" sz="2800" dirty="0" smtClean="0"/>
                  <a:t>with </a:t>
                </a:r>
                <a:r>
                  <a:rPr lang="en-US" sz="2800" dirty="0" smtClean="0"/>
                  <a:t>the </a:t>
                </a:r>
                <a:r>
                  <a:rPr lang="en-US" sz="2800" dirty="0"/>
                  <a:t>total energy  </a:t>
                </a: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𝐸</m:t>
                        </m:r>
                      </m:e>
                      <m:sub>
                        <m:r>
                          <a:rPr lang="en-US" sz="2800" i="1">
                            <a:latin typeface="Cambria Math" panose="02040503050406030204" pitchFamily="18" charset="0"/>
                            <a:ea typeface="Cambria Math" panose="02040503050406030204" pitchFamily="18" charset="0"/>
                          </a:rPr>
                          <m:t>𝑠</m:t>
                        </m:r>
                      </m:sub>
                    </m:sSub>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𝐸</m:t>
                            </m:r>
                          </m:e>
                          <m:sub>
                            <m:r>
                              <a:rPr lang="en-US" sz="2800" i="1">
                                <a:latin typeface="Cambria Math" panose="02040503050406030204" pitchFamily="18" charset="0"/>
                                <a:ea typeface="Cambria Math" panose="02040503050406030204" pitchFamily="18" charset="0"/>
                              </a:rPr>
                              <m:t>𝐵</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𝑦</m:t>
                        </m:r>
                      </m:e>
                    </m:d>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𝐸</m:t>
                        </m:r>
                      </m:e>
                      <m:sub>
                        <m:r>
                          <a:rPr lang="en-US" sz="2800" i="1">
                            <a:latin typeface="Cambria Math" panose="02040503050406030204" pitchFamily="18" charset="0"/>
                            <a:ea typeface="Cambria Math" panose="02040503050406030204" pitchFamily="18" charset="0"/>
                          </a:rPr>
                          <m:t>0</m:t>
                        </m:r>
                      </m:sub>
                    </m:sSub>
                    <m:r>
                      <a:rPr lang="en-US" sz="2800" b="0" i="0" smtClean="0">
                        <a:latin typeface="Cambria Math" panose="02040503050406030204" pitchFamily="18" charset="0"/>
                        <a:ea typeface="Cambria Math" panose="02040503050406030204" pitchFamily="18" charset="0"/>
                      </a:rPr>
                      <m:t> </m:t>
                    </m:r>
                  </m:oMath>
                </a14:m>
                <a:r>
                  <a:rPr lang="en-US" altLang="zh-TW" sz="2800" dirty="0" smtClean="0"/>
                  <a:t>that </a:t>
                </a:r>
                <a:r>
                  <a:rPr lang="en-US" altLang="zh-TW" sz="2800" dirty="0"/>
                  <a:t>are in thermal contact </a:t>
                </a:r>
                <a:r>
                  <a:rPr lang="en-US" sz="2800" dirty="0"/>
                  <a:t>achieve an equilibrium </a:t>
                </a:r>
                <a:r>
                  <a:rPr lang="en-US" sz="2800" dirty="0" smtClean="0"/>
                  <a:t>state </a:t>
                </a:r>
                <a:r>
                  <a:rPr lang="en-US" sz="2800" dirty="0"/>
                  <a:t>that is the most likely and maximize the total number of configurations. </a:t>
                </a:r>
              </a:p>
              <a:p>
                <a14:m>
                  <m:oMath xmlns:m="http://schemas.openxmlformats.org/officeDocument/2006/math">
                    <m:r>
                      <a:rPr lang="en-US" sz="2800" i="1">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𝑆</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e>
                          <m:sub/>
                        </m:sSub>
                        <m:r>
                          <a:rPr lang="en-US" sz="2800" i="1">
                            <a:latin typeface="Cambria Math" panose="02040503050406030204" pitchFamily="18" charset="0"/>
                            <a:ea typeface="Cambria Math" panose="02040503050406030204" pitchFamily="18" charset="0"/>
                          </a:rPr>
                          <m:t>)</m:t>
                        </m:r>
                      </m:sup>
                    </m:sSup>
                    <m:r>
                      <a:rPr lang="en-US" sz="2800" i="1">
                        <a:latin typeface="Cambria Math" panose="02040503050406030204" pitchFamily="18" charset="0"/>
                      </a:rPr>
                      <m:t>=</m:t>
                    </m:r>
                    <m:nary>
                      <m:naryPr>
                        <m:limLoc m:val="undOvr"/>
                        <m:subHide m:val="on"/>
                        <m:supHide m:val="on"/>
                        <m:ctrlPr>
                          <a:rPr lang="en-US" sz="2800" i="1">
                            <a:latin typeface="Cambria Math" panose="02040503050406030204" pitchFamily="18" charset="0"/>
                          </a:rPr>
                        </m:ctrlPr>
                      </m:naryPr>
                      <m:sub/>
                      <m:sup/>
                      <m:e>
                        <m:r>
                          <a:rPr lang="en-US" sz="2800" i="1">
                            <a:latin typeface="Cambria Math" panose="02040503050406030204" pitchFamily="18" charset="0"/>
                          </a:rPr>
                          <m:t>𝑑</m:t>
                        </m:r>
                        <m:r>
                          <a:rPr lang="en-US" sz="2800" b="0" i="1" smtClean="0">
                            <a:latin typeface="Cambria Math" panose="02040503050406030204" pitchFamily="18" charset="0"/>
                          </a:rPr>
                          <m:t>{</m:t>
                        </m:r>
                        <m:r>
                          <a:rPr lang="en-US" sz="2800" i="1">
                            <a:latin typeface="Cambria Math" panose="02040503050406030204" pitchFamily="18" charset="0"/>
                          </a:rPr>
                          <m:t>𝑦</m:t>
                        </m:r>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𝐸</m:t>
                            </m:r>
                          </m:e>
                          <m:sub>
                            <m:r>
                              <m:rPr>
                                <m:sty m:val="p"/>
                              </m:rPr>
                              <a:rPr lang="en-US" altLang="zh-TW" sz="2800" i="1">
                                <a:latin typeface="Cambria Math" panose="02040503050406030204" pitchFamily="18" charset="0"/>
                                <a:ea typeface="Cambria Math" panose="02040503050406030204" pitchFamily="18" charset="0"/>
                              </a:rPr>
                              <m:t>S</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e>
                    </m:nary>
                  </m:oMath>
                </a14:m>
                <a:r>
                  <a:rPr lang="en-US" sz="2800" dirty="0"/>
                  <a:t> is the total number of configurations for a system</a:t>
                </a:r>
                <a:r>
                  <a:rPr lang="zh-TW" altLang="en-US" sz="2800" dirty="0"/>
                  <a:t> </a:t>
                </a:r>
                <a:r>
                  <a:rPr lang="en-US" altLang="zh-TW" sz="2800" dirty="0"/>
                  <a:t>S</a:t>
                </a:r>
                <a:r>
                  <a:rPr lang="en-US" sz="2800" dirty="0"/>
                  <a:t> with energy </a:t>
                </a:r>
                <a:r>
                  <a:rPr lang="en-US" sz="2800" dirty="0" smtClean="0"/>
                  <a:t>E’. </a:t>
                </a:r>
                <a:endParaRPr lang="en-US" sz="2800" dirty="0"/>
              </a:p>
              <a:p>
                <a:r>
                  <a:rPr lang="en-US" sz="2800" dirty="0" smtClean="0"/>
                  <a:t>The </a:t>
                </a:r>
                <a:r>
                  <a:rPr lang="en-US" sz="2800" dirty="0"/>
                  <a:t>total configuration of the two systems is </a:t>
                </a:r>
                <a14:m>
                  <m:oMath xmlns:m="http://schemas.openxmlformats.org/officeDocument/2006/math">
                    <m:sSup>
                      <m:sSupPr>
                        <m:ctrlPr>
                          <a:rPr lang="en-US" sz="2800" i="1">
                            <a:latin typeface="Cambria Math" panose="02040503050406030204" pitchFamily="18" charset="0"/>
                          </a:rPr>
                        </m:ctrlPr>
                      </m:sSupPr>
                      <m:e>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i="1">
                            <a:latin typeface="Cambria Math" panose="02040503050406030204" pitchFamily="18" charset="0"/>
                          </a:rPr>
                          <m:t>𝑒</m:t>
                        </m:r>
                      </m:e>
                      <m:sup>
                        <m:r>
                          <a:rPr lang="en-US" sz="2800" i="1">
                            <a:latin typeface="Cambria Math" panose="02040503050406030204" pitchFamily="18" charset="0"/>
                          </a:rPr>
                          <m:t>𝑆</m:t>
                        </m:r>
                        <m:r>
                          <a:rPr lang="en-US" sz="2800" b="0" i="1" smtClean="0">
                            <a:latin typeface="Cambria Math" panose="02040503050406030204" pitchFamily="18" charset="0"/>
                          </a:rPr>
                          <m:t>𝑠</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𝑠</m:t>
                            </m:r>
                          </m:sub>
                        </m:sSub>
                        <m:r>
                          <a:rPr lang="en-US" sz="2800" i="1">
                            <a:latin typeface="Cambria Math" panose="02040503050406030204" pitchFamily="18" charset="0"/>
                            <a:ea typeface="Cambria Math" panose="02040503050406030204" pitchFamily="18" charset="0"/>
                          </a:rPr>
                          <m:t>)</m:t>
                        </m:r>
                      </m:sup>
                    </m:sSup>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𝑆</m:t>
                        </m:r>
                        <m:r>
                          <a:rPr lang="en-US" sz="2800" b="0" i="1" smtClean="0">
                            <a:latin typeface="Cambria Math" panose="02040503050406030204" pitchFamily="18" charset="0"/>
                          </a:rPr>
                          <m:t>𝑏</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𝐵</m:t>
                            </m:r>
                          </m:sub>
                        </m:sSub>
                        <m:r>
                          <a:rPr lang="en-US" sz="2800" i="1">
                            <a:latin typeface="Cambria Math" panose="02040503050406030204" pitchFamily="18" charset="0"/>
                            <a:ea typeface="Cambria Math" panose="02040503050406030204" pitchFamily="18" charset="0"/>
                          </a:rPr>
                          <m:t>)</m:t>
                        </m:r>
                      </m:sup>
                    </m:sSup>
                  </m:oMath>
                </a14:m>
                <a:r>
                  <a:rPr lang="en-US" sz="2800" dirty="0"/>
                  <a:t>=</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𝑆𝑠</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e>
                          <m:sub>
                            <m:r>
                              <a:rPr lang="en-US" sz="2800" i="1">
                                <a:latin typeface="Cambria Math" panose="02040503050406030204" pitchFamily="18" charset="0"/>
                                <a:ea typeface="Cambria Math" panose="02040503050406030204" pitchFamily="18" charset="0"/>
                              </a:rPr>
                              <m:t>𝑠</m:t>
                            </m:r>
                          </m:sub>
                        </m:sSub>
                        <m:r>
                          <a:rPr lang="en-US" sz="2800" i="1">
                            <a:latin typeface="Cambria Math" panose="02040503050406030204" pitchFamily="18" charset="0"/>
                            <a:ea typeface="Cambria Math" panose="02040503050406030204" pitchFamily="18" charset="0"/>
                          </a:rPr>
                          <m:t>)</m:t>
                        </m:r>
                      </m:sup>
                    </m:sSup>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𝑆𝑏</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𝑆</m:t>
                            </m:r>
                          </m:sub>
                        </m:sSub>
                        <m:r>
                          <a:rPr lang="en-US" sz="2800" i="1">
                            <a:latin typeface="Cambria Math" panose="02040503050406030204" pitchFamily="18" charset="0"/>
                            <a:ea typeface="Cambria Math" panose="02040503050406030204" pitchFamily="18" charset="0"/>
                          </a:rPr>
                          <m:t>)</m:t>
                        </m:r>
                      </m:sup>
                    </m:sSup>
                  </m:oMath>
                </a14:m>
                <a:endParaRPr lang="en-US" sz="2800" dirty="0"/>
              </a:p>
              <a:p>
                <a:r>
                  <a:rPr lang="en-US" sz="2800" dirty="0"/>
                  <a:t>The maximum configuration condition implies that the derivative of N with respect to E is zero.</a:t>
                </a:r>
              </a:p>
              <a:p>
                <a:r>
                  <a:rPr lang="en-US" sz="2800" dirty="0"/>
                  <a:t>We define the temperature  by </a:t>
                </a:r>
                <a14:m>
                  <m:oMath xmlns:m="http://schemas.openxmlformats.org/officeDocument/2006/math">
                    <m:r>
                      <a:rPr lang="en-US" sz="2800" b="0" i="0" smtClean="0">
                        <a:latin typeface="Cambria Math" panose="02040503050406030204" pitchFamily="18" charset="0"/>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1/(</m:t>
                        </m:r>
                        <m:r>
                          <a:rPr lang="en-US" sz="2800" i="1">
                            <a:latin typeface="Cambria Math" panose="02040503050406030204" pitchFamily="18" charset="0"/>
                            <a:ea typeface="Cambria Math" panose="02040503050406030204" pitchFamily="18" charset="0"/>
                          </a:rPr>
                          <m:t>𝑘</m:t>
                        </m:r>
                      </m:e>
                      <m:sub>
                        <m:r>
                          <a:rPr lang="en-US" sz="2800" i="1">
                            <a:latin typeface="Cambria Math" panose="02040503050406030204" pitchFamily="18" charset="0"/>
                            <a:ea typeface="Cambria Math" panose="02040503050406030204" pitchFamily="18" charset="0"/>
                          </a:rPr>
                          <m:t>𝐵</m:t>
                        </m:r>
                      </m:sub>
                    </m:sSub>
                    <m:r>
                      <a:rPr lang="en-US" sz="2800" i="1">
                        <a:latin typeface="Cambria Math" panose="02040503050406030204" pitchFamily="18" charset="0"/>
                        <a:ea typeface="Cambria Math" panose="02040503050406030204" pitchFamily="18" charset="0"/>
                      </a:rPr>
                      <m:t>𝑇</m:t>
                    </m:r>
                    <m:r>
                      <a:rPr lang="en-US"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𝑑</m:t>
                        </m:r>
                        <m:r>
                          <a:rPr lang="en-US" sz="2800" i="1">
                            <a:latin typeface="Cambria Math" panose="02040503050406030204" pitchFamily="18" charset="0"/>
                          </a:rPr>
                          <m:t>𝑆</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e>
                          <m:sub/>
                        </m:sSub>
                        <m:r>
                          <a:rPr lang="en-US" sz="2800" i="1">
                            <a:latin typeface="Cambria Math" panose="02040503050406030204" pitchFamily="18" charset="0"/>
                            <a:ea typeface="Cambria Math" panose="02040503050406030204" pitchFamily="18" charset="0"/>
                          </a:rPr>
                          <m:t>)</m:t>
                        </m:r>
                      </m:num>
                      <m:den>
                        <m:r>
                          <a:rPr lang="en-US" sz="2800" b="0" i="1" smtClean="0">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𝐸</m:t>
                        </m:r>
                      </m:den>
                    </m:f>
                  </m:oMath>
                </a14:m>
                <a:r>
                  <a:rPr lang="en-US" altLang="zh-HK" sz="2800" dirty="0"/>
                  <a:t>. The scale of T is set by </a:t>
                </a:r>
                <a14:m>
                  <m:oMath xmlns:m="http://schemas.openxmlformats.org/officeDocument/2006/math">
                    <m:sSub>
                      <m:sSubPr>
                        <m:ctrlPr>
                          <a:rPr lang="en-US" altLang="zh-HK" sz="2800" i="1">
                            <a:latin typeface="Cambria Math" panose="02040503050406030204" pitchFamily="18" charset="0"/>
                            <a:ea typeface="Cambria Math" panose="02040503050406030204" pitchFamily="18" charset="0"/>
                          </a:rPr>
                        </m:ctrlPr>
                      </m:sSubPr>
                      <m:e>
                        <m:r>
                          <a:rPr lang="en-US" altLang="zh-HK" sz="2800" i="1">
                            <a:latin typeface="Cambria Math" panose="02040503050406030204" pitchFamily="18" charset="0"/>
                            <a:ea typeface="Cambria Math" panose="02040503050406030204" pitchFamily="18" charset="0"/>
                          </a:rPr>
                          <m:t>𝑘</m:t>
                        </m:r>
                      </m:e>
                      <m:sub>
                        <m:r>
                          <a:rPr lang="en-US" altLang="zh-HK" sz="2800" i="1">
                            <a:latin typeface="Cambria Math" panose="02040503050406030204" pitchFamily="18" charset="0"/>
                            <a:ea typeface="Cambria Math" panose="02040503050406030204" pitchFamily="18" charset="0"/>
                          </a:rPr>
                          <m:t>𝐵</m:t>
                        </m:r>
                      </m:sub>
                    </m:sSub>
                    <m:r>
                      <a:rPr lang="en-US" altLang="zh-HK" sz="2800" i="1">
                        <a:latin typeface="Cambria Math" panose="02040503050406030204" pitchFamily="18" charset="0"/>
                        <a:ea typeface="Cambria Math" panose="02040503050406030204" pitchFamily="18" charset="0"/>
                      </a:rPr>
                      <m:t>, </m:t>
                    </m:r>
                  </m:oMath>
                </a14:m>
                <a:r>
                  <a:rPr lang="en-US" sz="2800" dirty="0"/>
                  <a:t>called the Boltzmann’s constant. </a:t>
                </a:r>
                <a:endParaRPr lang="en-US" altLang="zh-HK" sz="2800" dirty="0"/>
              </a:p>
              <a:p>
                <a14:m>
                  <m:oMath xmlns:m="http://schemas.openxmlformats.org/officeDocument/2006/math">
                    <m:r>
                      <a:rPr lang="en-US" altLang="zh-HK" sz="2800" b="0" i="1" smtClean="0">
                        <a:latin typeface="Cambria Math" panose="02040503050406030204" pitchFamily="18" charset="0"/>
                      </a:rPr>
                      <m:t>𝑑𝑁</m:t>
                    </m:r>
                    <m:r>
                      <a:rPr lang="en-US" altLang="zh-HK" sz="2800" b="0" i="1" smtClean="0">
                        <a:latin typeface="Cambria Math" panose="02040503050406030204" pitchFamily="18" charset="0"/>
                      </a:rPr>
                      <m:t>=</m:t>
                    </m:r>
                    <m:r>
                      <a:rPr lang="en-US" altLang="zh-HK" sz="2800" b="0" i="1" smtClean="0">
                        <a:latin typeface="Cambria Math" panose="02040503050406030204" pitchFamily="18" charset="0"/>
                        <a:ea typeface="Cambria Math" panose="02040503050406030204" pitchFamily="18" charset="0"/>
                      </a:rPr>
                      <m:t>𝑁</m:t>
                    </m:r>
                    <m:r>
                      <a:rPr lang="en-US" altLang="zh-HK" sz="2800" b="0" i="1" smtClean="0">
                        <a:latin typeface="Cambria Math" panose="02040503050406030204" pitchFamily="18" charset="0"/>
                      </a:rPr>
                      <m:t>𝑑</m:t>
                    </m:r>
                    <m:sSub>
                      <m:sSubPr>
                        <m:ctrlPr>
                          <a:rPr lang="en-US" altLang="zh-HK" sz="2800" i="1" dirty="0" smtClean="0">
                            <a:latin typeface="Cambria Math" panose="02040503050406030204" pitchFamily="18" charset="0"/>
                          </a:rPr>
                        </m:ctrlPr>
                      </m:sSubPr>
                      <m:e>
                        <m:r>
                          <a:rPr lang="en-US" altLang="zh-HK" sz="2800" b="0" i="1" dirty="0" smtClean="0">
                            <a:latin typeface="Cambria Math" panose="02040503050406030204" pitchFamily="18" charset="0"/>
                          </a:rPr>
                          <m:t>𝐸</m:t>
                        </m:r>
                      </m:e>
                      <m:sub>
                        <m:r>
                          <a:rPr lang="en-US" altLang="zh-HK" sz="2800" b="0" i="1" dirty="0" smtClean="0">
                            <a:latin typeface="Cambria Math" panose="02040503050406030204" pitchFamily="18" charset="0"/>
                          </a:rPr>
                          <m:t>𝑠</m:t>
                        </m:r>
                      </m:sub>
                    </m:sSub>
                    <m:d>
                      <m:dPr>
                        <m:ctrlPr>
                          <a:rPr lang="en-US" altLang="zh-HK" sz="2800" b="0" i="1" dirty="0" smtClean="0">
                            <a:latin typeface="Cambria Math" panose="02040503050406030204" pitchFamily="18" charset="0"/>
                          </a:rPr>
                        </m:ctrlPr>
                      </m:dPr>
                      <m:e>
                        <m:f>
                          <m:fPr>
                            <m:ctrlPr>
                              <a:rPr lang="en-US" altLang="zh-HK" sz="2800" b="0" i="1" dirty="0" smtClean="0">
                                <a:latin typeface="Cambria Math" panose="02040503050406030204" pitchFamily="18" charset="0"/>
                              </a:rPr>
                            </m:ctrlPr>
                          </m:fPr>
                          <m:num>
                            <m:r>
                              <a:rPr lang="en-US" altLang="zh-HK" sz="2800" b="0" i="1" dirty="0" smtClean="0">
                                <a:latin typeface="Cambria Math" panose="02040503050406030204" pitchFamily="18" charset="0"/>
                              </a:rPr>
                              <m:t>1</m:t>
                            </m:r>
                          </m:num>
                          <m:den>
                            <m:r>
                              <m:rPr>
                                <m:nor/>
                              </m:rPr>
                              <a:rPr lang="en-US" altLang="zh-HK" sz="2800" dirty="0"/>
                              <m:t>Ts</m:t>
                            </m:r>
                          </m:den>
                        </m:f>
                        <m:r>
                          <a:rPr lang="en-US" altLang="zh-HK" sz="2800" b="0" i="1" dirty="0" smtClean="0">
                            <a:latin typeface="Cambria Math" panose="02040503050406030204" pitchFamily="18" charset="0"/>
                          </a:rPr>
                          <m:t>−</m:t>
                        </m:r>
                        <m:f>
                          <m:fPr>
                            <m:ctrlPr>
                              <a:rPr lang="en-US" altLang="zh-HK" sz="2800" i="1" dirty="0">
                                <a:latin typeface="Cambria Math" panose="02040503050406030204" pitchFamily="18" charset="0"/>
                              </a:rPr>
                            </m:ctrlPr>
                          </m:fPr>
                          <m:num>
                            <m:r>
                              <a:rPr lang="en-US" altLang="zh-HK" sz="2800" i="1" dirty="0">
                                <a:latin typeface="Cambria Math" panose="02040503050406030204" pitchFamily="18" charset="0"/>
                              </a:rPr>
                              <m:t>1</m:t>
                            </m:r>
                          </m:num>
                          <m:den>
                            <m:r>
                              <m:rPr>
                                <m:nor/>
                              </m:rPr>
                              <a:rPr lang="en-US" altLang="zh-HK" sz="2800" dirty="0"/>
                              <m:t>T</m:t>
                            </m:r>
                            <m:r>
                              <a:rPr lang="en-US" altLang="zh-HK" sz="2800" b="0" i="1" dirty="0" smtClean="0">
                                <a:latin typeface="Cambria Math" panose="02040503050406030204" pitchFamily="18" charset="0"/>
                              </a:rPr>
                              <m:t>𝐵</m:t>
                            </m:r>
                          </m:den>
                        </m:f>
                      </m:e>
                    </m:d>
                    <m:r>
                      <a:rPr lang="en-US" altLang="zh-HK" sz="2800" b="0" i="1" dirty="0" smtClean="0">
                        <a:latin typeface="Cambria Math" panose="02040503050406030204" pitchFamily="18" charset="0"/>
                      </a:rPr>
                      <m:t>/</m:t>
                    </m:r>
                    <m:sSub>
                      <m:sSubPr>
                        <m:ctrlPr>
                          <a:rPr lang="en-US" altLang="zh-HK" sz="2800" b="0" i="1" dirty="0" smtClean="0">
                            <a:latin typeface="Cambria Math" panose="02040503050406030204" pitchFamily="18" charset="0"/>
                          </a:rPr>
                        </m:ctrlPr>
                      </m:sSubPr>
                      <m:e>
                        <m:r>
                          <a:rPr lang="en-US" altLang="zh-HK" sz="2800" b="0" i="1" dirty="0" smtClean="0">
                            <a:latin typeface="Cambria Math" panose="02040503050406030204" pitchFamily="18" charset="0"/>
                          </a:rPr>
                          <m:t>𝑘</m:t>
                        </m:r>
                      </m:e>
                      <m:sub>
                        <m:r>
                          <a:rPr lang="en-US" altLang="zh-HK" sz="2800" b="0" i="1" dirty="0" smtClean="0">
                            <a:latin typeface="Cambria Math" panose="02040503050406030204" pitchFamily="18" charset="0"/>
                          </a:rPr>
                          <m:t>𝐵</m:t>
                        </m:r>
                      </m:sub>
                    </m:sSub>
                    <m:r>
                      <a:rPr lang="en-US" altLang="zh-HK" sz="2800" b="0" i="1" dirty="0" smtClean="0">
                        <a:latin typeface="Cambria Math" panose="02040503050406030204" pitchFamily="18" charset="0"/>
                      </a:rPr>
                      <m:t>=</m:t>
                    </m:r>
                    <m:r>
                      <a:rPr lang="en-US" altLang="zh-HK" sz="2800" b="0" i="1" smtClean="0">
                        <a:latin typeface="Cambria Math" panose="02040503050406030204" pitchFamily="18" charset="0"/>
                      </a:rPr>
                      <m:t>0 </m:t>
                    </m:r>
                  </m:oMath>
                </a14:m>
                <a:r>
                  <a:rPr lang="en-US" altLang="zh-HK" sz="2800" dirty="0"/>
                  <a:t>means Ts=Tb. </a:t>
                </a:r>
                <a:endParaRPr lang="en-US" sz="2800" b="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4346" y="925286"/>
                <a:ext cx="8509634" cy="5725885"/>
              </a:xfrm>
              <a:blipFill>
                <a:blip r:embed="rId2"/>
                <a:stretch>
                  <a:fillRect l="-1289" t="-2449" r="-143"/>
                </a:stretch>
              </a:blipFill>
            </p:spPr>
            <p:txBody>
              <a:bodyPr/>
              <a:lstStyle/>
              <a:p>
                <a:r>
                  <a:rPr lang="en-US">
                    <a:noFill/>
                  </a:rPr>
                  <a:t> </a:t>
                </a:r>
              </a:p>
            </p:txBody>
          </p:sp>
        </mc:Fallback>
      </mc:AlternateContent>
    </p:spTree>
    <p:extLst>
      <p:ext uri="{BB962C8B-B14F-4D97-AF65-F5344CB8AC3E}">
        <p14:creationId xmlns:p14="http://schemas.microsoft.com/office/powerpoint/2010/main" val="318531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BE2DD8AE-E39E-42F3-9DEE-418DE4A4A1DB}"/>
                  </a:ext>
                </a:extLst>
              </p:cNvPr>
              <p:cNvSpPr>
                <a:spLocks noGrp="1"/>
              </p:cNvSpPr>
              <p:nvPr>
                <p:ph type="title"/>
              </p:nvPr>
            </p:nvSpPr>
            <p:spPr/>
            <p:txBody>
              <a:bodyPr/>
              <a:lstStyle/>
              <a:p>
                <a:r>
                  <a:rPr lang="en-US" altLang="zh-HK" dirty="0"/>
                  <a:t>Approach to </a:t>
                </a:r>
                <a:r>
                  <a:rPr lang="en-US" altLang="zh-HK" dirty="0" smtClean="0"/>
                  <a:t>equilibrium, </a:t>
                </a:r>
                <a14:m>
                  <m:oMath xmlns:m="http://schemas.openxmlformats.org/officeDocument/2006/math">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1/(</m:t>
                        </m:r>
                        <m:r>
                          <a:rPr lang="en-US" sz="3600" i="1">
                            <a:latin typeface="Cambria Math" panose="02040503050406030204" pitchFamily="18" charset="0"/>
                            <a:ea typeface="Cambria Math" panose="02040503050406030204" pitchFamily="18" charset="0"/>
                          </a:rPr>
                          <m:t>𝑘</m:t>
                        </m:r>
                      </m:e>
                      <m:sub>
                        <m:r>
                          <a:rPr lang="en-US" sz="3600" i="1">
                            <a:latin typeface="Cambria Math" panose="02040503050406030204" pitchFamily="18" charset="0"/>
                            <a:ea typeface="Cambria Math" panose="02040503050406030204" pitchFamily="18" charset="0"/>
                          </a:rPr>
                          <m:t>𝐵</m:t>
                        </m:r>
                      </m:sub>
                    </m:sSub>
                    <m:r>
                      <a:rPr lang="en-US" sz="3600" i="1">
                        <a:latin typeface="Cambria Math" panose="02040503050406030204" pitchFamily="18" charset="0"/>
                        <a:ea typeface="Cambria Math" panose="02040503050406030204" pitchFamily="18" charset="0"/>
                      </a:rPr>
                      <m:t>𝑇</m:t>
                    </m:r>
                    <m:r>
                      <a:rPr lang="en-US" sz="3600" i="1">
                        <a:latin typeface="Cambria Math" panose="02040503050406030204" pitchFamily="18" charset="0"/>
                        <a:ea typeface="Cambria Math" panose="02040503050406030204" pitchFamily="18" charset="0"/>
                      </a:rPr>
                      <m:t>)=</m:t>
                    </m:r>
                    <m:f>
                      <m:fPr>
                        <m:ctrlPr>
                          <a:rPr lang="en-US" sz="3600" i="1">
                            <a:latin typeface="Cambria Math" panose="02040503050406030204" pitchFamily="18" charset="0"/>
                            <a:ea typeface="Cambria Math" panose="02040503050406030204" pitchFamily="18" charset="0"/>
                          </a:rPr>
                        </m:ctrlPr>
                      </m:fPr>
                      <m:num>
                        <m:r>
                          <a:rPr lang="en-US" sz="3600" i="1">
                            <a:latin typeface="Cambria Math" panose="02040503050406030204" pitchFamily="18" charset="0"/>
                            <a:ea typeface="Cambria Math" panose="02040503050406030204" pitchFamily="18" charset="0"/>
                          </a:rPr>
                          <m:t>𝑑</m:t>
                        </m:r>
                        <m:r>
                          <a:rPr lang="en-US" sz="3600" i="1">
                            <a:latin typeface="Cambria Math" panose="02040503050406030204" pitchFamily="18" charset="0"/>
                          </a:rPr>
                          <m:t>𝑆</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𝐸</m:t>
                            </m:r>
                          </m:e>
                          <m:sub/>
                        </m:sSub>
                        <m:r>
                          <a:rPr lang="en-US" sz="3600" i="1">
                            <a:latin typeface="Cambria Math" panose="02040503050406030204" pitchFamily="18" charset="0"/>
                            <a:ea typeface="Cambria Math" panose="02040503050406030204" pitchFamily="18" charset="0"/>
                          </a:rPr>
                          <m:t>)</m:t>
                        </m:r>
                      </m:num>
                      <m:den>
                        <m:r>
                          <a:rPr lang="en-US" sz="3600" i="1">
                            <a:latin typeface="Cambria Math" panose="02040503050406030204" pitchFamily="18" charset="0"/>
                            <a:ea typeface="Cambria Math" panose="02040503050406030204" pitchFamily="18" charset="0"/>
                          </a:rPr>
                          <m:t>𝑑𝐸</m:t>
                        </m:r>
                      </m:den>
                    </m:f>
                  </m:oMath>
                </a14:m>
                <a:endParaRPr lang="zh-HK" altLang="en-US" dirty="0"/>
              </a:p>
            </p:txBody>
          </p:sp>
        </mc:Choice>
        <mc:Fallback xmlns="">
          <p:sp>
            <p:nvSpPr>
              <p:cNvPr id="2" name="標題 1">
                <a:extLst>
                  <a:ext uri="{FF2B5EF4-FFF2-40B4-BE49-F238E27FC236}">
                    <a16:creationId xmlns:a16="http://schemas.microsoft.com/office/drawing/2014/main" id="{BE2DD8AE-E39E-42F3-9DEE-418DE4A4A1DB}"/>
                  </a:ext>
                </a:extLst>
              </p:cNvPr>
              <p:cNvSpPr>
                <a:spLocks noGrp="1" noRot="1" noChangeAspect="1" noMove="1" noResize="1" noEditPoints="1" noAdjustHandles="1" noChangeArrowheads="1" noChangeShapeType="1" noTextEdit="1"/>
              </p:cNvSpPr>
              <p:nvPr>
                <p:ph type="title"/>
              </p:nvPr>
            </p:nvSpPr>
            <p:spPr>
              <a:blipFill>
                <a:blip r:embed="rId2"/>
                <a:stretch>
                  <a:fillRect l="-2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4235B4C-22D0-410C-9585-54B379189F40}"/>
                  </a:ext>
                </a:extLst>
              </p:cNvPr>
              <p:cNvSpPr>
                <a:spLocks noGrp="1"/>
              </p:cNvSpPr>
              <p:nvPr>
                <p:ph idx="1"/>
              </p:nvPr>
            </p:nvSpPr>
            <p:spPr/>
            <p:txBody>
              <a:bodyPr>
                <a:normAutofit/>
              </a:bodyPr>
              <a:lstStyle/>
              <a:p>
                <a:r>
                  <a:rPr lang="en-US" altLang="zh-HK" sz="3200" dirty="0" smtClean="0"/>
                  <a:t>If </a:t>
                </a:r>
                <a14:m>
                  <m:oMath xmlns:m="http://schemas.openxmlformats.org/officeDocument/2006/math">
                    <m:sSub>
                      <m:sSubPr>
                        <m:ctrlPr>
                          <a:rPr lang="en-US" altLang="zh-HK" sz="3200" i="1" smtClean="0">
                            <a:latin typeface="Cambria Math" panose="02040503050406030204" pitchFamily="18" charset="0"/>
                          </a:rPr>
                        </m:ctrlPr>
                      </m:sSubPr>
                      <m:e>
                        <m:r>
                          <a:rPr lang="en-US" altLang="zh-HK" sz="3200" b="0" i="1" smtClean="0">
                            <a:latin typeface="Cambria Math" panose="02040503050406030204" pitchFamily="18" charset="0"/>
                          </a:rPr>
                          <m:t>𝑇</m:t>
                        </m:r>
                      </m:e>
                      <m:sub>
                        <m:r>
                          <a:rPr lang="en-US" altLang="zh-HK" sz="3200" b="0" i="1" smtClean="0">
                            <a:latin typeface="Cambria Math" panose="02040503050406030204" pitchFamily="18" charset="0"/>
                          </a:rPr>
                          <m:t>𝑠</m:t>
                        </m:r>
                      </m:sub>
                    </m:sSub>
                    <m:r>
                      <a:rPr lang="en-US" altLang="zh-HK" sz="3200" i="1" smtClean="0">
                        <a:latin typeface="Cambria Math" panose="02040503050406030204" pitchFamily="18" charset="0"/>
                        <a:ea typeface="Cambria Math" panose="02040503050406030204" pitchFamily="18" charset="0"/>
                      </a:rPr>
                      <m:t>≠</m:t>
                    </m:r>
                    <m:sSub>
                      <m:sSubPr>
                        <m:ctrlPr>
                          <a:rPr lang="en-US" altLang="zh-HK" sz="3200" i="1">
                            <a:latin typeface="Cambria Math" panose="02040503050406030204" pitchFamily="18" charset="0"/>
                          </a:rPr>
                        </m:ctrlPr>
                      </m:sSubPr>
                      <m:e>
                        <m:r>
                          <a:rPr lang="en-US" altLang="zh-HK" sz="3200" i="1">
                            <a:latin typeface="Cambria Math" panose="02040503050406030204" pitchFamily="18" charset="0"/>
                          </a:rPr>
                          <m:t>𝑇</m:t>
                        </m:r>
                      </m:e>
                      <m:sub>
                        <m:r>
                          <a:rPr lang="en-US" altLang="zh-HK" sz="3200" b="0" i="1" smtClean="0">
                            <a:latin typeface="Cambria Math" panose="02040503050406030204" pitchFamily="18" charset="0"/>
                          </a:rPr>
                          <m:t>𝐵</m:t>
                        </m:r>
                      </m:sub>
                    </m:sSub>
                  </m:oMath>
                </a14:m>
                <a:r>
                  <a:rPr lang="en-US" altLang="zh-HK" sz="3200" dirty="0"/>
                  <a:t>, the number of configurations is not at a maximum and the system will move to a new state with larger number of configurations. </a:t>
                </a:r>
              </a:p>
              <a:p>
                <a14:m>
                  <m:oMath xmlns:m="http://schemas.openxmlformats.org/officeDocument/2006/math">
                    <m:r>
                      <a:rPr lang="en-US" altLang="zh-HK" sz="3200" b="0" i="1" smtClean="0">
                        <a:latin typeface="Cambria Math" panose="02040503050406030204" pitchFamily="18" charset="0"/>
                      </a:rPr>
                      <m:t>𝑑𝑁</m:t>
                    </m:r>
                    <m:r>
                      <a:rPr lang="en-US" altLang="zh-HK" sz="3200" b="0" i="1" smtClean="0">
                        <a:latin typeface="Cambria Math" panose="02040503050406030204" pitchFamily="18" charset="0"/>
                      </a:rPr>
                      <m:t>=</m:t>
                    </m:r>
                    <m:r>
                      <a:rPr lang="en-US" altLang="zh-HK" sz="3200" b="0" i="1" smtClean="0">
                        <a:latin typeface="Cambria Math" panose="02040503050406030204" pitchFamily="18" charset="0"/>
                        <a:ea typeface="Cambria Math" panose="02040503050406030204" pitchFamily="18" charset="0"/>
                      </a:rPr>
                      <m:t>𝑁</m:t>
                    </m:r>
                    <m:r>
                      <a:rPr lang="en-US" altLang="zh-HK" sz="3200" b="0" i="1" smtClean="0">
                        <a:latin typeface="Cambria Math" panose="02040503050406030204" pitchFamily="18" charset="0"/>
                      </a:rPr>
                      <m:t>𝑑</m:t>
                    </m:r>
                    <m:sSub>
                      <m:sSubPr>
                        <m:ctrlPr>
                          <a:rPr lang="en-US" altLang="zh-HK" sz="3200" i="1" dirty="0" smtClean="0">
                            <a:latin typeface="Cambria Math" panose="02040503050406030204" pitchFamily="18" charset="0"/>
                          </a:rPr>
                        </m:ctrlPr>
                      </m:sSubPr>
                      <m:e>
                        <m:r>
                          <a:rPr lang="en-US" altLang="zh-HK" sz="3200" b="0" i="1" dirty="0" smtClean="0">
                            <a:latin typeface="Cambria Math" panose="02040503050406030204" pitchFamily="18" charset="0"/>
                          </a:rPr>
                          <m:t>𝐸</m:t>
                        </m:r>
                      </m:e>
                      <m:sub>
                        <m:r>
                          <a:rPr lang="en-US" altLang="zh-HK" sz="3200" b="0" i="1" dirty="0" smtClean="0">
                            <a:latin typeface="Cambria Math" panose="02040503050406030204" pitchFamily="18" charset="0"/>
                          </a:rPr>
                          <m:t>𝑠</m:t>
                        </m:r>
                      </m:sub>
                    </m:sSub>
                    <m:d>
                      <m:dPr>
                        <m:ctrlPr>
                          <a:rPr lang="en-US" altLang="zh-HK" sz="3200" b="0" i="1" dirty="0" smtClean="0">
                            <a:latin typeface="Cambria Math" panose="02040503050406030204" pitchFamily="18" charset="0"/>
                          </a:rPr>
                        </m:ctrlPr>
                      </m:dPr>
                      <m:e>
                        <m:f>
                          <m:fPr>
                            <m:ctrlPr>
                              <a:rPr lang="en-US" altLang="zh-HK" sz="3200" b="0" i="1" dirty="0" smtClean="0">
                                <a:latin typeface="Cambria Math" panose="02040503050406030204" pitchFamily="18" charset="0"/>
                              </a:rPr>
                            </m:ctrlPr>
                          </m:fPr>
                          <m:num>
                            <m:r>
                              <a:rPr lang="en-US" altLang="zh-HK" sz="3200" b="0" i="1" dirty="0" smtClean="0">
                                <a:latin typeface="Cambria Math" panose="02040503050406030204" pitchFamily="18" charset="0"/>
                              </a:rPr>
                              <m:t>1</m:t>
                            </m:r>
                          </m:num>
                          <m:den>
                            <m:r>
                              <m:rPr>
                                <m:nor/>
                              </m:rPr>
                              <a:rPr lang="en-US" altLang="zh-HK" sz="3200" dirty="0"/>
                              <m:t>Ts</m:t>
                            </m:r>
                          </m:den>
                        </m:f>
                        <m:r>
                          <a:rPr lang="en-US" altLang="zh-HK" sz="3200" b="0" i="1" dirty="0" smtClean="0">
                            <a:latin typeface="Cambria Math" panose="02040503050406030204" pitchFamily="18" charset="0"/>
                          </a:rPr>
                          <m:t>−</m:t>
                        </m:r>
                        <m:f>
                          <m:fPr>
                            <m:ctrlPr>
                              <a:rPr lang="en-US" altLang="zh-HK" sz="3200" i="1" dirty="0">
                                <a:latin typeface="Cambria Math" panose="02040503050406030204" pitchFamily="18" charset="0"/>
                              </a:rPr>
                            </m:ctrlPr>
                          </m:fPr>
                          <m:num>
                            <m:r>
                              <a:rPr lang="en-US" altLang="zh-HK" sz="3200" i="1" dirty="0">
                                <a:latin typeface="Cambria Math" panose="02040503050406030204" pitchFamily="18" charset="0"/>
                              </a:rPr>
                              <m:t>1</m:t>
                            </m:r>
                          </m:num>
                          <m:den>
                            <m:r>
                              <m:rPr>
                                <m:nor/>
                              </m:rPr>
                              <a:rPr lang="en-US" altLang="zh-HK" sz="3200" dirty="0"/>
                              <m:t>T</m:t>
                            </m:r>
                            <m:r>
                              <a:rPr lang="en-US" altLang="zh-HK" sz="3200" b="0" i="1" dirty="0" smtClean="0">
                                <a:latin typeface="Cambria Math" panose="02040503050406030204" pitchFamily="18" charset="0"/>
                              </a:rPr>
                              <m:t>𝐵</m:t>
                            </m:r>
                          </m:den>
                        </m:f>
                      </m:e>
                    </m:d>
                  </m:oMath>
                </a14:m>
                <a:r>
                  <a:rPr lang="en-US" altLang="zh-TW" sz="3200" dirty="0" smtClean="0"/>
                  <a:t>/</a:t>
                </a:r>
                <a14:m>
                  <m:oMath xmlns:m="http://schemas.openxmlformats.org/officeDocument/2006/math">
                    <m:sSub>
                      <m:sSubPr>
                        <m:ctrlPr>
                          <a:rPr lang="en-US" altLang="zh-HK" sz="3200" i="1" dirty="0">
                            <a:latin typeface="Cambria Math" panose="02040503050406030204" pitchFamily="18" charset="0"/>
                          </a:rPr>
                        </m:ctrlPr>
                      </m:sSubPr>
                      <m:e>
                        <m:r>
                          <a:rPr lang="en-US" altLang="zh-HK" sz="3200" i="1" dirty="0">
                            <a:latin typeface="Cambria Math" panose="02040503050406030204" pitchFamily="18" charset="0"/>
                          </a:rPr>
                          <m:t>𝑘</m:t>
                        </m:r>
                      </m:e>
                      <m:sub>
                        <m:r>
                          <a:rPr lang="en-US" altLang="zh-HK" sz="3200" i="1" dirty="0">
                            <a:latin typeface="Cambria Math" panose="02040503050406030204" pitchFamily="18" charset="0"/>
                          </a:rPr>
                          <m:t>𝐵</m:t>
                        </m:r>
                      </m:sub>
                    </m:sSub>
                  </m:oMath>
                </a14:m>
                <a:r>
                  <a:rPr lang="en-US" altLang="zh-TW" sz="3200" dirty="0" smtClean="0"/>
                  <a:t>&gt;0</a:t>
                </a:r>
                <a:endParaRPr lang="en-US" altLang="zh-TW" sz="3200" dirty="0"/>
              </a:p>
              <a:p>
                <a:r>
                  <a:rPr lang="en-US" altLang="zh-HK" sz="3200" dirty="0"/>
                  <a:t>Sign of </a:t>
                </a:r>
                <a14:m>
                  <m:oMath xmlns:m="http://schemas.openxmlformats.org/officeDocument/2006/math">
                    <m:r>
                      <a:rPr lang="en-US" altLang="zh-HK" sz="3200" b="0" i="1" smtClean="0">
                        <a:latin typeface="Cambria Math" panose="02040503050406030204" pitchFamily="18" charset="0"/>
                      </a:rPr>
                      <m:t>𝑑</m:t>
                    </m:r>
                    <m:sSub>
                      <m:sSubPr>
                        <m:ctrlPr>
                          <a:rPr lang="en-US" altLang="zh-HK" sz="3200" i="1" dirty="0" smtClean="0">
                            <a:latin typeface="Cambria Math" panose="02040503050406030204" pitchFamily="18" charset="0"/>
                          </a:rPr>
                        </m:ctrlPr>
                      </m:sSubPr>
                      <m:e>
                        <m:r>
                          <a:rPr lang="en-US" altLang="zh-HK" sz="3200" b="0" i="1" dirty="0" smtClean="0">
                            <a:latin typeface="Cambria Math" panose="02040503050406030204" pitchFamily="18" charset="0"/>
                          </a:rPr>
                          <m:t>𝐸</m:t>
                        </m:r>
                      </m:e>
                      <m:sub>
                        <m:r>
                          <a:rPr lang="en-US" altLang="zh-HK" sz="3200" b="0" i="1" dirty="0" smtClean="0">
                            <a:latin typeface="Cambria Math" panose="02040503050406030204" pitchFamily="18" charset="0"/>
                          </a:rPr>
                          <m:t>𝑠</m:t>
                        </m:r>
                      </m:sub>
                    </m:sSub>
                  </m:oMath>
                </a14:m>
                <a:r>
                  <a:rPr lang="zh-HK" altLang="en-US" sz="3200" dirty="0"/>
                  <a:t> </a:t>
                </a:r>
                <a:r>
                  <a:rPr lang="en-US" altLang="zh-HK" sz="3200" dirty="0"/>
                  <a:t>is the opposite that of </a:t>
                </a:r>
                <a14:m>
                  <m:oMath xmlns:m="http://schemas.openxmlformats.org/officeDocument/2006/math">
                    <m:sSub>
                      <m:sSubPr>
                        <m:ctrlPr>
                          <a:rPr lang="en-US" altLang="zh-HK" sz="3200" i="1">
                            <a:latin typeface="Cambria Math" panose="02040503050406030204" pitchFamily="18" charset="0"/>
                          </a:rPr>
                        </m:ctrlPr>
                      </m:sSubPr>
                      <m:e>
                        <m:r>
                          <a:rPr lang="en-US" altLang="zh-HK" sz="3200" i="1">
                            <a:latin typeface="Cambria Math" panose="02040503050406030204" pitchFamily="18" charset="0"/>
                          </a:rPr>
                          <m:t>𝑇</m:t>
                        </m:r>
                      </m:e>
                      <m:sub>
                        <m:r>
                          <a:rPr lang="en-US" altLang="zh-HK" sz="3200" i="1">
                            <a:latin typeface="Cambria Math" panose="02040503050406030204" pitchFamily="18" charset="0"/>
                          </a:rPr>
                          <m:t>𝑠</m:t>
                        </m:r>
                      </m:sub>
                    </m:sSub>
                    <m:r>
                      <a:rPr lang="en-US" altLang="zh-HK" sz="3200" b="0" i="1" smtClean="0">
                        <a:latin typeface="Cambria Math" panose="02040503050406030204" pitchFamily="18" charset="0"/>
                      </a:rPr>
                      <m:t>−</m:t>
                    </m:r>
                    <m:sSub>
                      <m:sSubPr>
                        <m:ctrlPr>
                          <a:rPr lang="en-US" altLang="zh-HK" sz="3200" i="1">
                            <a:latin typeface="Cambria Math" panose="02040503050406030204" pitchFamily="18" charset="0"/>
                          </a:rPr>
                        </m:ctrlPr>
                      </m:sSubPr>
                      <m:e>
                        <m:r>
                          <a:rPr lang="en-US" altLang="zh-HK" sz="3200" i="1">
                            <a:latin typeface="Cambria Math" panose="02040503050406030204" pitchFamily="18" charset="0"/>
                          </a:rPr>
                          <m:t>𝑇</m:t>
                        </m:r>
                      </m:e>
                      <m:sub>
                        <m:r>
                          <a:rPr lang="en-US" altLang="zh-HK" sz="3200" i="1">
                            <a:latin typeface="Cambria Math" panose="02040503050406030204" pitchFamily="18" charset="0"/>
                          </a:rPr>
                          <m:t>𝐵</m:t>
                        </m:r>
                      </m:sub>
                    </m:sSub>
                    <m:r>
                      <a:rPr lang="en-US" altLang="zh-HK" sz="3200" b="0" i="1" smtClean="0">
                        <a:latin typeface="Cambria Math" panose="02040503050406030204" pitchFamily="18" charset="0"/>
                      </a:rPr>
                      <m:t>.</m:t>
                    </m:r>
                  </m:oMath>
                </a14:m>
                <a:r>
                  <a:rPr lang="zh-HK" altLang="en-US" sz="3200" dirty="0"/>
                  <a:t> </a:t>
                </a:r>
                <a:r>
                  <a:rPr lang="en-US" altLang="zh-HK" sz="3200" dirty="0"/>
                  <a:t>If </a:t>
                </a:r>
                <a14:m>
                  <m:oMath xmlns:m="http://schemas.openxmlformats.org/officeDocument/2006/math">
                    <m:sSub>
                      <m:sSubPr>
                        <m:ctrlPr>
                          <a:rPr lang="en-US" altLang="zh-HK" sz="3200" i="1">
                            <a:latin typeface="Cambria Math" panose="02040503050406030204" pitchFamily="18" charset="0"/>
                          </a:rPr>
                        </m:ctrlPr>
                      </m:sSubPr>
                      <m:e>
                        <m:r>
                          <a:rPr lang="en-US" altLang="zh-HK" sz="3200" i="1">
                            <a:latin typeface="Cambria Math" panose="02040503050406030204" pitchFamily="18" charset="0"/>
                          </a:rPr>
                          <m:t>𝑇</m:t>
                        </m:r>
                      </m:e>
                      <m:sub>
                        <m:r>
                          <a:rPr lang="en-US" altLang="zh-HK" sz="3200" i="1">
                            <a:latin typeface="Cambria Math" panose="02040503050406030204" pitchFamily="18" charset="0"/>
                          </a:rPr>
                          <m:t>𝑠</m:t>
                        </m:r>
                      </m:sub>
                    </m:sSub>
                  </m:oMath>
                </a14:m>
                <a:r>
                  <a:rPr lang="zh-HK" altLang="en-US" sz="3200" dirty="0"/>
                  <a:t> </a:t>
                </a:r>
                <a:r>
                  <a:rPr lang="en-US" altLang="zh-HK" sz="3200" dirty="0"/>
                  <a:t>is larger , its energy </a:t>
                </a:r>
                <a:r>
                  <a:rPr lang="en-US" altLang="zh-HK" sz="3200" dirty="0" smtClean="0"/>
                  <a:t>(</a:t>
                </a:r>
                <a14:m>
                  <m:oMath xmlns:m="http://schemas.openxmlformats.org/officeDocument/2006/math">
                    <m:r>
                      <a:rPr lang="en-US" altLang="zh-HK" sz="3200" i="1">
                        <a:latin typeface="Cambria Math" panose="02040503050406030204" pitchFamily="18" charset="0"/>
                      </a:rPr>
                      <m:t>𝑑</m:t>
                    </m:r>
                    <m:sSub>
                      <m:sSubPr>
                        <m:ctrlPr>
                          <a:rPr lang="en-US" altLang="zh-HK" sz="3200" i="1" dirty="0">
                            <a:latin typeface="Cambria Math" panose="02040503050406030204" pitchFamily="18" charset="0"/>
                          </a:rPr>
                        </m:ctrlPr>
                      </m:sSubPr>
                      <m:e>
                        <m:r>
                          <a:rPr lang="en-US" altLang="zh-HK" sz="3200" i="1" dirty="0">
                            <a:latin typeface="Cambria Math" panose="02040503050406030204" pitchFamily="18" charset="0"/>
                          </a:rPr>
                          <m:t>𝐸</m:t>
                        </m:r>
                      </m:e>
                      <m:sub>
                        <m:r>
                          <a:rPr lang="en-US" altLang="zh-HK" sz="3200" i="1" dirty="0">
                            <a:latin typeface="Cambria Math" panose="02040503050406030204" pitchFamily="18" charset="0"/>
                          </a:rPr>
                          <m:t>𝑠</m:t>
                        </m:r>
                      </m:sub>
                    </m:sSub>
                  </m:oMath>
                </a14:m>
                <a:r>
                  <a:rPr lang="en-US" altLang="zh-HK" sz="3200" dirty="0" smtClean="0"/>
                  <a:t>) is </a:t>
                </a:r>
                <a:r>
                  <a:rPr lang="en-US" altLang="zh-HK" sz="3200" dirty="0"/>
                  <a:t>decreased </a:t>
                </a:r>
                <a:r>
                  <a:rPr lang="en-US" altLang="zh-HK" sz="3200" dirty="0" smtClean="0"/>
                  <a:t> and heat </a:t>
                </a:r>
                <a:r>
                  <a:rPr lang="en-US" altLang="zh-HK" sz="3200" dirty="0"/>
                  <a:t>will flow away from it </a:t>
                </a:r>
                <a:r>
                  <a:rPr lang="en-US" altLang="zh-HK" sz="3200" dirty="0" smtClean="0"/>
                  <a:t>.</a:t>
                </a:r>
                <a:endParaRPr lang="zh-HK" altLang="en-US" sz="3200" dirty="0"/>
              </a:p>
            </p:txBody>
          </p:sp>
        </mc:Choice>
        <mc:Fallback xmlns="">
          <p:sp>
            <p:nvSpPr>
              <p:cNvPr id="3" name="內容版面配置區 2">
                <a:extLst>
                  <a:ext uri="{FF2B5EF4-FFF2-40B4-BE49-F238E27FC236}">
                    <a16:creationId xmlns:a16="http://schemas.microsoft.com/office/drawing/2014/main" id="{14235B4C-22D0-410C-9585-54B379189F40}"/>
                  </a:ext>
                </a:extLst>
              </p:cNvPr>
              <p:cNvSpPr>
                <a:spLocks noGrp="1" noRot="1" noChangeAspect="1" noMove="1" noResize="1" noEditPoints="1" noAdjustHandles="1" noChangeArrowheads="1" noChangeShapeType="1" noTextEdit="1"/>
              </p:cNvSpPr>
              <p:nvPr>
                <p:ph idx="1"/>
              </p:nvPr>
            </p:nvSpPr>
            <p:spPr>
              <a:blipFill>
                <a:blip r:embed="rId3"/>
                <a:stretch>
                  <a:fillRect l="-1777" t="-2801" r="-618"/>
                </a:stretch>
              </a:blipFill>
            </p:spPr>
            <p:txBody>
              <a:bodyPr/>
              <a:lstStyle/>
              <a:p>
                <a:r>
                  <a:rPr lang="en-US">
                    <a:noFill/>
                  </a:rPr>
                  <a:t> </a:t>
                </a:r>
              </a:p>
            </p:txBody>
          </p:sp>
        </mc:Fallback>
      </mc:AlternateContent>
    </p:spTree>
    <p:extLst>
      <p:ext uri="{BB962C8B-B14F-4D97-AF65-F5344CB8AC3E}">
        <p14:creationId xmlns:p14="http://schemas.microsoft.com/office/powerpoint/2010/main" val="2384465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 </a:t>
            </a:r>
            <a:r>
              <a:rPr lang="en-US" dirty="0"/>
              <a:t>Temperature and the Zeroth Law of Thermodynamics</a:t>
            </a:r>
          </a:p>
        </p:txBody>
      </p:sp>
      <p:sp>
        <p:nvSpPr>
          <p:cNvPr id="3" name="Content Placeholder 2"/>
          <p:cNvSpPr>
            <a:spLocks noGrp="1"/>
          </p:cNvSpPr>
          <p:nvPr>
            <p:ph idx="1"/>
          </p:nvPr>
        </p:nvSpPr>
        <p:spPr/>
        <p:txBody>
          <a:bodyPr>
            <a:normAutofit/>
          </a:bodyPr>
          <a:lstStyle/>
          <a:p>
            <a:r>
              <a:rPr lang="en-US" sz="2800" dirty="0"/>
              <a:t>The zeroth law of thermodynamics:</a:t>
            </a:r>
          </a:p>
          <a:p>
            <a:pPr lvl="1"/>
            <a:r>
              <a:rPr lang="en-US" sz="2800" dirty="0"/>
              <a:t>If object A is in thermal equilibrium with object B, and object C is also in thermal equilibrium with object B, then objects A and C will be in thermal equilibrium if brought into thermal contact.</a:t>
            </a:r>
          </a:p>
          <a:p>
            <a:r>
              <a:rPr lang="en-US" sz="2800" dirty="0">
                <a:solidFill>
                  <a:srgbClr val="FF0000"/>
                </a:solidFill>
              </a:rPr>
              <a:t>The objects are in thermal equilibrium if they have the same temperature.</a:t>
            </a:r>
          </a:p>
          <a:p>
            <a:r>
              <a:rPr lang="en-US" sz="2800" dirty="0"/>
              <a:t>Temperature is the only factor that determines whether two objects in thermal contact are in thermal equilibrium or not. </a:t>
            </a: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205580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4330" y="1792447"/>
            <a:ext cx="3008313" cy="1162050"/>
          </a:xfrm>
        </p:spPr>
        <p:txBody>
          <a:bodyPr/>
          <a:lstStyle/>
          <a:p>
            <a:r>
              <a:rPr lang="en-US" sz="3600" dirty="0" smtClean="0"/>
              <a:t>A night view of Shanghai where I am.</a:t>
            </a:r>
            <a:endParaRPr lang="en-US" sz="36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6008" y="273050"/>
            <a:ext cx="4389834" cy="5853113"/>
          </a:xfrm>
        </p:spPr>
      </p:pic>
      <p:sp>
        <p:nvSpPr>
          <p:cNvPr id="7" name="Text Placeholder 6"/>
          <p:cNvSpPr>
            <a:spLocks noGrp="1"/>
          </p:cNvSpPr>
          <p:nvPr>
            <p:ph type="body" sz="half" idx="2"/>
          </p:nvPr>
        </p:nvSpPr>
        <p:spPr>
          <a:xfrm>
            <a:off x="457200" y="3663315"/>
            <a:ext cx="3008313" cy="2462848"/>
          </a:xfrm>
        </p:spPr>
        <p:txBody>
          <a:bodyPr/>
          <a:lstStyle/>
          <a:p>
            <a:endParaRPr lang="en-US" sz="4400" dirty="0" smtClean="0"/>
          </a:p>
        </p:txBody>
      </p:sp>
      <p:sp>
        <p:nvSpPr>
          <p:cNvPr id="4" name="Footer Placeholder 3"/>
          <p:cNvSpPr>
            <a:spLocks noGrp="1"/>
          </p:cNvSpPr>
          <p:nvPr>
            <p:ph type="ftr" sz="quarter" idx="11"/>
          </p:nvPr>
        </p:nvSpPr>
        <p:spPr/>
        <p:txBody>
          <a:bodyPr/>
          <a:lstStyle/>
          <a:p>
            <a:pPr>
              <a:defRPr/>
            </a:pPr>
            <a:r>
              <a:rPr lang="en-US" smtClean="0"/>
              <a:t>© 2017 Pearson Education, Inc.</a:t>
            </a:r>
            <a:endParaRPr lang="en-US"/>
          </a:p>
        </p:txBody>
      </p:sp>
    </p:spTree>
    <p:extLst>
      <p:ext uri="{BB962C8B-B14F-4D97-AF65-F5344CB8AC3E}">
        <p14:creationId xmlns:p14="http://schemas.microsoft.com/office/powerpoint/2010/main" val="3693949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
            <a:ext cx="8985504" cy="1480185"/>
          </a:xfrm>
        </p:spPr>
        <p:txBody>
          <a:bodyPr/>
          <a:lstStyle/>
          <a:p>
            <a:r>
              <a:rPr lang="en-US" dirty="0" smtClean="0">
                <a:solidFill>
                  <a:srgbClr val="111111"/>
                </a:solidFill>
                <a:latin typeface="Arial" charset="0"/>
                <a:ea typeface="ＭＳ Ｐゴシック" charset="0"/>
              </a:rPr>
              <a:t>a-1 </a:t>
            </a:r>
            <a:r>
              <a:rPr lang="en-US" dirty="0">
                <a:solidFill>
                  <a:srgbClr val="111111"/>
                </a:solidFill>
                <a:latin typeface="Arial" charset="0"/>
                <a:ea typeface="ＭＳ Ｐゴシック" charset="0"/>
              </a:rPr>
              <a:t>Temperature and the Zeroth Law of Thermodynamics (trivial in terms of temperature) </a:t>
            </a:r>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604"/>
          <a:stretch/>
        </p:blipFill>
        <p:spPr>
          <a:xfrm>
            <a:off x="3069353" y="1577340"/>
            <a:ext cx="3202212" cy="4832614"/>
          </a:xfrm>
          <a:prstGeom prst="rect">
            <a:avLst/>
          </a:prstGeom>
        </p:spPr>
      </p:pic>
    </p:spTree>
    <p:extLst>
      <p:ext uri="{BB962C8B-B14F-4D97-AF65-F5344CB8AC3E}">
        <p14:creationId xmlns:p14="http://schemas.microsoft.com/office/powerpoint/2010/main" val="371998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29AFB6-AA84-4B09-B797-CBE31C69FB52}"/>
              </a:ext>
            </a:extLst>
          </p:cNvPr>
          <p:cNvSpPr>
            <a:spLocks noGrp="1"/>
          </p:cNvSpPr>
          <p:nvPr>
            <p:ph type="title"/>
          </p:nvPr>
        </p:nvSpPr>
        <p:spPr/>
        <p:txBody>
          <a:bodyPr/>
          <a:lstStyle/>
          <a:p>
            <a:r>
              <a:rPr lang="en-US" altLang="zh-HK" dirty="0"/>
              <a:t>Summary: </a:t>
            </a:r>
            <a:r>
              <a:rPr lang="en-US" altLang="zh-HK" b="1" i="1" dirty="0">
                <a:solidFill>
                  <a:schemeClr val="accent1"/>
                </a:solidFill>
              </a:rPr>
              <a:t>S(E)=ln( number of configurations with energy E.</a:t>
            </a:r>
            <a:endParaRPr lang="zh-HK" altLang="en-US" b="1" i="1" dirty="0">
              <a:solidFill>
                <a:schemeClr val="accent1"/>
              </a:solidFill>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111F75E-4CD7-42D3-8F74-A11898D46344}"/>
                  </a:ext>
                </a:extLst>
              </p:cNvPr>
              <p:cNvSpPr>
                <a:spLocks noGrp="1"/>
              </p:cNvSpPr>
              <p:nvPr>
                <p:ph idx="1"/>
              </p:nvPr>
            </p:nvSpPr>
            <p:spPr/>
            <p:txBody>
              <a:bodyPr/>
              <a:lstStyle/>
              <a:p>
                <a14:m>
                  <m:oMath xmlns:m="http://schemas.openxmlformats.org/officeDocument/2006/math">
                    <m:sSub>
                      <m:sSubPr>
                        <m:ctrlPr>
                          <a:rPr lang="en-US" altLang="zh-HK" sz="3600" i="1" smtClean="0">
                            <a:latin typeface="Cambria Math" panose="02040503050406030204" pitchFamily="18" charset="0"/>
                            <a:ea typeface="Cambria Math" panose="02040503050406030204" pitchFamily="18" charset="0"/>
                          </a:rPr>
                        </m:ctrlPr>
                      </m:sSubPr>
                      <m:e>
                        <m:r>
                          <a:rPr lang="en-US" altLang="zh-HK" sz="3600" i="1">
                            <a:latin typeface="Cambria Math" panose="02040503050406030204" pitchFamily="18" charset="0"/>
                            <a:ea typeface="Cambria Math" panose="02040503050406030204" pitchFamily="18" charset="0"/>
                          </a:rPr>
                          <m:t>1/(</m:t>
                        </m:r>
                        <m:r>
                          <a:rPr lang="en-US" altLang="zh-HK" sz="3600" i="1">
                            <a:latin typeface="Cambria Math" panose="02040503050406030204" pitchFamily="18" charset="0"/>
                            <a:ea typeface="Cambria Math" panose="02040503050406030204" pitchFamily="18" charset="0"/>
                          </a:rPr>
                          <m:t>𝑘</m:t>
                        </m:r>
                      </m:e>
                      <m:sub>
                        <m:r>
                          <a:rPr lang="en-US" altLang="zh-HK" sz="3600" i="1">
                            <a:latin typeface="Cambria Math" panose="02040503050406030204" pitchFamily="18" charset="0"/>
                            <a:ea typeface="Cambria Math" panose="02040503050406030204" pitchFamily="18" charset="0"/>
                          </a:rPr>
                          <m:t>𝐵</m:t>
                        </m:r>
                      </m:sub>
                    </m:sSub>
                    <m:r>
                      <a:rPr lang="en-US" altLang="zh-HK" sz="3600" i="1">
                        <a:latin typeface="Cambria Math" panose="02040503050406030204" pitchFamily="18" charset="0"/>
                        <a:ea typeface="Cambria Math" panose="02040503050406030204" pitchFamily="18" charset="0"/>
                      </a:rPr>
                      <m:t>𝑇</m:t>
                    </m:r>
                    <m:r>
                      <a:rPr lang="en-US" altLang="zh-HK" sz="3600" i="1">
                        <a:latin typeface="Cambria Math" panose="02040503050406030204" pitchFamily="18" charset="0"/>
                        <a:ea typeface="Cambria Math" panose="02040503050406030204" pitchFamily="18" charset="0"/>
                      </a:rPr>
                      <m:t>)=</m:t>
                    </m:r>
                    <m:f>
                      <m:fPr>
                        <m:ctrlPr>
                          <a:rPr lang="en-US" altLang="zh-HK" sz="3600" i="1">
                            <a:latin typeface="Cambria Math" panose="02040503050406030204" pitchFamily="18" charset="0"/>
                            <a:ea typeface="Cambria Math" panose="02040503050406030204" pitchFamily="18" charset="0"/>
                          </a:rPr>
                        </m:ctrlPr>
                      </m:fPr>
                      <m:num>
                        <m:r>
                          <a:rPr lang="zh-HK" altLang="en-US" sz="3600" b="0" i="1" smtClean="0">
                            <a:latin typeface="Cambria Math" panose="02040503050406030204" pitchFamily="18" charset="0"/>
                            <a:ea typeface="Cambria Math" panose="02040503050406030204" pitchFamily="18" charset="0"/>
                          </a:rPr>
                          <m:t>𝜕</m:t>
                        </m:r>
                        <m:r>
                          <a:rPr lang="en-US" altLang="zh-HK" sz="3600" i="1">
                            <a:latin typeface="Cambria Math" panose="02040503050406030204" pitchFamily="18" charset="0"/>
                          </a:rPr>
                          <m:t>𝑆</m:t>
                        </m:r>
                        <m:sSub>
                          <m:sSubPr>
                            <m:ctrlPr>
                              <a:rPr lang="en-US" altLang="zh-HK" sz="3600" i="1">
                                <a:latin typeface="Cambria Math" panose="02040503050406030204" pitchFamily="18" charset="0"/>
                                <a:ea typeface="Cambria Math" panose="02040503050406030204" pitchFamily="18" charset="0"/>
                              </a:rPr>
                            </m:ctrlPr>
                          </m:sSubPr>
                          <m:e>
                            <m:r>
                              <a:rPr lang="en-US" altLang="zh-HK" sz="3600" i="1">
                                <a:latin typeface="Cambria Math" panose="02040503050406030204" pitchFamily="18" charset="0"/>
                                <a:ea typeface="Cambria Math" panose="02040503050406030204" pitchFamily="18" charset="0"/>
                              </a:rPr>
                              <m:t>(</m:t>
                            </m:r>
                            <m:r>
                              <a:rPr lang="en-US" altLang="zh-HK" sz="3600" i="1">
                                <a:latin typeface="Cambria Math" panose="02040503050406030204" pitchFamily="18" charset="0"/>
                                <a:ea typeface="Cambria Math" panose="02040503050406030204" pitchFamily="18" charset="0"/>
                              </a:rPr>
                              <m:t>𝐸</m:t>
                            </m:r>
                          </m:e>
                          <m:sub/>
                        </m:sSub>
                        <m:r>
                          <a:rPr lang="en-US" altLang="zh-HK" sz="3600" i="1">
                            <a:latin typeface="Cambria Math" panose="02040503050406030204" pitchFamily="18" charset="0"/>
                            <a:ea typeface="Cambria Math" panose="02040503050406030204" pitchFamily="18" charset="0"/>
                          </a:rPr>
                          <m:t>)</m:t>
                        </m:r>
                      </m:num>
                      <m:den>
                        <m:r>
                          <a:rPr lang="zh-HK" altLang="en-US" sz="3600" b="0" i="1" smtClean="0">
                            <a:latin typeface="Cambria Math" panose="02040503050406030204" pitchFamily="18" charset="0"/>
                            <a:ea typeface="Cambria Math" panose="02040503050406030204" pitchFamily="18" charset="0"/>
                          </a:rPr>
                          <m:t>𝜕</m:t>
                        </m:r>
                        <m:r>
                          <a:rPr lang="en-US" altLang="zh-HK" sz="3600" i="1">
                            <a:latin typeface="Cambria Math" panose="02040503050406030204" pitchFamily="18" charset="0"/>
                            <a:ea typeface="Cambria Math" panose="02040503050406030204" pitchFamily="18" charset="0"/>
                          </a:rPr>
                          <m:t>𝐸</m:t>
                        </m:r>
                      </m:den>
                    </m:f>
                    <m:r>
                      <a:rPr lang="en-US" altLang="zh-HK" sz="3600" b="0" i="1" smtClean="0">
                        <a:latin typeface="Cambria Math" panose="02040503050406030204" pitchFamily="18" charset="0"/>
                        <a:ea typeface="Cambria Math" panose="02040503050406030204" pitchFamily="18" charset="0"/>
                      </a:rPr>
                      <m:t> </m:t>
                    </m:r>
                  </m:oMath>
                </a14:m>
                <a:r>
                  <a:rPr lang="en-US" altLang="zh-HK" sz="3600" dirty="0"/>
                  <a:t>.</a:t>
                </a:r>
              </a:p>
              <a:p>
                <a:r>
                  <a:rPr lang="en-US" altLang="zh-HK" sz="3600" dirty="0"/>
                  <a:t>When two systems are in equilibrium the temperatures of  the two systems are equal</a:t>
                </a:r>
                <a:r>
                  <a:rPr lang="en-US" altLang="zh-HK" sz="2000" dirty="0"/>
                  <a:t>.</a:t>
                </a:r>
              </a:p>
              <a:p>
                <a:pPr marL="0" indent="0">
                  <a:buNone/>
                </a:pPr>
                <a:endParaRPr lang="zh-HK" altLang="en-US" dirty="0"/>
              </a:p>
            </p:txBody>
          </p:sp>
        </mc:Choice>
        <mc:Fallback xmlns="">
          <p:sp>
            <p:nvSpPr>
              <p:cNvPr id="3" name="內容版面配置區 2">
                <a:extLst>
                  <a:ext uri="{FF2B5EF4-FFF2-40B4-BE49-F238E27FC236}">
                    <a16:creationId xmlns:a16="http://schemas.microsoft.com/office/drawing/2014/main" id="{8111F75E-4CD7-42D3-8F74-A11898D46344}"/>
                  </a:ext>
                </a:extLst>
              </p:cNvPr>
              <p:cNvSpPr>
                <a:spLocks noGrp="1" noRot="1" noChangeAspect="1" noMove="1" noResize="1" noEditPoints="1" noAdjustHandles="1" noChangeArrowheads="1" noChangeShapeType="1" noTextEdit="1"/>
              </p:cNvSpPr>
              <p:nvPr>
                <p:ph idx="1"/>
              </p:nvPr>
            </p:nvSpPr>
            <p:spPr>
              <a:blipFill>
                <a:blip r:embed="rId2"/>
                <a:stretch>
                  <a:fillRect l="-2087" t="-140"/>
                </a:stretch>
              </a:blipFill>
            </p:spPr>
            <p:txBody>
              <a:bodyPr/>
              <a:lstStyle/>
              <a:p>
                <a:r>
                  <a:rPr lang="en-US">
                    <a:noFill/>
                  </a:rPr>
                  <a:t> </a:t>
                </a:r>
              </a:p>
            </p:txBody>
          </p:sp>
        </mc:Fallback>
      </mc:AlternateContent>
    </p:spTree>
    <p:extLst>
      <p:ext uri="{BB962C8B-B14F-4D97-AF65-F5344CB8AC3E}">
        <p14:creationId xmlns:p14="http://schemas.microsoft.com/office/powerpoint/2010/main" val="782600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31445" y="566846"/>
                <a:ext cx="8789719" cy="994172"/>
              </a:xfrm>
            </p:spPr>
            <p:txBody>
              <a:bodyPr>
                <a:normAutofit fontScale="90000"/>
              </a:bodyPr>
              <a:lstStyle/>
              <a:p>
                <a:pPr algn="ctr"/>
                <a:r>
                  <a:rPr lang="en-US" b="1" dirty="0" smtClean="0">
                    <a:solidFill>
                      <a:srgbClr val="FF0000"/>
                    </a:solidFill>
                  </a:rPr>
                  <a:t>T</a:t>
                </a:r>
                <a14:m>
                  <m:oMath xmlns:m="http://schemas.openxmlformats.org/officeDocument/2006/math">
                    <m:r>
                      <m:rPr>
                        <m:nor/>
                      </m:rPr>
                      <a:rPr lang="en-US" b="1">
                        <a:solidFill>
                          <a:srgbClr val="FF0000"/>
                        </a:solidFill>
                        <a:latin typeface="Cambria Math" panose="02040503050406030204" pitchFamily="18" charset="0"/>
                        <a:ea typeface="Cambria Math" panose="02040503050406030204" pitchFamily="18" charset="0"/>
                      </a:rPr>
                      <m:t>he</m:t>
                    </m:r>
                    <m:r>
                      <m:rPr>
                        <m:nor/>
                      </m:rPr>
                      <a:rPr lang="en-US" b="1">
                        <a:solidFill>
                          <a:srgbClr val="FF0000"/>
                        </a:solidFill>
                        <a:latin typeface="Cambria Math" panose="02040503050406030204" pitchFamily="18" charset="0"/>
                        <a:ea typeface="Cambria Math" panose="02040503050406030204" pitchFamily="18" charset="0"/>
                      </a:rPr>
                      <m:t> </m:t>
                    </m:r>
                    <m:r>
                      <m:rPr>
                        <m:nor/>
                      </m:rPr>
                      <a:rPr lang="en-US" altLang="zh-HK" b="1" dirty="0">
                        <a:solidFill>
                          <a:srgbClr val="FF0000"/>
                        </a:solidFill>
                      </a:rPr>
                      <m:t>Boltzman</m:t>
                    </m:r>
                    <m:r>
                      <m:rPr>
                        <m:nor/>
                      </m:rPr>
                      <a:rPr lang="en-US" altLang="zh-HK" b="1" dirty="0">
                        <a:solidFill>
                          <a:srgbClr val="FF0000"/>
                        </a:solidFill>
                      </a:rPr>
                      <m:t> </m:t>
                    </m:r>
                    <m:r>
                      <m:rPr>
                        <m:nor/>
                      </m:rPr>
                      <a:rPr lang="en-US" altLang="zh-HK" b="1" dirty="0">
                        <a:solidFill>
                          <a:srgbClr val="FF0000"/>
                        </a:solidFill>
                      </a:rPr>
                      <m:t>canonical</m:t>
                    </m:r>
                    <m:r>
                      <m:rPr>
                        <m:nor/>
                      </m:rPr>
                      <a:rPr lang="en-US" altLang="zh-HK" b="1" dirty="0">
                        <a:solidFill>
                          <a:srgbClr val="FF0000"/>
                        </a:solidFill>
                      </a:rPr>
                      <m:t> </m:t>
                    </m:r>
                    <m:r>
                      <m:rPr>
                        <m:nor/>
                      </m:rPr>
                      <a:rPr lang="en-US" altLang="zh-HK" b="1" dirty="0">
                        <a:solidFill>
                          <a:srgbClr val="FF0000"/>
                        </a:solidFill>
                      </a:rPr>
                      <m:t>distribution</m:t>
                    </m:r>
                    <m:r>
                      <a:rPr lang="en-US" altLang="zh-HK" b="1" i="1" dirty="0">
                        <a:solidFill>
                          <a:srgbClr val="FF0000"/>
                        </a:solidFill>
                        <a:latin typeface="Cambria Math" panose="02040503050406030204" pitchFamily="18" charset="0"/>
                      </a:rPr>
                      <m:t> </m:t>
                    </m:r>
                  </m:oMath>
                </a14:m>
                <a:r>
                  <a:rPr lang="en-US" dirty="0" smtClean="0"/>
                  <a:t/>
                </a:r>
                <a:br>
                  <a:rPr lang="en-US" dirty="0" smtClean="0"/>
                </a:br>
                <a:r>
                  <a:rPr lang="en-US" dirty="0" smtClean="0"/>
                  <a:t>A </a:t>
                </a:r>
                <a:r>
                  <a:rPr lang="en-US" dirty="0"/>
                  <a:t>system is in contact with its environment at a temperature T. The average of physical properties also depends on </a:t>
                </a:r>
                <a:r>
                  <a:rPr lang="en-US" dirty="0" smtClean="0"/>
                  <a:t>the </a:t>
                </a:r>
                <a:r>
                  <a:rPr lang="en-US" dirty="0">
                    <a:solidFill>
                      <a:srgbClr val="00B050"/>
                    </a:solidFill>
                  </a:rPr>
                  <a:t>number of configurations of the </a:t>
                </a:r>
                <a:r>
                  <a:rPr lang="en-US" dirty="0" smtClean="0">
                    <a:solidFill>
                      <a:srgbClr val="00B050"/>
                    </a:solidFill>
                  </a:rPr>
                  <a:t>environment</a:t>
                </a:r>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31445" y="566846"/>
                <a:ext cx="8789719" cy="994172"/>
              </a:xfrm>
              <a:blipFill>
                <a:blip r:embed="rId3"/>
                <a:stretch>
                  <a:fillRect t="-70552" r="-625" b="-77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2229641"/>
                <a:ext cx="8515350" cy="4781680"/>
              </a:xfrm>
            </p:spPr>
            <p:txBody>
              <a:bodyPr>
                <a:normAutofit/>
              </a:bodyPr>
              <a:lstStyle/>
              <a:p>
                <a:r>
                  <a:rPr lang="en-US" sz="2800" b="0" dirty="0" smtClean="0"/>
                  <a:t>The average of a physical quantity Q is given by (</a:t>
                </a:r>
                <a:r>
                  <a:rPr lang="en-US" sz="2800" i="1" dirty="0">
                    <a:latin typeface="Cambria Math" panose="02040503050406030204" pitchFamily="18" charset="0"/>
                  </a:rPr>
                  <a:t>Angular bracket means an average</a:t>
                </a:r>
                <a:r>
                  <a:rPr lang="en-US" sz="2800" i="1" dirty="0" smtClean="0">
                    <a:latin typeface="Cambria Math" panose="02040503050406030204" pitchFamily="18" charset="0"/>
                  </a:rPr>
                  <a:t>.)</a:t>
                </a:r>
                <a:endParaRPr lang="en-US" sz="2800" b="0" dirty="0" smtClean="0"/>
              </a:p>
              <a:p>
                <a:r>
                  <a:rPr lang="en-US" sz="2800" b="0" dirty="0" smtClean="0"/>
                  <a:t> </a:t>
                </a:r>
                <a14:m>
                  <m:oMath xmlns:m="http://schemas.openxmlformats.org/officeDocument/2006/math">
                    <m:r>
                      <a:rPr lang="en-US" sz="2800" b="0" i="1" smtClean="0">
                        <a:latin typeface="Cambria Math" panose="02040503050406030204" pitchFamily="18" charset="0"/>
                      </a:rPr>
                      <m:t>&lt;</m:t>
                    </m:r>
                    <m:r>
                      <a:rPr lang="en-US" sz="2800" b="0" i="1" smtClean="0">
                        <a:latin typeface="Cambria Math" panose="02040503050406030204" pitchFamily="18" charset="0"/>
                      </a:rPr>
                      <m:t>𝑄</m:t>
                    </m:r>
                    <m:r>
                      <a:rPr lang="en-US" sz="2800" b="0" i="1" smtClean="0">
                        <a:latin typeface="Cambria Math" panose="02040503050406030204" pitchFamily="18" charset="0"/>
                      </a:rPr>
                      <m:t>&gt; ∝</m:t>
                    </m:r>
                    <m:nary>
                      <m:naryPr>
                        <m:limLoc m:val="undOvr"/>
                        <m:subHide m:val="on"/>
                        <m:supHide m:val="on"/>
                        <m:ctrlPr>
                          <a:rPr lang="en-US" sz="2800" b="0" i="1" smtClean="0">
                            <a:latin typeface="Cambria Math" panose="02040503050406030204" pitchFamily="18" charset="0"/>
                          </a:rPr>
                        </m:ctrlPr>
                      </m:naryPr>
                      <m:sub/>
                      <m:sup/>
                      <m:e>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sSup>
                          <m:sSupPr>
                            <m:ctrlPr>
                              <a:rPr lang="en-US" sz="2800" b="0" i="1" smtClean="0">
                                <a:solidFill>
                                  <a:srgbClr val="00B050"/>
                                </a:solidFill>
                                <a:latin typeface="Cambria Math" panose="02040503050406030204" pitchFamily="18" charset="0"/>
                              </a:rPr>
                            </m:ctrlPr>
                          </m:sSupPr>
                          <m:e>
                            <m:r>
                              <a:rPr lang="en-US" sz="2800" b="0" i="1" smtClean="0">
                                <a:solidFill>
                                  <a:srgbClr val="00B050"/>
                                </a:solidFill>
                                <a:latin typeface="Cambria Math" panose="02040503050406030204" pitchFamily="18" charset="0"/>
                              </a:rPr>
                              <m:t>𝑒</m:t>
                            </m:r>
                          </m:e>
                          <m:sup>
                            <m:r>
                              <a:rPr lang="en-US" sz="2800" b="0" i="1" smtClean="0">
                                <a:solidFill>
                                  <a:srgbClr val="00B050"/>
                                </a:solidFill>
                                <a:latin typeface="Cambria Math" panose="02040503050406030204" pitchFamily="18" charset="0"/>
                              </a:rPr>
                              <m:t>𝑆</m:t>
                            </m:r>
                            <m:sSub>
                              <m:sSubPr>
                                <m:ctrlPr>
                                  <a:rPr lang="en-US" sz="2800" b="0" i="1" smtClean="0">
                                    <a:solidFill>
                                      <a:srgbClr val="00B050"/>
                                    </a:solidFill>
                                    <a:latin typeface="Cambria Math" panose="02040503050406030204" pitchFamily="18" charset="0"/>
                                    <a:ea typeface="Cambria Math" panose="02040503050406030204" pitchFamily="18" charset="0"/>
                                  </a:rPr>
                                </m:ctrlPr>
                              </m:sSubPr>
                              <m:e>
                                <m:r>
                                  <a:rPr lang="en-US" sz="2800" b="0" i="1" smtClean="0">
                                    <a:solidFill>
                                      <a:srgbClr val="00B050"/>
                                    </a:solidFill>
                                    <a:latin typeface="Cambria Math" panose="02040503050406030204" pitchFamily="18" charset="0"/>
                                    <a:ea typeface="Cambria Math" panose="02040503050406030204" pitchFamily="18" charset="0"/>
                                  </a:rPr>
                                  <m:t>(</m:t>
                                </m:r>
                                <m:r>
                                  <a:rPr lang="en-US" sz="2800" b="0" i="1" smtClean="0">
                                    <a:solidFill>
                                      <a:srgbClr val="00B050"/>
                                    </a:solidFill>
                                    <a:latin typeface="Cambria Math" panose="02040503050406030204" pitchFamily="18" charset="0"/>
                                    <a:ea typeface="Cambria Math" panose="02040503050406030204" pitchFamily="18" charset="0"/>
                                  </a:rPr>
                                  <m:t>𝐸</m:t>
                                </m:r>
                              </m:e>
                              <m:sub>
                                <m:r>
                                  <a:rPr lang="en-US" sz="2800" b="0" i="1" smtClean="0">
                                    <a:solidFill>
                                      <a:srgbClr val="00B050"/>
                                    </a:solidFill>
                                    <a:latin typeface="Cambria Math" panose="02040503050406030204" pitchFamily="18" charset="0"/>
                                    <a:ea typeface="Cambria Math" panose="02040503050406030204" pitchFamily="18" charset="0"/>
                                  </a:rPr>
                                  <m:t>0</m:t>
                                </m:r>
                              </m:sub>
                            </m:sSub>
                            <m:r>
                              <a:rPr lang="en-US" sz="2800" b="0" i="1" smtClean="0">
                                <a:solidFill>
                                  <a:srgbClr val="00B050"/>
                                </a:solidFill>
                                <a:latin typeface="Cambria Math" panose="02040503050406030204" pitchFamily="18" charset="0"/>
                                <a:ea typeface="Cambria Math" panose="02040503050406030204" pitchFamily="18" charset="0"/>
                              </a:rPr>
                              <m:t>−</m:t>
                            </m:r>
                            <m:sSub>
                              <m:sSubPr>
                                <m:ctrlPr>
                                  <a:rPr lang="en-US" sz="2800" b="0" i="1" smtClean="0">
                                    <a:solidFill>
                                      <a:srgbClr val="00B050"/>
                                    </a:solidFill>
                                    <a:latin typeface="Cambria Math" panose="02040503050406030204" pitchFamily="18" charset="0"/>
                                    <a:ea typeface="Cambria Math" panose="02040503050406030204" pitchFamily="18" charset="0"/>
                                  </a:rPr>
                                </m:ctrlPr>
                              </m:sSubPr>
                              <m:e>
                                <m:r>
                                  <a:rPr lang="en-US" sz="2800" b="0" i="1" smtClean="0">
                                    <a:solidFill>
                                      <a:srgbClr val="00B050"/>
                                    </a:solidFill>
                                    <a:latin typeface="Cambria Math" panose="02040503050406030204" pitchFamily="18" charset="0"/>
                                    <a:ea typeface="Cambria Math" panose="02040503050406030204" pitchFamily="18" charset="0"/>
                                  </a:rPr>
                                  <m:t>𝐸</m:t>
                                </m:r>
                              </m:e>
                              <m:sub>
                                <m:r>
                                  <a:rPr lang="en-US" sz="2800" b="0" i="1" smtClean="0">
                                    <a:solidFill>
                                      <a:srgbClr val="00B050"/>
                                    </a:solidFill>
                                    <a:latin typeface="Cambria Math" panose="02040503050406030204" pitchFamily="18" charset="0"/>
                                    <a:ea typeface="Cambria Math" panose="02040503050406030204" pitchFamily="18" charset="0"/>
                                  </a:rPr>
                                  <m:t>𝑆</m:t>
                                </m:r>
                              </m:sub>
                            </m:sSub>
                            <m:r>
                              <a:rPr lang="en-US" sz="2800" b="0" i="1" smtClean="0">
                                <a:solidFill>
                                  <a:srgbClr val="00B050"/>
                                </a:solidFill>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rPr>
                          <m:t>𝑄</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e>
                        </m:d>
                      </m:e>
                    </m:nary>
                  </m:oMath>
                </a14:m>
                <a:r>
                  <a:rPr lang="en-US" sz="2800" dirty="0"/>
                  <a:t> where we integrate over configurations {x} with the same energy </a:t>
                </a:r>
                <a14:m>
                  <m:oMath xmlns:m="http://schemas.openxmlformats.org/officeDocument/2006/math">
                    <m:sSub>
                      <m:sSubPr>
                        <m:ctrlPr>
                          <a:rPr lang="en-US" altLang="zh-HK" sz="2800" i="1">
                            <a:latin typeface="Cambria Math" panose="02040503050406030204" pitchFamily="18" charset="0"/>
                            <a:ea typeface="Cambria Math" panose="02040503050406030204" pitchFamily="18" charset="0"/>
                          </a:rPr>
                        </m:ctrlPr>
                      </m:sSubPr>
                      <m:e>
                        <m:r>
                          <a:rPr lang="en-US" altLang="zh-HK" sz="2800" i="1">
                            <a:latin typeface="Cambria Math" panose="02040503050406030204" pitchFamily="18" charset="0"/>
                            <a:ea typeface="Cambria Math" panose="02040503050406030204" pitchFamily="18" charset="0"/>
                          </a:rPr>
                          <m:t>𝐸</m:t>
                        </m:r>
                      </m:e>
                      <m:sub>
                        <m:r>
                          <a:rPr lang="en-US" altLang="zh-HK" sz="2800" i="1">
                            <a:latin typeface="Cambria Math" panose="02040503050406030204" pitchFamily="18" charset="0"/>
                            <a:ea typeface="Cambria Math" panose="02040503050406030204" pitchFamily="18" charset="0"/>
                          </a:rPr>
                          <m:t>𝑆</m:t>
                        </m:r>
                      </m:sub>
                    </m:sSub>
                    <m:r>
                      <a:rPr lang="en-US" altLang="zh-HK" sz="2800">
                        <a:latin typeface="Cambria Math" panose="02040503050406030204" pitchFamily="18" charset="0"/>
                        <a:ea typeface="Cambria Math" panose="02040503050406030204" pitchFamily="18" charset="0"/>
                      </a:rPr>
                      <m:t> </m:t>
                    </m:r>
                  </m:oMath>
                </a14:m>
                <a:endParaRPr lang="en-US" sz="2800" dirty="0"/>
              </a:p>
              <a:p>
                <a14:m>
                  <m:oMath xmlns:m="http://schemas.openxmlformats.org/officeDocument/2006/math">
                    <m:r>
                      <a:rPr lang="en-US" sz="2800" b="0" i="1" smtClean="0">
                        <a:latin typeface="Cambria Math" panose="02040503050406030204" pitchFamily="18" charset="0"/>
                      </a:rPr>
                      <m:t>𝑆</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𝑆</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𝑆</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𝑆</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𝐵</m:t>
                        </m:r>
                      </m:sub>
                    </m:sSub>
                    <m:r>
                      <a:rPr lang="en-US" sz="2800" b="0" i="1" smtClean="0">
                        <a:latin typeface="Cambria Math" panose="02040503050406030204" pitchFamily="18" charset="0"/>
                        <a:ea typeface="Cambria Math" panose="02040503050406030204" pitchFamily="18" charset="0"/>
                      </a:rPr>
                      <m:t>𝑇</m:t>
                    </m:r>
                  </m:oMath>
                </a14:m>
                <a:r>
                  <a:rPr lang="en-US" sz="2800" dirty="0"/>
                  <a:t> where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𝐵</m:t>
                        </m:r>
                      </m:sub>
                    </m:sSub>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𝑆</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den>
                    </m:f>
                    <m:r>
                      <a:rPr lang="en-US" sz="2800" b="0" i="1" smtClean="0">
                        <a:latin typeface="Cambria Math" panose="02040503050406030204" pitchFamily="18" charset="0"/>
                        <a:ea typeface="Cambria Math" panose="02040503050406030204" pitchFamily="18" charset="0"/>
                      </a:rPr>
                      <m:t>.</m:t>
                    </m:r>
                  </m:oMath>
                </a14:m>
                <a:endParaRPr lang="en-US" sz="2800" b="0" dirty="0">
                  <a:ea typeface="Cambria Math" panose="02040503050406030204" pitchFamily="18" charset="0"/>
                </a:endParaRPr>
              </a:p>
              <a:p>
                <a:r>
                  <a:rPr lang="en-US" sz="2800" dirty="0"/>
                  <a:t>We finally obtain </a:t>
                </a:r>
                <a14:m>
                  <m:oMath xmlns:m="http://schemas.openxmlformats.org/officeDocument/2006/math">
                    <m:r>
                      <a:rPr lang="en-US" sz="2800" b="0" i="1" smtClean="0">
                        <a:latin typeface="Cambria Math" panose="02040503050406030204" pitchFamily="18" charset="0"/>
                      </a:rPr>
                      <m:t>&lt;</m:t>
                    </m:r>
                    <m:r>
                      <a:rPr lang="en-US" sz="2800" b="0" i="1" smtClean="0">
                        <a:latin typeface="Cambria Math" panose="02040503050406030204" pitchFamily="18" charset="0"/>
                      </a:rPr>
                      <m:t>𝑄</m:t>
                    </m:r>
                    <m:r>
                      <a:rPr lang="en-US" sz="2800" b="0" i="1" smtClean="0">
                        <a:latin typeface="Cambria Math" panose="02040503050406030204" pitchFamily="18" charset="0"/>
                      </a:rPr>
                      <m:t>&gt; =</m:t>
                    </m:r>
                    <m:f>
                      <m:fPr>
                        <m:ctrlPr>
                          <a:rPr lang="en-US" sz="2800" b="0" i="1" smtClean="0">
                            <a:latin typeface="Cambria Math" panose="02040503050406030204" pitchFamily="18" charset="0"/>
                          </a:rPr>
                        </m:ctrlPr>
                      </m:fPr>
                      <m:num>
                        <m:nary>
                          <m:naryPr>
                            <m:limLoc m:val="undOvr"/>
                            <m:subHide m:val="on"/>
                            <m:supHide m:val="on"/>
                            <m:ctrlPr>
                              <a:rPr lang="en-US" sz="2800" b="0" i="1" smtClean="0">
                                <a:latin typeface="Cambria Math" panose="02040503050406030204" pitchFamily="18" charset="0"/>
                              </a:rPr>
                            </m:ctrlPr>
                          </m:naryPr>
                          <m:sub/>
                          <m:sup/>
                          <m:e>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𝑄</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e>
                            </m:d>
                            <m:r>
                              <a:rPr lang="en-US" sz="2800" b="0" i="1" smtClean="0">
                                <a:latin typeface="Cambria Math" panose="02040503050406030204" pitchFamily="18" charset="0"/>
                              </a:rPr>
                              <m:t>𝑃</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e>
                            </m:d>
                          </m:e>
                        </m:nary>
                      </m:num>
                      <m:den>
                        <m:nary>
                          <m:naryPr>
                            <m:limLoc m:val="undOvr"/>
                            <m:subHide m:val="on"/>
                            <m:supHide m:val="on"/>
                            <m:ctrlPr>
                              <a:rPr lang="en-US" sz="2800" b="0" i="1" smtClean="0">
                                <a:latin typeface="Cambria Math" panose="02040503050406030204" pitchFamily="18" charset="0"/>
                              </a:rPr>
                            </m:ctrlPr>
                          </m:naryPr>
                          <m:sub/>
                          <m:sup/>
                          <m:e>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e>
                            </m:d>
                          </m:e>
                        </m:nary>
                      </m:den>
                    </m:f>
                    <m:r>
                      <a:rPr lang="en-US" sz="2800" b="0" i="0" smtClean="0">
                        <a:latin typeface="Cambria Math" panose="02040503050406030204" pitchFamily="18" charset="0"/>
                      </a:rPr>
                      <m:t>;</m:t>
                    </m:r>
                    <m:r>
                      <a:rPr lang="en-US" sz="2800" b="0" i="1" smtClean="0">
                        <a:latin typeface="Cambria Math" panose="02040503050406030204" pitchFamily="18" charset="0"/>
                      </a:rPr>
                      <m:t>  </m:t>
                    </m:r>
                  </m:oMath>
                </a14:m>
                <a:endParaRPr lang="en-US" sz="2800" b="0" i="1" dirty="0" smtClean="0">
                  <a:latin typeface="Cambria Math" panose="02040503050406030204" pitchFamily="18" charset="0"/>
                </a:endParaRPr>
              </a:p>
              <a:p>
                <a14:m>
                  <m:oMath xmlns:m="http://schemas.openxmlformats.org/officeDocument/2006/math">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m:t>
                    </m:r>
                  </m:oMath>
                </a14:m>
                <a:r>
                  <a:rPr lang="en-US" sz="2800" dirty="0" smtClean="0">
                    <a:solidFill>
                      <a:srgbClr val="FF0000"/>
                    </a:solidFill>
                  </a:rPr>
                  <a:t>=</a:t>
                </a:r>
                <a14:m>
                  <m:oMath xmlns:m="http://schemas.openxmlformats.org/officeDocument/2006/math">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𝑒</m:t>
                        </m:r>
                      </m:e>
                      <m:sup>
                        <m:r>
                          <a:rPr lang="en-US" sz="2800" b="0" i="1" smtClean="0">
                            <a:solidFill>
                              <a:srgbClr val="FF0000"/>
                            </a:solidFill>
                            <a:latin typeface="Cambria Math" panose="02040503050406030204" pitchFamily="18" charset="0"/>
                            <a:ea typeface="Cambria Math" panose="02040503050406030204" pitchFamily="18" charset="0"/>
                          </a:rPr>
                          <m:t>−</m:t>
                        </m:r>
                        <m:sSub>
                          <m:sSubPr>
                            <m:ctrlPr>
                              <a:rPr lang="en-US" sz="2800" b="0" i="1" smtClean="0">
                                <a:solidFill>
                                  <a:srgbClr val="FF0000"/>
                                </a:solidFill>
                                <a:latin typeface="Cambria Math" panose="02040503050406030204" pitchFamily="18" charset="0"/>
                                <a:ea typeface="Cambria Math" panose="02040503050406030204" pitchFamily="18" charset="0"/>
                              </a:rPr>
                            </m:ctrlPr>
                          </m:sSubPr>
                          <m:e>
                            <m:r>
                              <a:rPr lang="en-US" sz="2800" b="0" i="1" smtClean="0">
                                <a:solidFill>
                                  <a:srgbClr val="FF0000"/>
                                </a:solidFill>
                                <a:latin typeface="Cambria Math" panose="02040503050406030204" pitchFamily="18" charset="0"/>
                                <a:ea typeface="Cambria Math" panose="02040503050406030204" pitchFamily="18" charset="0"/>
                              </a:rPr>
                              <m:t>𝐸</m:t>
                            </m:r>
                          </m:e>
                          <m:sub>
                            <m:r>
                              <a:rPr lang="en-US" sz="2800" b="0" i="1" smtClean="0">
                                <a:solidFill>
                                  <a:srgbClr val="FF0000"/>
                                </a:solidFill>
                                <a:latin typeface="Cambria Math" panose="02040503050406030204" pitchFamily="18" charset="0"/>
                                <a:ea typeface="Cambria Math" panose="02040503050406030204" pitchFamily="18" charset="0"/>
                              </a:rPr>
                              <m:t>𝑆</m:t>
                            </m:r>
                          </m:sub>
                        </m:sSub>
                        <m:r>
                          <a:rPr lang="en-US" sz="2800" b="0" i="1" smtClean="0">
                            <a:solidFill>
                              <a:srgbClr val="FF0000"/>
                            </a:solidFill>
                            <a:latin typeface="Cambria Math" panose="02040503050406030204" pitchFamily="18" charset="0"/>
                            <a:ea typeface="Cambria Math" panose="02040503050406030204" pitchFamily="18" charset="0"/>
                          </a:rPr>
                          <m:t>/</m:t>
                        </m:r>
                        <m:sSub>
                          <m:sSubPr>
                            <m:ctrlPr>
                              <a:rPr lang="en-US" sz="2800" b="0" i="1" smtClean="0">
                                <a:solidFill>
                                  <a:srgbClr val="FF0000"/>
                                </a:solidFill>
                                <a:latin typeface="Cambria Math" panose="02040503050406030204" pitchFamily="18" charset="0"/>
                                <a:ea typeface="Cambria Math" panose="02040503050406030204" pitchFamily="18" charset="0"/>
                              </a:rPr>
                            </m:ctrlPr>
                          </m:sSubPr>
                          <m:e>
                            <m:r>
                              <a:rPr lang="en-US" sz="2800" b="0" i="1" smtClean="0">
                                <a:solidFill>
                                  <a:srgbClr val="FF0000"/>
                                </a:solidFill>
                                <a:latin typeface="Cambria Math" panose="02040503050406030204" pitchFamily="18" charset="0"/>
                                <a:ea typeface="Cambria Math" panose="02040503050406030204" pitchFamily="18" charset="0"/>
                              </a:rPr>
                              <m:t>𝑘</m:t>
                            </m:r>
                          </m:e>
                          <m:sub>
                            <m:r>
                              <a:rPr lang="en-US" sz="2800" b="0" i="1" smtClean="0">
                                <a:solidFill>
                                  <a:srgbClr val="FF0000"/>
                                </a:solidFill>
                                <a:latin typeface="Cambria Math" panose="02040503050406030204" pitchFamily="18" charset="0"/>
                                <a:ea typeface="Cambria Math" panose="02040503050406030204" pitchFamily="18" charset="0"/>
                              </a:rPr>
                              <m:t>𝐵</m:t>
                            </m:r>
                          </m:sub>
                        </m:sSub>
                        <m:r>
                          <a:rPr lang="en-US" sz="2800" b="0" i="1" smtClean="0">
                            <a:solidFill>
                              <a:srgbClr val="FF0000"/>
                            </a:solidFill>
                            <a:latin typeface="Cambria Math" panose="02040503050406030204" pitchFamily="18" charset="0"/>
                            <a:ea typeface="Cambria Math" panose="02040503050406030204" pitchFamily="18" charset="0"/>
                          </a:rPr>
                          <m:t>𝑇</m:t>
                        </m:r>
                      </m:sup>
                    </m:sSup>
                  </m:oMath>
                </a14:m>
                <a:endParaRPr lang="en-US" sz="2800" dirty="0"/>
              </a:p>
              <a:p>
                <a:r>
                  <a:rPr lang="en-US" sz="2800" dirty="0"/>
                  <a:t>The denominator is the  </a:t>
                </a:r>
                <a:r>
                  <a:rPr lang="en-US" sz="2800" dirty="0" smtClean="0"/>
                  <a:t>normalization so that the total probability is 1. </a:t>
                </a:r>
                <a:endParaRPr lang="en-US" sz="28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2229641"/>
                <a:ext cx="8515350" cy="4781680"/>
              </a:xfrm>
              <a:blipFill>
                <a:blip r:embed="rId4"/>
                <a:stretch>
                  <a:fillRect l="-1288" t="-2168" b="-1148"/>
                </a:stretch>
              </a:blipFill>
            </p:spPr>
            <p:txBody>
              <a:bodyPr/>
              <a:lstStyle/>
              <a:p>
                <a:r>
                  <a:rPr lang="en-US">
                    <a:noFill/>
                  </a:rPr>
                  <a:t> </a:t>
                </a:r>
              </a:p>
            </p:txBody>
          </p:sp>
        </mc:Fallback>
      </mc:AlternateContent>
    </p:spTree>
    <p:extLst>
      <p:ext uri="{BB962C8B-B14F-4D97-AF65-F5344CB8AC3E}">
        <p14:creationId xmlns:p14="http://schemas.microsoft.com/office/powerpoint/2010/main" val="2251379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31445" y="566846"/>
                <a:ext cx="8789719" cy="994172"/>
              </a:xfrm>
            </p:spPr>
            <p:txBody>
              <a:bodyPr>
                <a:normAutofit fontScale="90000"/>
              </a:bodyPr>
              <a:lstStyle/>
              <a:p>
                <a:pPr algn="ctr"/>
                <a:r>
                  <a:rPr lang="en-US" b="1" dirty="0" smtClean="0">
                    <a:solidFill>
                      <a:srgbClr val="FF0000"/>
                    </a:solidFill>
                  </a:rPr>
                  <a:t>T</a:t>
                </a:r>
                <a14:m>
                  <m:oMath xmlns:m="http://schemas.openxmlformats.org/officeDocument/2006/math">
                    <m:r>
                      <m:rPr>
                        <m:nor/>
                      </m:rPr>
                      <a:rPr lang="en-US" b="1">
                        <a:solidFill>
                          <a:srgbClr val="FF0000"/>
                        </a:solidFill>
                        <a:latin typeface="Cambria Math" panose="02040503050406030204" pitchFamily="18" charset="0"/>
                        <a:ea typeface="Cambria Math" panose="02040503050406030204" pitchFamily="18" charset="0"/>
                      </a:rPr>
                      <m:t>he</m:t>
                    </m:r>
                    <m:r>
                      <m:rPr>
                        <m:nor/>
                      </m:rPr>
                      <a:rPr lang="en-US" b="1">
                        <a:solidFill>
                          <a:srgbClr val="FF0000"/>
                        </a:solidFill>
                        <a:latin typeface="Cambria Math" panose="02040503050406030204" pitchFamily="18" charset="0"/>
                        <a:ea typeface="Cambria Math" panose="02040503050406030204" pitchFamily="18" charset="0"/>
                      </a:rPr>
                      <m:t> </m:t>
                    </m:r>
                    <m:r>
                      <m:rPr>
                        <m:nor/>
                      </m:rPr>
                      <a:rPr lang="en-US" altLang="zh-HK" b="1" dirty="0">
                        <a:solidFill>
                          <a:srgbClr val="FF0000"/>
                        </a:solidFill>
                      </a:rPr>
                      <m:t>Boltzman</m:t>
                    </m:r>
                    <m:r>
                      <m:rPr>
                        <m:nor/>
                      </m:rPr>
                      <a:rPr lang="en-US" altLang="zh-HK" b="1" dirty="0">
                        <a:solidFill>
                          <a:srgbClr val="FF0000"/>
                        </a:solidFill>
                      </a:rPr>
                      <m:t> </m:t>
                    </m:r>
                    <m:r>
                      <m:rPr>
                        <m:nor/>
                      </m:rPr>
                      <a:rPr lang="en-US" altLang="zh-HK" b="1" dirty="0">
                        <a:solidFill>
                          <a:srgbClr val="FF0000"/>
                        </a:solidFill>
                      </a:rPr>
                      <m:t>canonical</m:t>
                    </m:r>
                    <m:r>
                      <m:rPr>
                        <m:nor/>
                      </m:rPr>
                      <a:rPr lang="en-US" altLang="zh-HK" b="1" dirty="0">
                        <a:solidFill>
                          <a:srgbClr val="FF0000"/>
                        </a:solidFill>
                      </a:rPr>
                      <m:t> </m:t>
                    </m:r>
                    <m:r>
                      <m:rPr>
                        <m:nor/>
                      </m:rPr>
                      <a:rPr lang="en-US" altLang="zh-HK" b="1" dirty="0">
                        <a:solidFill>
                          <a:srgbClr val="FF0000"/>
                        </a:solidFill>
                      </a:rPr>
                      <m:t>distribution</m:t>
                    </m:r>
                    <m:r>
                      <a:rPr lang="en-US" altLang="zh-HK" b="1" i="1" dirty="0">
                        <a:solidFill>
                          <a:srgbClr val="FF0000"/>
                        </a:solidFill>
                        <a:latin typeface="Cambria Math" panose="02040503050406030204" pitchFamily="18" charset="0"/>
                      </a:rPr>
                      <m:t> </m:t>
                    </m:r>
                  </m:oMath>
                </a14:m>
                <a:r>
                  <a:rPr lang="en-US" dirty="0" smtClean="0"/>
                  <a:t/>
                </a:r>
                <a:br>
                  <a:rPr lang="en-US" dirty="0" smtClean="0"/>
                </a:br>
                <a:r>
                  <a:rPr lang="en-US" dirty="0" smtClean="0"/>
                  <a:t>The </a:t>
                </a:r>
                <a:r>
                  <a:rPr lang="en-US" dirty="0"/>
                  <a:t>average of physical properties also depends on </a:t>
                </a:r>
                <a:r>
                  <a:rPr lang="en-US" dirty="0" smtClean="0"/>
                  <a:t>the </a:t>
                </a:r>
                <a:r>
                  <a:rPr lang="en-US" dirty="0">
                    <a:solidFill>
                      <a:srgbClr val="00B050"/>
                    </a:solidFill>
                  </a:rPr>
                  <a:t>number of configurations of the </a:t>
                </a:r>
                <a:r>
                  <a:rPr lang="en-US" dirty="0" smtClean="0">
                    <a:solidFill>
                      <a:srgbClr val="00B050"/>
                    </a:solidFill>
                  </a:rPr>
                  <a:t>environment</a:t>
                </a:r>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31445" y="566846"/>
                <a:ext cx="8789719" cy="994172"/>
              </a:xfrm>
              <a:blipFill>
                <a:blip r:embed="rId3"/>
                <a:stretch>
                  <a:fillRect l="-486" t="-28834" r="-1457" b="-361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50" y="1910585"/>
                <a:ext cx="8515350" cy="4781680"/>
              </a:xfrm>
            </p:spPr>
            <p:txBody>
              <a:bodyPr>
                <a:normAutofit/>
              </a:bodyPr>
              <a:lstStyle/>
              <a:p>
                <a:r>
                  <a:rPr lang="en-US" sz="2800" b="0" dirty="0" smtClean="0"/>
                  <a:t> </a:t>
                </a:r>
                <a14:m>
                  <m:oMath xmlns:m="http://schemas.openxmlformats.org/officeDocument/2006/math">
                    <m:r>
                      <a:rPr lang="en-US" sz="2800" b="0" i="1" smtClean="0">
                        <a:latin typeface="Cambria Math" panose="02040503050406030204" pitchFamily="18" charset="0"/>
                      </a:rPr>
                      <m:t>&lt;</m:t>
                    </m:r>
                    <m:r>
                      <a:rPr lang="en-US" sz="2800" b="0" i="1" smtClean="0">
                        <a:latin typeface="Cambria Math" panose="02040503050406030204" pitchFamily="18" charset="0"/>
                      </a:rPr>
                      <m:t>𝑄</m:t>
                    </m:r>
                    <m:r>
                      <a:rPr lang="en-US" sz="2800" b="0" i="1" smtClean="0">
                        <a:latin typeface="Cambria Math" panose="02040503050406030204" pitchFamily="18" charset="0"/>
                      </a:rPr>
                      <m:t>&gt; ∝</m:t>
                    </m:r>
                    <m:nary>
                      <m:naryPr>
                        <m:limLoc m:val="undOvr"/>
                        <m:subHide m:val="on"/>
                        <m:supHide m:val="on"/>
                        <m:ctrlPr>
                          <a:rPr lang="en-US" sz="2800" b="0" i="1" smtClean="0">
                            <a:latin typeface="Cambria Math" panose="02040503050406030204" pitchFamily="18" charset="0"/>
                          </a:rPr>
                        </m:ctrlPr>
                      </m:naryPr>
                      <m:sub/>
                      <m:sup/>
                      <m:e>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sSup>
                          <m:sSupPr>
                            <m:ctrlPr>
                              <a:rPr lang="en-US" sz="2800" b="0" i="1" smtClean="0">
                                <a:solidFill>
                                  <a:srgbClr val="00B050"/>
                                </a:solidFill>
                                <a:latin typeface="Cambria Math" panose="02040503050406030204" pitchFamily="18" charset="0"/>
                              </a:rPr>
                            </m:ctrlPr>
                          </m:sSupPr>
                          <m:e>
                            <m:r>
                              <a:rPr lang="en-US" sz="2800" b="0" i="1" smtClean="0">
                                <a:solidFill>
                                  <a:srgbClr val="00B050"/>
                                </a:solidFill>
                                <a:latin typeface="Cambria Math" panose="02040503050406030204" pitchFamily="18" charset="0"/>
                              </a:rPr>
                              <m:t>𝑒</m:t>
                            </m:r>
                          </m:e>
                          <m:sup>
                            <m:r>
                              <a:rPr lang="en-US" sz="2800" b="0" i="1" smtClean="0">
                                <a:solidFill>
                                  <a:srgbClr val="00B050"/>
                                </a:solidFill>
                                <a:latin typeface="Cambria Math" panose="02040503050406030204" pitchFamily="18" charset="0"/>
                              </a:rPr>
                              <m:t>𝑆</m:t>
                            </m:r>
                            <m:sSub>
                              <m:sSubPr>
                                <m:ctrlPr>
                                  <a:rPr lang="en-US" sz="2800" b="0" i="1" smtClean="0">
                                    <a:solidFill>
                                      <a:srgbClr val="00B050"/>
                                    </a:solidFill>
                                    <a:latin typeface="Cambria Math" panose="02040503050406030204" pitchFamily="18" charset="0"/>
                                    <a:ea typeface="Cambria Math" panose="02040503050406030204" pitchFamily="18" charset="0"/>
                                  </a:rPr>
                                </m:ctrlPr>
                              </m:sSubPr>
                              <m:e>
                                <m:r>
                                  <a:rPr lang="en-US" sz="2800" b="0" i="1" smtClean="0">
                                    <a:solidFill>
                                      <a:srgbClr val="00B050"/>
                                    </a:solidFill>
                                    <a:latin typeface="Cambria Math" panose="02040503050406030204" pitchFamily="18" charset="0"/>
                                    <a:ea typeface="Cambria Math" panose="02040503050406030204" pitchFamily="18" charset="0"/>
                                  </a:rPr>
                                  <m:t>(</m:t>
                                </m:r>
                                <m:r>
                                  <a:rPr lang="en-US" sz="2800" b="0" i="1" smtClean="0">
                                    <a:solidFill>
                                      <a:srgbClr val="00B050"/>
                                    </a:solidFill>
                                    <a:latin typeface="Cambria Math" panose="02040503050406030204" pitchFamily="18" charset="0"/>
                                    <a:ea typeface="Cambria Math" panose="02040503050406030204" pitchFamily="18" charset="0"/>
                                  </a:rPr>
                                  <m:t>𝐸</m:t>
                                </m:r>
                              </m:e>
                              <m:sub>
                                <m:r>
                                  <a:rPr lang="en-US" sz="2800" b="0" i="1" smtClean="0">
                                    <a:solidFill>
                                      <a:srgbClr val="00B050"/>
                                    </a:solidFill>
                                    <a:latin typeface="Cambria Math" panose="02040503050406030204" pitchFamily="18" charset="0"/>
                                    <a:ea typeface="Cambria Math" panose="02040503050406030204" pitchFamily="18" charset="0"/>
                                  </a:rPr>
                                  <m:t>0</m:t>
                                </m:r>
                              </m:sub>
                            </m:sSub>
                            <m:r>
                              <a:rPr lang="en-US" sz="2800" b="0" i="1" smtClean="0">
                                <a:solidFill>
                                  <a:srgbClr val="00B050"/>
                                </a:solidFill>
                                <a:latin typeface="Cambria Math" panose="02040503050406030204" pitchFamily="18" charset="0"/>
                                <a:ea typeface="Cambria Math" panose="02040503050406030204" pitchFamily="18" charset="0"/>
                              </a:rPr>
                              <m:t>−</m:t>
                            </m:r>
                            <m:sSub>
                              <m:sSubPr>
                                <m:ctrlPr>
                                  <a:rPr lang="en-US" sz="2800" b="0" i="1" smtClean="0">
                                    <a:solidFill>
                                      <a:srgbClr val="00B050"/>
                                    </a:solidFill>
                                    <a:latin typeface="Cambria Math" panose="02040503050406030204" pitchFamily="18" charset="0"/>
                                    <a:ea typeface="Cambria Math" panose="02040503050406030204" pitchFamily="18" charset="0"/>
                                  </a:rPr>
                                </m:ctrlPr>
                              </m:sSubPr>
                              <m:e>
                                <m:r>
                                  <a:rPr lang="en-US" sz="2800" b="0" i="1" smtClean="0">
                                    <a:solidFill>
                                      <a:srgbClr val="00B050"/>
                                    </a:solidFill>
                                    <a:latin typeface="Cambria Math" panose="02040503050406030204" pitchFamily="18" charset="0"/>
                                    <a:ea typeface="Cambria Math" panose="02040503050406030204" pitchFamily="18" charset="0"/>
                                  </a:rPr>
                                  <m:t>𝐸</m:t>
                                </m:r>
                              </m:e>
                              <m:sub>
                                <m:r>
                                  <a:rPr lang="en-US" sz="2800" b="0" i="1" smtClean="0">
                                    <a:solidFill>
                                      <a:srgbClr val="00B050"/>
                                    </a:solidFill>
                                    <a:latin typeface="Cambria Math" panose="02040503050406030204" pitchFamily="18" charset="0"/>
                                    <a:ea typeface="Cambria Math" panose="02040503050406030204" pitchFamily="18" charset="0"/>
                                  </a:rPr>
                                  <m:t>𝑆</m:t>
                                </m:r>
                              </m:sub>
                            </m:sSub>
                            <m:r>
                              <a:rPr lang="en-US" sz="2800" b="0" i="1" smtClean="0">
                                <a:solidFill>
                                  <a:srgbClr val="00B050"/>
                                </a:solidFill>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rPr>
                          <m:t>𝑄</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e>
                        </m:d>
                      </m:e>
                    </m:nary>
                  </m:oMath>
                </a14:m>
                <a:endParaRPr lang="en-US" sz="2800" dirty="0"/>
              </a:p>
              <a:p>
                <a14:m>
                  <m:oMath xmlns:m="http://schemas.openxmlformats.org/officeDocument/2006/math">
                    <m:r>
                      <a:rPr lang="en-US" sz="2800" b="0" i="1" smtClean="0">
                        <a:latin typeface="Cambria Math" panose="02040503050406030204" pitchFamily="18" charset="0"/>
                      </a:rPr>
                      <m:t>𝑆</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𝑆</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𝑆</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𝑆</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𝐵</m:t>
                        </m:r>
                      </m:sub>
                    </m:sSub>
                    <m:r>
                      <a:rPr lang="en-US" sz="2800" b="0" i="1" smtClean="0">
                        <a:latin typeface="Cambria Math" panose="02040503050406030204" pitchFamily="18" charset="0"/>
                        <a:ea typeface="Cambria Math" panose="02040503050406030204" pitchFamily="18" charset="0"/>
                      </a:rPr>
                      <m:t>𝑇</m:t>
                    </m:r>
                  </m:oMath>
                </a14:m>
                <a:r>
                  <a:rPr lang="en-US" sz="2800" dirty="0"/>
                  <a:t> where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𝐵</m:t>
                        </m:r>
                      </m:sub>
                    </m:sSub>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𝑆</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den>
                    </m:f>
                    <m:r>
                      <a:rPr lang="en-US" sz="2800" b="0" i="1" smtClean="0">
                        <a:latin typeface="Cambria Math" panose="02040503050406030204" pitchFamily="18" charset="0"/>
                        <a:ea typeface="Cambria Math" panose="02040503050406030204" pitchFamily="18" charset="0"/>
                      </a:rPr>
                      <m:t>.</m:t>
                    </m:r>
                  </m:oMath>
                </a14:m>
                <a:endParaRPr lang="en-US" sz="2800" b="0" dirty="0">
                  <a:ea typeface="Cambria Math" panose="02040503050406030204" pitchFamily="18" charset="0"/>
                </a:endParaRPr>
              </a:p>
              <a:p>
                <a:r>
                  <a:rPr lang="en-US" sz="2800" dirty="0"/>
                  <a:t>We finally obtain </a:t>
                </a:r>
                <a14:m>
                  <m:oMath xmlns:m="http://schemas.openxmlformats.org/officeDocument/2006/math">
                    <m:r>
                      <a:rPr lang="en-US" sz="2800" b="0" i="1" smtClean="0">
                        <a:latin typeface="Cambria Math" panose="02040503050406030204" pitchFamily="18" charset="0"/>
                      </a:rPr>
                      <m:t>&lt;</m:t>
                    </m:r>
                    <m:r>
                      <a:rPr lang="en-US" sz="2800" b="0" i="1" smtClean="0">
                        <a:latin typeface="Cambria Math" panose="02040503050406030204" pitchFamily="18" charset="0"/>
                      </a:rPr>
                      <m:t>𝑄</m:t>
                    </m:r>
                    <m:r>
                      <a:rPr lang="en-US" sz="2800" b="0" i="1" smtClean="0">
                        <a:latin typeface="Cambria Math" panose="02040503050406030204" pitchFamily="18" charset="0"/>
                      </a:rPr>
                      <m:t>&gt; =</m:t>
                    </m:r>
                    <m:f>
                      <m:fPr>
                        <m:ctrlPr>
                          <a:rPr lang="en-US" sz="2800" b="0" i="1" smtClean="0">
                            <a:latin typeface="Cambria Math" panose="02040503050406030204" pitchFamily="18" charset="0"/>
                          </a:rPr>
                        </m:ctrlPr>
                      </m:fPr>
                      <m:num>
                        <m:nary>
                          <m:naryPr>
                            <m:limLoc m:val="undOvr"/>
                            <m:subHide m:val="on"/>
                            <m:supHide m:val="on"/>
                            <m:ctrlPr>
                              <a:rPr lang="en-US" sz="2800" b="0" i="1" smtClean="0">
                                <a:latin typeface="Cambria Math" panose="02040503050406030204" pitchFamily="18" charset="0"/>
                              </a:rPr>
                            </m:ctrlPr>
                          </m:naryPr>
                          <m:sub/>
                          <m:sup/>
                          <m:e>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𝑄</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e>
                            </m:d>
                            <m:r>
                              <a:rPr lang="en-US" sz="2800" b="0" i="1" smtClean="0">
                                <a:latin typeface="Cambria Math" panose="02040503050406030204" pitchFamily="18" charset="0"/>
                              </a:rPr>
                              <m:t>𝑃</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e>
                            </m:d>
                          </m:e>
                        </m:nary>
                      </m:num>
                      <m:den>
                        <m:nary>
                          <m:naryPr>
                            <m:limLoc m:val="undOvr"/>
                            <m:subHide m:val="on"/>
                            <m:supHide m:val="on"/>
                            <m:ctrlPr>
                              <a:rPr lang="en-US" sz="2800" b="0" i="1" smtClean="0">
                                <a:latin typeface="Cambria Math" panose="02040503050406030204" pitchFamily="18" charset="0"/>
                              </a:rPr>
                            </m:ctrlPr>
                          </m:naryPr>
                          <m:sub/>
                          <m:sup/>
                          <m:e>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e>
                            </m:d>
                          </m:e>
                        </m:nary>
                      </m:den>
                    </m:f>
                    <m:r>
                      <a:rPr lang="en-US" sz="2800" b="0" i="0" smtClean="0">
                        <a:latin typeface="Cambria Math" panose="02040503050406030204" pitchFamily="18" charset="0"/>
                      </a:rPr>
                      <m:t>;</m:t>
                    </m:r>
                    <m:r>
                      <a:rPr lang="en-US" sz="2800" b="0" i="1" smtClean="0">
                        <a:latin typeface="Cambria Math" panose="02040503050406030204" pitchFamily="18" charset="0"/>
                      </a:rPr>
                      <m:t>  </m:t>
                    </m:r>
                  </m:oMath>
                </a14:m>
                <a:endParaRPr lang="en-US" sz="2800" b="0" i="1" dirty="0" smtClean="0">
                  <a:latin typeface="Cambria Math" panose="02040503050406030204" pitchFamily="18" charset="0"/>
                </a:endParaRPr>
              </a:p>
              <a:p>
                <a14:m>
                  <m:oMath xmlns:m="http://schemas.openxmlformats.org/officeDocument/2006/math">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m:t>
                    </m:r>
                  </m:oMath>
                </a14:m>
                <a:r>
                  <a:rPr lang="en-US" sz="2800" dirty="0" smtClean="0">
                    <a:solidFill>
                      <a:srgbClr val="FF0000"/>
                    </a:solidFill>
                  </a:rPr>
                  <a:t>=</a:t>
                </a:r>
                <a14:m>
                  <m:oMath xmlns:m="http://schemas.openxmlformats.org/officeDocument/2006/math">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𝑒</m:t>
                        </m:r>
                      </m:e>
                      <m:sup>
                        <m:r>
                          <a:rPr lang="en-US" sz="2800" b="0" i="1" smtClean="0">
                            <a:solidFill>
                              <a:srgbClr val="FF0000"/>
                            </a:solidFill>
                            <a:latin typeface="Cambria Math" panose="02040503050406030204" pitchFamily="18" charset="0"/>
                            <a:ea typeface="Cambria Math" panose="02040503050406030204" pitchFamily="18" charset="0"/>
                          </a:rPr>
                          <m:t>−</m:t>
                        </m:r>
                        <m:sSub>
                          <m:sSubPr>
                            <m:ctrlPr>
                              <a:rPr lang="en-US" sz="2800" b="0" i="1" smtClean="0">
                                <a:solidFill>
                                  <a:srgbClr val="FF0000"/>
                                </a:solidFill>
                                <a:latin typeface="Cambria Math" panose="02040503050406030204" pitchFamily="18" charset="0"/>
                                <a:ea typeface="Cambria Math" panose="02040503050406030204" pitchFamily="18" charset="0"/>
                              </a:rPr>
                            </m:ctrlPr>
                          </m:sSubPr>
                          <m:e>
                            <m:r>
                              <a:rPr lang="en-US" sz="2800" b="0" i="1" smtClean="0">
                                <a:solidFill>
                                  <a:srgbClr val="FF0000"/>
                                </a:solidFill>
                                <a:latin typeface="Cambria Math" panose="02040503050406030204" pitchFamily="18" charset="0"/>
                                <a:ea typeface="Cambria Math" panose="02040503050406030204" pitchFamily="18" charset="0"/>
                              </a:rPr>
                              <m:t>𝐸</m:t>
                            </m:r>
                          </m:e>
                          <m:sub>
                            <m:r>
                              <a:rPr lang="en-US" sz="2800" b="0" i="1" smtClean="0">
                                <a:solidFill>
                                  <a:srgbClr val="FF0000"/>
                                </a:solidFill>
                                <a:latin typeface="Cambria Math" panose="02040503050406030204" pitchFamily="18" charset="0"/>
                                <a:ea typeface="Cambria Math" panose="02040503050406030204" pitchFamily="18" charset="0"/>
                              </a:rPr>
                              <m:t>𝑆</m:t>
                            </m:r>
                          </m:sub>
                        </m:sSub>
                        <m:r>
                          <a:rPr lang="en-US" sz="2800" b="0" i="1" smtClean="0">
                            <a:solidFill>
                              <a:srgbClr val="FF0000"/>
                            </a:solidFill>
                            <a:latin typeface="Cambria Math" panose="02040503050406030204" pitchFamily="18" charset="0"/>
                            <a:ea typeface="Cambria Math" panose="02040503050406030204" pitchFamily="18" charset="0"/>
                          </a:rPr>
                          <m:t>/</m:t>
                        </m:r>
                        <m:sSub>
                          <m:sSubPr>
                            <m:ctrlPr>
                              <a:rPr lang="en-US" sz="2800" b="0" i="1" smtClean="0">
                                <a:solidFill>
                                  <a:srgbClr val="FF0000"/>
                                </a:solidFill>
                                <a:latin typeface="Cambria Math" panose="02040503050406030204" pitchFamily="18" charset="0"/>
                                <a:ea typeface="Cambria Math" panose="02040503050406030204" pitchFamily="18" charset="0"/>
                              </a:rPr>
                            </m:ctrlPr>
                          </m:sSubPr>
                          <m:e>
                            <m:r>
                              <a:rPr lang="en-US" sz="2800" b="0" i="1" smtClean="0">
                                <a:solidFill>
                                  <a:srgbClr val="FF0000"/>
                                </a:solidFill>
                                <a:latin typeface="Cambria Math" panose="02040503050406030204" pitchFamily="18" charset="0"/>
                                <a:ea typeface="Cambria Math" panose="02040503050406030204" pitchFamily="18" charset="0"/>
                              </a:rPr>
                              <m:t>𝑘</m:t>
                            </m:r>
                          </m:e>
                          <m:sub>
                            <m:r>
                              <a:rPr lang="en-US" sz="2800" b="0" i="1" smtClean="0">
                                <a:solidFill>
                                  <a:srgbClr val="FF0000"/>
                                </a:solidFill>
                                <a:latin typeface="Cambria Math" panose="02040503050406030204" pitchFamily="18" charset="0"/>
                                <a:ea typeface="Cambria Math" panose="02040503050406030204" pitchFamily="18" charset="0"/>
                              </a:rPr>
                              <m:t>𝐵</m:t>
                            </m:r>
                          </m:sub>
                        </m:sSub>
                        <m:r>
                          <a:rPr lang="en-US" sz="2800" b="0" i="1" smtClean="0">
                            <a:solidFill>
                              <a:srgbClr val="FF0000"/>
                            </a:solidFill>
                            <a:latin typeface="Cambria Math" panose="02040503050406030204" pitchFamily="18" charset="0"/>
                            <a:ea typeface="Cambria Math" panose="02040503050406030204" pitchFamily="18" charset="0"/>
                          </a:rPr>
                          <m:t>𝑇</m:t>
                        </m:r>
                      </m:sup>
                    </m:sSup>
                  </m:oMath>
                </a14:m>
                <a:endParaRPr lang="en-US" sz="2800" dirty="0" smtClean="0"/>
              </a:p>
              <a:p>
                <a:r>
                  <a:rPr lang="en-US" sz="2800" dirty="0" smtClean="0"/>
                  <a:t>Implicit in this is the assumption that the temperature of the environment is constant and we do not need to worry about its change with the energy of the system, which is much </a:t>
                </a:r>
                <a:r>
                  <a:rPr lang="en-US" sz="2800" dirty="0" smtClean="0"/>
                  <a:t>smaller </a:t>
                </a: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e>
                      <m:sub>
                        <m:r>
                          <a:rPr lang="en-US" sz="2800" i="1">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𝐸</m:t>
                        </m:r>
                      </m:e>
                      <m:sub>
                        <m:r>
                          <a:rPr lang="en-US" sz="2800" i="1">
                            <a:latin typeface="Cambria Math" panose="02040503050406030204" pitchFamily="18" charset="0"/>
                            <a:ea typeface="Cambria Math" panose="02040503050406030204" pitchFamily="18" charset="0"/>
                          </a:rPr>
                          <m:t>𝑆</m:t>
                        </m:r>
                      </m:sub>
                    </m:sSub>
                  </m:oMath>
                </a14:m>
                <a:r>
                  <a:rPr lang="en-US" sz="2800" dirty="0" smtClean="0"/>
                  <a:t>). </a:t>
                </a:r>
                <a:endParaRPr lang="en-US" sz="28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50" y="1910585"/>
                <a:ext cx="8515350" cy="4781680"/>
              </a:xfrm>
              <a:blipFill>
                <a:blip r:embed="rId4"/>
                <a:stretch>
                  <a:fillRect l="-1288" t="-1019"/>
                </a:stretch>
              </a:blipFill>
            </p:spPr>
            <p:txBody>
              <a:bodyPr/>
              <a:lstStyle/>
              <a:p>
                <a:r>
                  <a:rPr lang="en-US">
                    <a:noFill/>
                  </a:rPr>
                  <a:t> </a:t>
                </a:r>
              </a:p>
            </p:txBody>
          </p:sp>
        </mc:Fallback>
      </mc:AlternateContent>
    </p:spTree>
    <p:extLst>
      <p:ext uri="{BB962C8B-B14F-4D97-AF65-F5344CB8AC3E}">
        <p14:creationId xmlns:p14="http://schemas.microsoft.com/office/powerpoint/2010/main" val="504127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vs Quantum  mechanics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smtClean="0"/>
                  <a:t>The Boltzmann </a:t>
                </a:r>
                <a:r>
                  <a:rPr lang="en-US" sz="3200" dirty="0"/>
                  <a:t>distribution is applicable to both classical and quantum mechanics.</a:t>
                </a:r>
              </a:p>
              <a:p>
                <a:r>
                  <a:rPr lang="en-US" sz="3200" dirty="0"/>
                  <a:t>For quantum mechanics, P is called the density matrix, E is </a:t>
                </a:r>
                <a:r>
                  <a:rPr lang="en-US" sz="3200" dirty="0" smtClean="0"/>
                  <a:t>replaced by an equivalent operator called the Hamiltonian. </a:t>
                </a:r>
                <a:r>
                  <a:rPr lang="en-US" sz="3200" dirty="0"/>
                  <a:t>There are many </a:t>
                </a:r>
                <a:r>
                  <a:rPr lang="en-US" sz="3200" dirty="0" smtClean="0"/>
                  <a:t>stationary configurations </a:t>
                </a:r>
                <a:r>
                  <a:rPr lang="en-US" sz="3200" dirty="0"/>
                  <a:t>of the system, with different energies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𝑒</m:t>
                        </m:r>
                      </m:e>
                      <m:sub>
                        <m:r>
                          <a:rPr lang="en-US" sz="3200" b="0" i="1" smtClean="0">
                            <a:latin typeface="Cambria Math" panose="02040503050406030204" pitchFamily="18" charset="0"/>
                          </a:rPr>
                          <m:t>𝑖</m:t>
                        </m:r>
                      </m:sub>
                    </m:sSub>
                  </m:oMath>
                </a14:m>
                <a:r>
                  <a:rPr lang="en-US" sz="3200" dirty="0"/>
                  <a:t>. We get </a:t>
                </a:r>
              </a:p>
              <a:p>
                <a14:m>
                  <m:oMath xmlns:m="http://schemas.openxmlformats.org/officeDocument/2006/math">
                    <m:r>
                      <a:rPr lang="en-US" sz="3200" b="0" i="0" smtClean="0">
                        <a:latin typeface="Cambria Math" panose="02040503050406030204" pitchFamily="18" charset="0"/>
                      </a:rPr>
                      <m:t>&lt;</m:t>
                    </m:r>
                    <m:r>
                      <m:rPr>
                        <m:sty m:val="p"/>
                      </m:rPr>
                      <a:rPr lang="en-US" sz="3200" b="0" i="0" smtClean="0">
                        <a:latin typeface="Cambria Math" panose="02040503050406030204" pitchFamily="18" charset="0"/>
                      </a:rPr>
                      <m:t>Q</m:t>
                    </m:r>
                    <m:r>
                      <a:rPr lang="en-US" sz="3200" b="0" i="1" smtClean="0">
                        <a:latin typeface="Cambria Math" panose="02040503050406030204" pitchFamily="18" charset="0"/>
                      </a:rPr>
                      <m:t>&gt; =</m:t>
                    </m:r>
                    <m:nary>
                      <m:naryPr>
                        <m:chr m:val="∑"/>
                        <m:limLoc m:val="subSup"/>
                        <m:supHide m:val="on"/>
                        <m:ctrlPr>
                          <a:rPr lang="en-US" sz="3200" i="1" smtClean="0">
                            <a:latin typeface="Cambria Math" panose="02040503050406030204" pitchFamily="18" charset="0"/>
                          </a:rPr>
                        </m:ctrlPr>
                      </m:naryPr>
                      <m:sub>
                        <m:r>
                          <m:rPr>
                            <m:brk m:alnAt="9"/>
                          </m:rPr>
                          <a:rPr lang="en-US" sz="3200" b="0" i="1" smtClean="0">
                            <a:latin typeface="Cambria Math" panose="02040503050406030204" pitchFamily="18" charset="0"/>
                          </a:rPr>
                          <m:t>𝑖</m:t>
                        </m:r>
                      </m:sub>
                      <m:sup/>
                      <m:e>
                        <m:r>
                          <a:rPr lang="en-US" sz="3200" b="0" i="1" smtClean="0">
                            <a:latin typeface="Cambria Math" panose="02040503050406030204" pitchFamily="18" charset="0"/>
                          </a:rPr>
                          <m:t>&lt;</m:t>
                        </m:r>
                        <m:r>
                          <a:rPr lang="en-US" sz="3200" b="0" i="1" smtClean="0">
                            <a:latin typeface="Cambria Math" panose="02040503050406030204" pitchFamily="18" charset="0"/>
                          </a:rPr>
                          <m:t>𝑖</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𝑄</m:t>
                            </m:r>
                          </m:e>
                        </m:d>
                        <m:r>
                          <a:rPr lang="en-US" sz="3200" b="0" i="1" smtClean="0">
                            <a:latin typeface="Cambria Math" panose="02040503050406030204" pitchFamily="18" charset="0"/>
                          </a:rPr>
                          <m:t>𝑖</m:t>
                        </m:r>
                        <m:r>
                          <a:rPr lang="en-US" sz="3200" b="0" i="1" smtClean="0">
                            <a:latin typeface="Cambria Math" panose="02040503050406030204" pitchFamily="18" charset="0"/>
                          </a:rPr>
                          <m:t>&gt;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𝑒</m:t>
                            </m:r>
                          </m:e>
                          <m:sup>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𝑒</m:t>
                                </m:r>
                              </m:e>
                              <m:sub>
                                <m:r>
                                  <a:rPr lang="en-US" sz="3200" b="0" i="1" smtClean="0">
                                    <a:latin typeface="Cambria Math" panose="02040503050406030204" pitchFamily="18" charset="0"/>
                                    <a:ea typeface="Cambria Math" panose="02040503050406030204" pitchFamily="18" charset="0"/>
                                  </a:rPr>
                                  <m:t>𝑖</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𝑘</m:t>
                                </m:r>
                              </m:e>
                              <m:sub>
                                <m:r>
                                  <a:rPr lang="en-US" sz="3200" b="0" i="1" smtClean="0">
                                    <a:latin typeface="Cambria Math" panose="02040503050406030204" pitchFamily="18" charset="0"/>
                                    <a:ea typeface="Cambria Math" panose="02040503050406030204" pitchFamily="18" charset="0"/>
                                  </a:rPr>
                                  <m:t>𝐵</m:t>
                                </m:r>
                              </m:sub>
                            </m:sSub>
                            <m:r>
                              <a:rPr lang="en-US" sz="3200" b="0" i="1" smtClean="0">
                                <a:latin typeface="Cambria Math" panose="02040503050406030204" pitchFamily="18" charset="0"/>
                                <a:ea typeface="Cambria Math" panose="02040503050406030204" pitchFamily="18" charset="0"/>
                              </a:rPr>
                              <m:t>𝑇</m:t>
                            </m:r>
                          </m:sup>
                        </m:sSup>
                      </m:e>
                    </m:nary>
                    <m:r>
                      <a:rPr lang="en-US" sz="3200" b="0" i="1" smtClean="0">
                        <a:latin typeface="Cambria Math" panose="02040503050406030204" pitchFamily="18" charset="0"/>
                      </a:rPr>
                      <m:t>/</m:t>
                    </m:r>
                    <m:nary>
                      <m:naryPr>
                        <m:chr m:val="∑"/>
                        <m:limLoc m:val="subSup"/>
                        <m:supHide m:val="on"/>
                        <m:ctrlPr>
                          <a:rPr lang="en-US" sz="3200" i="1" smtClean="0">
                            <a:latin typeface="Cambria Math" panose="02040503050406030204" pitchFamily="18" charset="0"/>
                          </a:rPr>
                        </m:ctrlPr>
                      </m:naryPr>
                      <m:sub>
                        <m:r>
                          <m:rPr>
                            <m:brk m:alnAt="9"/>
                          </m:rPr>
                          <a:rPr lang="en-US" sz="3200" b="0" i="1" smtClean="0">
                            <a:latin typeface="Cambria Math" panose="02040503050406030204" pitchFamily="18" charset="0"/>
                          </a:rPr>
                          <m:t>𝑖</m:t>
                        </m:r>
                      </m:sub>
                      <m:sup/>
                      <m:e>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𝑒</m:t>
                            </m:r>
                          </m:e>
                          <m:sup>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𝑒</m:t>
                                </m:r>
                              </m:e>
                              <m:sub>
                                <m:r>
                                  <a:rPr lang="en-US" sz="3200" b="0" i="1" smtClean="0">
                                    <a:latin typeface="Cambria Math" panose="02040503050406030204" pitchFamily="18" charset="0"/>
                                    <a:ea typeface="Cambria Math" panose="02040503050406030204" pitchFamily="18" charset="0"/>
                                  </a:rPr>
                                  <m:t>𝑖</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𝑘</m:t>
                                </m:r>
                              </m:e>
                              <m:sub>
                                <m:r>
                                  <a:rPr lang="en-US" sz="3200" b="0" i="1" smtClean="0">
                                    <a:latin typeface="Cambria Math" panose="02040503050406030204" pitchFamily="18" charset="0"/>
                                    <a:ea typeface="Cambria Math" panose="02040503050406030204" pitchFamily="18" charset="0"/>
                                  </a:rPr>
                                  <m:t>𝐵</m:t>
                                </m:r>
                              </m:sub>
                            </m:sSub>
                            <m:r>
                              <a:rPr lang="en-US" sz="3200" b="0" i="1" smtClean="0">
                                <a:latin typeface="Cambria Math" panose="02040503050406030204" pitchFamily="18" charset="0"/>
                                <a:ea typeface="Cambria Math" panose="02040503050406030204" pitchFamily="18" charset="0"/>
                              </a:rPr>
                              <m:t>𝑇</m:t>
                            </m:r>
                          </m:sup>
                        </m:sSup>
                      </m:e>
                    </m:nary>
                  </m:oMath>
                </a14:m>
                <a:endParaRPr lang="en-US" sz="3200" dirty="0"/>
              </a:p>
              <a:p>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7" t="-2941" r="-3091"/>
                </a:stretch>
              </a:blipFill>
            </p:spPr>
            <p:txBody>
              <a:bodyPr/>
              <a:lstStyle/>
              <a:p>
                <a:r>
                  <a:rPr lang="en-US">
                    <a:noFill/>
                  </a:rPr>
                  <a:t> </a:t>
                </a:r>
              </a:p>
            </p:txBody>
          </p:sp>
        </mc:Fallback>
      </mc:AlternateContent>
    </p:spTree>
    <p:extLst>
      <p:ext uri="{BB962C8B-B14F-4D97-AF65-F5344CB8AC3E}">
        <p14:creationId xmlns:p14="http://schemas.microsoft.com/office/powerpoint/2010/main" val="968892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 </a:t>
            </a:r>
            <a:r>
              <a:rPr lang="en-US" dirty="0"/>
              <a:t>Temperature Scales</a:t>
            </a:r>
          </a:p>
        </p:txBody>
      </p:sp>
      <p:sp>
        <p:nvSpPr>
          <p:cNvPr id="3" name="Content Placeholder 2"/>
          <p:cNvSpPr>
            <a:spLocks noGrp="1"/>
          </p:cNvSpPr>
          <p:nvPr>
            <p:ph idx="1"/>
          </p:nvPr>
        </p:nvSpPr>
        <p:spPr/>
        <p:txBody>
          <a:bodyPr/>
          <a:lstStyle/>
          <a:p>
            <a:r>
              <a:rPr lang="en-US" dirty="0"/>
              <a:t>The Celsius scale:</a:t>
            </a:r>
          </a:p>
          <a:p>
            <a:pPr lvl="1"/>
            <a:r>
              <a:rPr lang="en-US" dirty="0"/>
              <a:t>Water freezes at 0º Celsius.</a:t>
            </a:r>
          </a:p>
          <a:p>
            <a:pPr lvl="1"/>
            <a:r>
              <a:rPr lang="en-US" dirty="0"/>
              <a:t>Water boils at 100º Celsius.</a:t>
            </a:r>
          </a:p>
          <a:p>
            <a:r>
              <a:rPr lang="en-US" dirty="0"/>
              <a:t>The Fahrenheit scale:</a:t>
            </a:r>
          </a:p>
          <a:p>
            <a:pPr lvl="1"/>
            <a:r>
              <a:rPr lang="en-US" dirty="0"/>
              <a:t>Water freezes at 32º Fahrenheit.</a:t>
            </a:r>
          </a:p>
          <a:p>
            <a:pPr lvl="1"/>
            <a:r>
              <a:rPr lang="en-US" dirty="0"/>
              <a:t>Water boils at 212º Fahrenheit.</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1177294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 </a:t>
            </a:r>
            <a:r>
              <a:rPr lang="en-US" dirty="0"/>
              <a:t>Temperature Scales</a:t>
            </a:r>
          </a:p>
        </p:txBody>
      </p:sp>
      <p:sp>
        <p:nvSpPr>
          <p:cNvPr id="3" name="Content Placeholder 2"/>
          <p:cNvSpPr>
            <a:spLocks noGrp="1"/>
          </p:cNvSpPr>
          <p:nvPr>
            <p:ph idx="1"/>
          </p:nvPr>
        </p:nvSpPr>
        <p:spPr/>
        <p:txBody>
          <a:bodyPr/>
          <a:lstStyle/>
          <a:p>
            <a:r>
              <a:rPr lang="en-US"/>
              <a:t>Converting between Celsius and Fahrenheit:</a:t>
            </a:r>
          </a:p>
          <a:p>
            <a:endParaRPr lang="en-US"/>
          </a:p>
          <a:p>
            <a:endParaRPr lang="en-US"/>
          </a:p>
          <a:p>
            <a:r>
              <a:rPr lang="en-US"/>
              <a:t>Converting between Fahrenheit and Celsius:</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26920"/>
            <a:ext cx="4983163"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901440"/>
            <a:ext cx="53435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96375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92.168.4.30\user\Sathish-S\Walker\Chapter -16\16_03_Figure.jpg"/>
          <p:cNvPicPr>
            <a:picLocks noChangeAspect="1" noChangeArrowheads="1"/>
          </p:cNvPicPr>
          <p:nvPr/>
        </p:nvPicPr>
        <p:blipFill rotWithShape="1">
          <a:blip r:embed="rId2">
            <a:extLst>
              <a:ext uri="{28A0092B-C50C-407E-A947-70E740481C1C}">
                <a14:useLocalDpi xmlns:a14="http://schemas.microsoft.com/office/drawing/2010/main" val="0"/>
              </a:ext>
            </a:extLst>
          </a:blip>
          <a:srcRect b="4607"/>
          <a:stretch/>
        </p:blipFill>
        <p:spPr bwMode="auto">
          <a:xfrm>
            <a:off x="1153363" y="3572510"/>
            <a:ext cx="6837274" cy="2902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a-2 </a:t>
            </a:r>
            <a:r>
              <a:rPr lang="en-US" dirty="0"/>
              <a:t>Temperature Scales</a:t>
            </a:r>
          </a:p>
        </p:txBody>
      </p:sp>
      <p:sp>
        <p:nvSpPr>
          <p:cNvPr id="3" name="Content Placeholder 2"/>
          <p:cNvSpPr>
            <a:spLocks noGrp="1"/>
          </p:cNvSpPr>
          <p:nvPr>
            <p:ph idx="1"/>
          </p:nvPr>
        </p:nvSpPr>
        <p:spPr/>
        <p:txBody>
          <a:bodyPr/>
          <a:lstStyle/>
          <a:p>
            <a:r>
              <a:rPr lang="en-US" dirty="0"/>
              <a:t>The pressure in an </a:t>
            </a:r>
            <a:r>
              <a:rPr lang="en-US" dirty="0" smtClean="0"/>
              <a:t>very dilute (ideal) </a:t>
            </a:r>
            <a:r>
              <a:rPr lang="en-US" dirty="0"/>
              <a:t>gas is proportional to its temperature. The proportionality constant is different for different gases, but they all reach zero pressure at the same temperature, which we call absolute zero:</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3556026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a:t>
            </a:r>
            <a:r>
              <a:rPr lang="en-US" dirty="0" smtClean="0"/>
              <a:t>a.3</a:t>
            </a:r>
            <a:r>
              <a:rPr lang="en-US" dirty="0"/>
              <a:t/>
            </a:r>
            <a:br>
              <a:rPr lang="en-US" dirty="0"/>
            </a:br>
            <a:endParaRPr lang="en-US" dirty="0"/>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430"/>
          <a:stretch>
            <a:fillRect/>
          </a:stretch>
        </p:blipFill>
        <p:spPr>
          <a:xfrm>
            <a:off x="23111" y="171450"/>
            <a:ext cx="9150982" cy="6553200"/>
          </a:xfrm>
          <a:prstGeom prst="rect">
            <a:avLst/>
          </a:prstGeom>
        </p:spPr>
      </p:pic>
    </p:spTree>
    <p:extLst>
      <p:ext uri="{BB962C8B-B14F-4D97-AF65-F5344CB8AC3E}">
        <p14:creationId xmlns:p14="http://schemas.microsoft.com/office/powerpoint/2010/main" val="3292684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11111"/>
                </a:solidFill>
                <a:latin typeface="Arial" charset="0"/>
                <a:ea typeface="ＭＳ Ｐゴシック" charset="0"/>
              </a:rPr>
              <a:t>a-2 </a:t>
            </a:r>
            <a:r>
              <a:rPr lang="en-US" dirty="0">
                <a:solidFill>
                  <a:srgbClr val="111111"/>
                </a:solidFill>
                <a:latin typeface="Arial" charset="0"/>
                <a:ea typeface="ＭＳ Ｐゴシック" charset="0"/>
              </a:rPr>
              <a:t>Temperature Scales</a:t>
            </a:r>
            <a:endParaRPr lang="en-US" dirty="0"/>
          </a:p>
        </p:txBody>
      </p:sp>
      <p:sp>
        <p:nvSpPr>
          <p:cNvPr id="3" name="Content Placeholder 2"/>
          <p:cNvSpPr>
            <a:spLocks noGrp="1"/>
          </p:cNvSpPr>
          <p:nvPr>
            <p:ph idx="1"/>
          </p:nvPr>
        </p:nvSpPr>
        <p:spPr/>
        <p:txBody>
          <a:bodyPr/>
          <a:lstStyle/>
          <a:p>
            <a:pPr>
              <a:spcBef>
                <a:spcPct val="50000"/>
              </a:spcBef>
              <a:defRPr/>
            </a:pPr>
            <a:r>
              <a:rPr lang="en-US" dirty="0">
                <a:solidFill>
                  <a:srgbClr val="111111"/>
                </a:solidFill>
                <a:latin typeface="Arial" charset="0"/>
                <a:ea typeface="ＭＳ Ｐゴシック" charset="0"/>
              </a:rPr>
              <a:t>The Kelvin scale is similar to the Celsius scale, except that the Kelvin scale has its zero at absolute zero.</a:t>
            </a:r>
          </a:p>
          <a:p>
            <a:pPr>
              <a:spcBef>
                <a:spcPct val="50000"/>
              </a:spcBef>
              <a:defRPr/>
            </a:pPr>
            <a:r>
              <a:rPr lang="en-US" dirty="0">
                <a:solidFill>
                  <a:srgbClr val="111111"/>
                </a:solidFill>
                <a:latin typeface="Arial" charset="0"/>
                <a:ea typeface="ＭＳ Ｐゴシック" charset="0"/>
              </a:rPr>
              <a:t>Conversion between a Celsius temperature and a Kelvin temperature:</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05250"/>
            <a:ext cx="340836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69083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a</a:t>
            </a:r>
            <a:br>
              <a:rPr lang="en-US" dirty="0"/>
            </a:br>
            <a:r>
              <a:rPr lang="en-US" dirty="0"/>
              <a:t>Temperature and Heat</a:t>
            </a: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693" y="2221993"/>
            <a:ext cx="5982614" cy="4186123"/>
          </a:xfrm>
          <a:prstGeom prst="rect">
            <a:avLst/>
          </a:prstGeom>
        </p:spPr>
      </p:pic>
    </p:spTree>
    <p:extLst>
      <p:ext uri="{BB962C8B-B14F-4D97-AF65-F5344CB8AC3E}">
        <p14:creationId xmlns:p14="http://schemas.microsoft.com/office/powerpoint/2010/main" val="2380174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431"/>
          <a:stretch/>
        </p:blipFill>
        <p:spPr>
          <a:xfrm>
            <a:off x="1943405" y="1920241"/>
            <a:ext cx="5257190" cy="4496542"/>
          </a:xfrm>
          <a:prstGeom prst="rect">
            <a:avLst/>
          </a:prstGeom>
        </p:spPr>
      </p:pic>
      <p:sp>
        <p:nvSpPr>
          <p:cNvPr id="2" name="Title 1"/>
          <p:cNvSpPr>
            <a:spLocks noGrp="1"/>
          </p:cNvSpPr>
          <p:nvPr>
            <p:ph type="title"/>
          </p:nvPr>
        </p:nvSpPr>
        <p:spPr/>
        <p:txBody>
          <a:bodyPr/>
          <a:lstStyle/>
          <a:p>
            <a:r>
              <a:rPr lang="en-US" dirty="0" smtClean="0"/>
              <a:t>a-2 </a:t>
            </a:r>
            <a:r>
              <a:rPr lang="en-US" dirty="0"/>
              <a:t>Temperature Scales</a:t>
            </a:r>
          </a:p>
        </p:txBody>
      </p:sp>
      <p:sp>
        <p:nvSpPr>
          <p:cNvPr id="3" name="Content Placeholder 2"/>
          <p:cNvSpPr>
            <a:spLocks noGrp="1"/>
          </p:cNvSpPr>
          <p:nvPr>
            <p:ph idx="1"/>
          </p:nvPr>
        </p:nvSpPr>
        <p:spPr/>
        <p:txBody>
          <a:bodyPr/>
          <a:lstStyle/>
          <a:p>
            <a:r>
              <a:rPr lang="en-US" dirty="0"/>
              <a:t>The three temperature scales compared:</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2858146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One Celsius degree</a:t>
            </a:r>
          </a:p>
          <a:p>
            <a:r>
              <a:rPr lang="en-US" dirty="0"/>
              <a:t>One Kelvin degree</a:t>
            </a:r>
          </a:p>
          <a:p>
            <a:r>
              <a:rPr lang="en-US" dirty="0"/>
              <a:t>One Fahrenheit degree</a:t>
            </a:r>
          </a:p>
          <a:p>
            <a:r>
              <a:rPr lang="en-US" dirty="0"/>
              <a:t>Both one Celsius degree and 	one Kelvin degree</a:t>
            </a:r>
          </a:p>
          <a:p>
            <a:r>
              <a:rPr lang="en-US" dirty="0"/>
              <a:t>Both one Fahrenheit degree 	and one Celsius degree</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4" name="Title 3"/>
          <p:cNvSpPr>
            <a:spLocks noGrp="1"/>
          </p:cNvSpPr>
          <p:nvPr>
            <p:ph type="title"/>
          </p:nvPr>
        </p:nvSpPr>
        <p:spPr/>
        <p:txBody>
          <a:bodyPr/>
          <a:lstStyle/>
          <a:p>
            <a:r>
              <a:rPr lang="en-US" dirty="0"/>
              <a:t>Which is the largest unit: one Celsius degree, one Kelvin degree, or one Fahrenheit degree?</a:t>
            </a:r>
          </a:p>
        </p:txBody>
      </p:sp>
      <p:sp>
        <p:nvSpPr>
          <p:cNvPr id="5" name="Text Placeholder 4"/>
          <p:cNvSpPr>
            <a:spLocks noGrp="1"/>
          </p:cNvSpPr>
          <p:nvPr>
            <p:ph type="body" sz="quarter" idx="12"/>
          </p:nvPr>
        </p:nvSpPr>
        <p:spPr/>
        <p:txBody>
          <a:bodyPr/>
          <a:lstStyle/>
          <a:p>
            <a:r>
              <a:rPr lang="en-US"/>
              <a:t>Degrees</a:t>
            </a:r>
            <a:endParaRPr lang="en-US" dirty="0"/>
          </a:p>
        </p:txBody>
      </p:sp>
    </p:spTree>
    <p:extLst>
      <p:ext uri="{BB962C8B-B14F-4D97-AF65-F5344CB8AC3E}">
        <p14:creationId xmlns:p14="http://schemas.microsoft.com/office/powerpoint/2010/main" val="1442583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3" name="Title 2"/>
          <p:cNvSpPr>
            <a:spLocks noGrp="1"/>
          </p:cNvSpPr>
          <p:nvPr>
            <p:ph type="title"/>
          </p:nvPr>
        </p:nvSpPr>
        <p:spPr/>
        <p:txBody>
          <a:bodyPr/>
          <a:lstStyle/>
          <a:p>
            <a:r>
              <a:rPr lang="en-US" sz="3200" dirty="0"/>
              <a:t>Which is the largest unit: one Celsius degree, one Kelvin degree, or one Fahrenheit degree?</a:t>
            </a:r>
          </a:p>
        </p:txBody>
      </p:sp>
      <p:sp>
        <p:nvSpPr>
          <p:cNvPr id="4" name="Text Placeholder 3"/>
          <p:cNvSpPr>
            <a:spLocks noGrp="1"/>
          </p:cNvSpPr>
          <p:nvPr>
            <p:ph type="body" sz="quarter" idx="13"/>
          </p:nvPr>
        </p:nvSpPr>
        <p:spPr/>
        <p:txBody>
          <a:bodyPr/>
          <a:lstStyle/>
          <a:p>
            <a:r>
              <a:rPr lang="en-US" dirty="0"/>
              <a:t>The Celsius degree and the Kelvin degree are the same size. The scales only differ by an offset, not by the size of the degree unit. For Fahrenheit, there are 180 degrees between boiling and freezing (212ºF–32ºF). For Celsius, there are 100 degrees between the same points, so the Celsius (and Kelvin) degrees must be larger. </a:t>
            </a:r>
          </a:p>
        </p:txBody>
      </p:sp>
      <p:sp>
        <p:nvSpPr>
          <p:cNvPr id="6" name="Text Placeholder 5"/>
          <p:cNvSpPr>
            <a:spLocks noGrp="1"/>
          </p:cNvSpPr>
          <p:nvPr>
            <p:ph type="body" sz="quarter" idx="14"/>
          </p:nvPr>
        </p:nvSpPr>
        <p:spPr>
          <a:xfrm>
            <a:off x="47625" y="1438275"/>
            <a:ext cx="8982075" cy="4687889"/>
          </a:xfrm>
        </p:spPr>
        <p:txBody>
          <a:bodyPr/>
          <a:lstStyle/>
          <a:p>
            <a:r>
              <a:rPr lang="en-US" sz="2800" dirty="0"/>
              <a:t>One Celsius degree</a:t>
            </a:r>
          </a:p>
          <a:p>
            <a:r>
              <a:rPr lang="en-US" sz="2800" dirty="0"/>
              <a:t>One Kelvin degree</a:t>
            </a:r>
          </a:p>
          <a:p>
            <a:r>
              <a:rPr lang="en-US" sz="2800" dirty="0"/>
              <a:t>One Fahrenheit degree</a:t>
            </a:r>
          </a:p>
          <a:p>
            <a:r>
              <a:rPr lang="en-US" sz="2800" b="1" dirty="0"/>
              <a:t>Both one Celsius degree and one Kelvin degree</a:t>
            </a:r>
          </a:p>
          <a:p>
            <a:r>
              <a:rPr lang="en-US" sz="2800" dirty="0"/>
              <a:t>Both one Fahrenheit degree and one Celsius degree</a:t>
            </a:r>
          </a:p>
          <a:p>
            <a:endParaRPr lang="en-US" dirty="0"/>
          </a:p>
        </p:txBody>
      </p:sp>
      <p:sp>
        <p:nvSpPr>
          <p:cNvPr id="7" name="Text Placeholder 6"/>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367149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 </a:t>
            </a:r>
            <a:r>
              <a:rPr lang="en-US" dirty="0"/>
              <a:t>Thermal Expansion</a:t>
            </a:r>
          </a:p>
        </p:txBody>
      </p:sp>
      <p:sp>
        <p:nvSpPr>
          <p:cNvPr id="3" name="Content Placeholder 2"/>
          <p:cNvSpPr>
            <a:spLocks noGrp="1"/>
          </p:cNvSpPr>
          <p:nvPr>
            <p:ph idx="1"/>
          </p:nvPr>
        </p:nvSpPr>
        <p:spPr>
          <a:xfrm>
            <a:off x="402336" y="2439671"/>
            <a:ext cx="8467344" cy="2966719"/>
          </a:xfrm>
        </p:spPr>
        <p:txBody>
          <a:bodyPr/>
          <a:lstStyle/>
          <a:p>
            <a:r>
              <a:rPr lang="en-US" dirty="0"/>
              <a:t>Most substances expand when heated; the change in length or volume is typically proportional to the change in temperature.</a:t>
            </a:r>
          </a:p>
          <a:p>
            <a:r>
              <a:rPr lang="en-US" dirty="0"/>
              <a:t>:</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1066769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Concept Example </a:t>
            </a:r>
            <a:r>
              <a:rPr lang="en-US" dirty="0" smtClean="0"/>
              <a:t>a.5</a:t>
            </a:r>
            <a:r>
              <a:rPr lang="en-US" dirty="0"/>
              <a:t/>
            </a:r>
            <a:br>
              <a:rPr lang="en-US" dirty="0"/>
            </a:br>
            <a:endParaRPr lang="en-US" dirty="0"/>
          </a:p>
        </p:txBody>
      </p:sp>
      <p:sp>
        <p:nvSpPr>
          <p:cNvPr id="4" name="Footer Placeholder 3"/>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3687"/>
          <a:stretch>
            <a:fillRect/>
          </a:stretch>
        </p:blipFill>
        <p:spPr>
          <a:xfrm>
            <a:off x="91292" y="1143000"/>
            <a:ext cx="9120019" cy="4247769"/>
          </a:xfrm>
          <a:prstGeom prst="rect">
            <a:avLst/>
          </a:prstGeom>
        </p:spPr>
      </p:pic>
    </p:spTree>
    <p:extLst>
      <p:ext uri="{BB962C8B-B14F-4D97-AF65-F5344CB8AC3E}">
        <p14:creationId xmlns:p14="http://schemas.microsoft.com/office/powerpoint/2010/main" val="2416184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92.168.4.30\conversion\IRDVD\JPG Creation\Walker Physics, 5e\Output\Chapter 16\DELIVERABLES_FOLDER_CH_16\FINAL_JPEG_FILES\C_Text_Elements\16_KeyEq_16-04.jpg"/>
          <p:cNvPicPr>
            <a:picLocks noChangeAspect="1" noChangeArrowheads="1"/>
          </p:cNvPicPr>
          <p:nvPr/>
        </p:nvPicPr>
        <p:blipFill rotWithShape="1">
          <a:blip r:embed="rId2">
            <a:extLst>
              <a:ext uri="{28A0092B-C50C-407E-A947-70E740481C1C}">
                <a14:useLocalDpi xmlns:a14="http://schemas.microsoft.com/office/drawing/2010/main" val="0"/>
              </a:ext>
            </a:extLst>
          </a:blip>
          <a:srcRect b="11397"/>
          <a:stretch/>
        </p:blipFill>
        <p:spPr bwMode="auto">
          <a:xfrm>
            <a:off x="75831" y="4612005"/>
            <a:ext cx="10592804" cy="1560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a-3 </a:t>
            </a:r>
            <a:r>
              <a:rPr lang="en-US" dirty="0"/>
              <a:t>Thermal Expansion</a:t>
            </a:r>
          </a:p>
        </p:txBody>
      </p:sp>
      <p:sp>
        <p:nvSpPr>
          <p:cNvPr id="3" name="Content Placeholder 2"/>
          <p:cNvSpPr>
            <a:spLocks noGrp="1"/>
          </p:cNvSpPr>
          <p:nvPr>
            <p:ph idx="1"/>
          </p:nvPr>
        </p:nvSpPr>
        <p:spPr>
          <a:xfrm>
            <a:off x="219456" y="1279526"/>
            <a:ext cx="8467344" cy="2966719"/>
          </a:xfrm>
        </p:spPr>
        <p:txBody>
          <a:bodyPr/>
          <a:lstStyle/>
          <a:p>
            <a:r>
              <a:rPr lang="en-US" dirty="0"/>
              <a:t>Most substances expand when heated; the change in length or volume is typically proportional to the change in temperature.</a:t>
            </a:r>
          </a:p>
          <a:p>
            <a:r>
              <a:rPr lang="en-US" dirty="0">
                <a:solidFill>
                  <a:srgbClr val="FF0000"/>
                </a:solidFill>
              </a:rPr>
              <a:t>The expansion is also proportional to the original size</a:t>
            </a:r>
            <a:r>
              <a:rPr lang="en-US" dirty="0"/>
              <a:t>.</a:t>
            </a:r>
          </a:p>
          <a:p>
            <a:r>
              <a:rPr lang="en-US" dirty="0"/>
              <a:t>The proportionality constant is called the coefficient of linear expansion:</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3399145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 </a:t>
            </a:r>
            <a:r>
              <a:rPr lang="en-US" dirty="0"/>
              <a:t>Thermal Expansion</a:t>
            </a:r>
          </a:p>
        </p:txBody>
      </p:sp>
      <p:sp>
        <p:nvSpPr>
          <p:cNvPr id="3" name="Content Placeholder 2"/>
          <p:cNvSpPr>
            <a:spLocks noGrp="1"/>
          </p:cNvSpPr>
          <p:nvPr>
            <p:ph idx="1"/>
          </p:nvPr>
        </p:nvSpPr>
        <p:spPr>
          <a:xfrm>
            <a:off x="219456" y="965835"/>
            <a:ext cx="8467344" cy="5160329"/>
          </a:xfrm>
        </p:spPr>
        <p:txBody>
          <a:bodyPr/>
          <a:lstStyle/>
          <a:p>
            <a:r>
              <a:rPr lang="en-US" dirty="0"/>
              <a:t>Some typical coefficients of thermal </a:t>
            </a:r>
            <a:r>
              <a:rPr lang="en-US" dirty="0" smtClean="0"/>
              <a:t>expansion (high speed rail?):</a:t>
            </a:r>
            <a:endParaRPr lang="en-US"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pic>
        <p:nvPicPr>
          <p:cNvPr id="3076" name="Picture 4" descr="\\192.168.4.30\conversion\IRDVD\JPG Creation\Walker Physics, 5e\Output\Chapter 16\DELIVERABLES_FOLDER_CH_16\FINAL_JPEG_FILES\B_Tables\16_01_Table.jpg"/>
          <p:cNvPicPr>
            <a:picLocks noChangeAspect="1" noChangeArrowheads="1"/>
          </p:cNvPicPr>
          <p:nvPr/>
        </p:nvPicPr>
        <p:blipFill rotWithShape="1">
          <a:blip r:embed="rId2">
            <a:extLst>
              <a:ext uri="{28A0092B-C50C-407E-A947-70E740481C1C}">
                <a14:useLocalDpi xmlns:a14="http://schemas.microsoft.com/office/drawing/2010/main" val="0"/>
              </a:ext>
            </a:extLst>
          </a:blip>
          <a:srcRect t="5780" r="54149" b="3423"/>
          <a:stretch/>
        </p:blipFill>
        <p:spPr bwMode="auto">
          <a:xfrm>
            <a:off x="2612549" y="1954530"/>
            <a:ext cx="3918903"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97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394"/>
          <a:stretch/>
        </p:blipFill>
        <p:spPr>
          <a:xfrm>
            <a:off x="298704" y="3341370"/>
            <a:ext cx="8546592" cy="2739390"/>
          </a:xfrm>
          <a:prstGeom prst="rect">
            <a:avLst/>
          </a:prstGeom>
        </p:spPr>
      </p:pic>
      <p:sp>
        <p:nvSpPr>
          <p:cNvPr id="2" name="Title 1"/>
          <p:cNvSpPr>
            <a:spLocks noGrp="1"/>
          </p:cNvSpPr>
          <p:nvPr>
            <p:ph type="title"/>
          </p:nvPr>
        </p:nvSpPr>
        <p:spPr/>
        <p:txBody>
          <a:bodyPr/>
          <a:lstStyle/>
          <a:p>
            <a:r>
              <a:rPr lang="en-US" dirty="0" smtClean="0"/>
              <a:t>a-3 </a:t>
            </a:r>
            <a:r>
              <a:rPr lang="en-US" dirty="0"/>
              <a:t>Thermal Expansion</a:t>
            </a:r>
          </a:p>
        </p:txBody>
      </p:sp>
      <p:sp>
        <p:nvSpPr>
          <p:cNvPr id="3" name="Content Placeholder 2"/>
          <p:cNvSpPr>
            <a:spLocks noGrp="1"/>
          </p:cNvSpPr>
          <p:nvPr>
            <p:ph idx="1"/>
          </p:nvPr>
        </p:nvSpPr>
        <p:spPr/>
        <p:txBody>
          <a:bodyPr/>
          <a:lstStyle/>
          <a:p>
            <a:r>
              <a:rPr lang="en-US" dirty="0"/>
              <a:t>A bimetallic strip consists of two metals of different coefficients of thermal expansion, A and B in the figure. It will bend when heated or cooled.</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3907363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1950" y="1990846"/>
            <a:ext cx="8324850" cy="4135318"/>
          </a:xfrm>
        </p:spPr>
        <p:txBody>
          <a:bodyPr/>
          <a:lstStyle/>
          <a:p>
            <a:r>
              <a:rPr lang="en-US" dirty="0"/>
              <a:t>Measured lengths will be too small</a:t>
            </a:r>
          </a:p>
          <a:p>
            <a:r>
              <a:rPr lang="en-US" dirty="0"/>
              <a:t>Measured lengths will still be accurate</a:t>
            </a:r>
          </a:p>
          <a:p>
            <a:r>
              <a:rPr lang="en-US" dirty="0"/>
              <a:t>Measured lengths will be too big</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4" name="Title 3"/>
          <p:cNvSpPr>
            <a:spLocks noGrp="1"/>
          </p:cNvSpPr>
          <p:nvPr>
            <p:ph type="title"/>
          </p:nvPr>
        </p:nvSpPr>
        <p:spPr/>
        <p:txBody>
          <a:bodyPr/>
          <a:lstStyle/>
          <a:p>
            <a:r>
              <a:rPr lang="en-US"/>
              <a:t>A steel tape measure is marked such that it gives accurate length measurements at room temperature. If the tape measure is used outside on a very hot day, how will its length measurements be affected?</a:t>
            </a:r>
            <a:endParaRPr lang="en-US" dirty="0"/>
          </a:p>
        </p:txBody>
      </p:sp>
      <p:sp>
        <p:nvSpPr>
          <p:cNvPr id="5" name="Text Placeholder 4"/>
          <p:cNvSpPr>
            <a:spLocks noGrp="1"/>
          </p:cNvSpPr>
          <p:nvPr>
            <p:ph type="body" sz="quarter" idx="12"/>
          </p:nvPr>
        </p:nvSpPr>
        <p:spPr/>
        <p:txBody>
          <a:bodyPr/>
          <a:lstStyle/>
          <a:p>
            <a:r>
              <a:rPr lang="en-US"/>
              <a:t>Steel Expansion</a:t>
            </a:r>
            <a:endParaRPr lang="en-US" dirty="0"/>
          </a:p>
        </p:txBody>
      </p:sp>
    </p:spTree>
    <p:extLst>
      <p:ext uri="{BB962C8B-B14F-4D97-AF65-F5344CB8AC3E}">
        <p14:creationId xmlns:p14="http://schemas.microsoft.com/office/powerpoint/2010/main" val="55178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3" name="Title 2"/>
          <p:cNvSpPr>
            <a:spLocks noGrp="1"/>
          </p:cNvSpPr>
          <p:nvPr>
            <p:ph type="title"/>
          </p:nvPr>
        </p:nvSpPr>
        <p:spPr/>
        <p:txBody>
          <a:bodyPr/>
          <a:lstStyle/>
          <a:p>
            <a:r>
              <a:rPr lang="en-US" sz="3200" dirty="0"/>
              <a:t>A steel tape measure is marked such that it gives accurate length measurements at room temperature. If the tape measure is used outside on a very hot day, how will its length measurements be affected?</a:t>
            </a:r>
          </a:p>
        </p:txBody>
      </p:sp>
      <p:sp>
        <p:nvSpPr>
          <p:cNvPr id="4" name="Text Placeholder 3"/>
          <p:cNvSpPr>
            <a:spLocks noGrp="1"/>
          </p:cNvSpPr>
          <p:nvPr>
            <p:ph type="body" sz="quarter" idx="13"/>
          </p:nvPr>
        </p:nvSpPr>
        <p:spPr/>
        <p:txBody>
          <a:bodyPr/>
          <a:lstStyle/>
          <a:p>
            <a:r>
              <a:rPr lang="en-US" dirty="0"/>
              <a:t>The tape measure will expand, so its markings will spread out farther than the correct amount. When it is laid down next to an object of fixed length, you will read too few markings for that given length, so the measured length will be too small.</a:t>
            </a:r>
          </a:p>
        </p:txBody>
      </p:sp>
      <p:sp>
        <p:nvSpPr>
          <p:cNvPr id="5" name="Text Placeholder 4"/>
          <p:cNvSpPr>
            <a:spLocks noGrp="1"/>
          </p:cNvSpPr>
          <p:nvPr>
            <p:ph type="body" sz="quarter" idx="12"/>
          </p:nvPr>
        </p:nvSpPr>
        <p:spPr/>
        <p:txBody>
          <a:bodyPr/>
          <a:lstStyle/>
          <a:p>
            <a:r>
              <a:rPr lang="en-US"/>
              <a:t>Steel Expansion</a:t>
            </a:r>
            <a:endParaRPr lang="en-US" dirty="0"/>
          </a:p>
        </p:txBody>
      </p:sp>
      <p:sp>
        <p:nvSpPr>
          <p:cNvPr id="6" name="Text Placeholder 5"/>
          <p:cNvSpPr>
            <a:spLocks noGrp="1"/>
          </p:cNvSpPr>
          <p:nvPr>
            <p:ph type="body" sz="quarter" idx="14"/>
          </p:nvPr>
        </p:nvSpPr>
        <p:spPr>
          <a:xfrm>
            <a:off x="257175" y="2862383"/>
            <a:ext cx="8324850" cy="4135318"/>
          </a:xfrm>
        </p:spPr>
        <p:txBody>
          <a:bodyPr/>
          <a:lstStyle/>
          <a:p>
            <a:r>
              <a:rPr lang="en-US" b="1" dirty="0"/>
              <a:t>Measured lengths will be too small</a:t>
            </a:r>
          </a:p>
          <a:p>
            <a:r>
              <a:rPr lang="en-US" dirty="0"/>
              <a:t>Measured lengths will still be accurate</a:t>
            </a:r>
          </a:p>
          <a:p>
            <a:r>
              <a:rPr lang="en-US" dirty="0"/>
              <a:t>Measured lengths will be too big</a:t>
            </a:r>
          </a:p>
          <a:p>
            <a:endParaRPr lang="en-US" dirty="0"/>
          </a:p>
        </p:txBody>
      </p:sp>
    </p:spTree>
    <p:extLst>
      <p:ext uri="{BB962C8B-B14F-4D97-AF65-F5344CB8AC3E}">
        <p14:creationId xmlns:p14="http://schemas.microsoft.com/office/powerpoint/2010/main" val="3964220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sp>
        <p:nvSpPr>
          <p:cNvPr id="4" name="Content Placeholder 3"/>
          <p:cNvSpPr>
            <a:spLocks noGrp="1"/>
          </p:cNvSpPr>
          <p:nvPr>
            <p:ph idx="1"/>
          </p:nvPr>
        </p:nvSpPr>
        <p:spPr/>
        <p:txBody>
          <a:bodyPr/>
          <a:lstStyle/>
          <a:p>
            <a:r>
              <a:rPr lang="en-US" dirty="0" smtClean="0"/>
              <a:t>This is an elementary course.</a:t>
            </a:r>
          </a:p>
          <a:p>
            <a:r>
              <a:rPr lang="en-US" dirty="0" smtClean="0"/>
              <a:t>For beginning students who know calculus, mechanics and electricity and magnetism.</a:t>
            </a:r>
            <a:endParaRPr lang="en-US" dirty="0"/>
          </a:p>
        </p:txBody>
      </p:sp>
      <p:sp>
        <p:nvSpPr>
          <p:cNvPr id="3" name="Footer Placeholder 2"/>
          <p:cNvSpPr>
            <a:spLocks noGrp="1"/>
          </p:cNvSpPr>
          <p:nvPr>
            <p:ph type="ftr" sz="quarter" idx="11"/>
          </p:nvPr>
        </p:nvSpPr>
        <p:spPr/>
        <p:txBody>
          <a:bodyPr/>
          <a:lstStyle/>
          <a:p>
            <a:pPr>
              <a:defRPr/>
            </a:pPr>
            <a:r>
              <a:rPr lang="en-US" smtClean="0"/>
              <a:t>© 2017 Pearson Education, Inc.</a:t>
            </a:r>
            <a:endParaRPr lang="en-US"/>
          </a:p>
        </p:txBody>
      </p:sp>
    </p:spTree>
    <p:extLst>
      <p:ext uri="{BB962C8B-B14F-4D97-AF65-F5344CB8AC3E}">
        <p14:creationId xmlns:p14="http://schemas.microsoft.com/office/powerpoint/2010/main" val="593596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1950" y="1990846"/>
            <a:ext cx="8324850" cy="4135318"/>
          </a:xfrm>
        </p:spPr>
        <p:txBody>
          <a:bodyPr/>
          <a:lstStyle/>
          <a:p>
            <a:r>
              <a:rPr lang="en-US" dirty="0"/>
              <a:t>Clock will run slower than usual</a:t>
            </a:r>
          </a:p>
          <a:p>
            <a:r>
              <a:rPr lang="en-US" dirty="0"/>
              <a:t>Clock will still keep perfect time</a:t>
            </a:r>
          </a:p>
          <a:p>
            <a:r>
              <a:rPr lang="en-US" dirty="0"/>
              <a:t>Clock will run faster than usual</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4" name="Title 3"/>
          <p:cNvSpPr>
            <a:spLocks noGrp="1"/>
          </p:cNvSpPr>
          <p:nvPr>
            <p:ph type="title"/>
          </p:nvPr>
        </p:nvSpPr>
        <p:spPr/>
        <p:txBody>
          <a:bodyPr/>
          <a:lstStyle/>
          <a:p>
            <a:r>
              <a:rPr lang="en-US"/>
              <a:t>A grandfather clock uses a brass pendulum to keep perfect time at room temperature. If the air conditioning breaks down on a very hot summer day, how will the grandfather clock be affected?</a:t>
            </a:r>
            <a:endParaRPr lang="en-US" dirty="0"/>
          </a:p>
        </p:txBody>
      </p:sp>
      <p:sp>
        <p:nvSpPr>
          <p:cNvPr id="5" name="Text Placeholder 4"/>
          <p:cNvSpPr>
            <a:spLocks noGrp="1"/>
          </p:cNvSpPr>
          <p:nvPr>
            <p:ph type="body" sz="quarter" idx="12"/>
          </p:nvPr>
        </p:nvSpPr>
        <p:spPr/>
        <p:txBody>
          <a:bodyPr/>
          <a:lstStyle/>
          <a:p>
            <a:r>
              <a:rPr lang="en-US"/>
              <a:t>Grandfather Clock</a:t>
            </a:r>
            <a:endParaRPr lang="en-US" dirty="0"/>
          </a:p>
        </p:txBody>
      </p:sp>
    </p:spTree>
    <p:extLst>
      <p:ext uri="{BB962C8B-B14F-4D97-AF65-F5344CB8AC3E}">
        <p14:creationId xmlns:p14="http://schemas.microsoft.com/office/powerpoint/2010/main" val="3351659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3" name="Title 2"/>
          <p:cNvSpPr>
            <a:spLocks noGrp="1"/>
          </p:cNvSpPr>
          <p:nvPr>
            <p:ph type="title"/>
          </p:nvPr>
        </p:nvSpPr>
        <p:spPr/>
        <p:txBody>
          <a:bodyPr/>
          <a:lstStyle/>
          <a:p>
            <a:r>
              <a:rPr lang="en-US" sz="3200" dirty="0"/>
              <a:t>A grandfather clock uses a brass pendulum to keep perfect time at room temperature. If the air conditioning breaks down on a very hot summer day, how will the grandfather clock be affected? </a:t>
            </a:r>
            <a:br>
              <a:rPr lang="en-US" sz="3200" dirty="0"/>
            </a:br>
            <a:endParaRPr lang="en-US" sz="3200"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3"/>
              </p:nvPr>
            </p:nvSpPr>
            <p:spPr>
              <a:xfrm>
                <a:off x="142876" y="4121384"/>
                <a:ext cx="8827870" cy="2123841"/>
              </a:xfrm>
            </p:spPr>
            <p:txBody>
              <a:bodyPr/>
              <a:lstStyle/>
              <a:p>
                <a:r>
                  <a:rPr lang="en-US" dirty="0"/>
                  <a:t>The pendulum will expand, so its length will increase. The period of a pendulum depends on the length, as shown below, so the period will also increase. Thus, the clock will run slow.</a:t>
                </a:r>
              </a:p>
              <a:p>
                <a:pPr/>
                <a14:m>
                  <m:oMathPara xmlns:m="http://schemas.openxmlformats.org/officeDocument/2006/math">
                    <m:oMathParaPr>
                      <m:jc m:val="centerGroup"/>
                    </m:oMathParaPr>
                    <m:oMath xmlns:m="http://schemas.openxmlformats.org/officeDocument/2006/math">
                      <m:r>
                        <a:rPr lang="en-US" b="1" i="1" smtClean="0">
                          <a:latin typeface="Cambria Math"/>
                        </a:rPr>
                        <m:t>𝑻</m:t>
                      </m:r>
                      <m:r>
                        <a:rPr lang="en-US" b="1" i="1" smtClean="0">
                          <a:latin typeface="Cambria Math"/>
                        </a:rPr>
                        <m:t>=</m:t>
                      </m:r>
                      <m:r>
                        <a:rPr lang="en-US" b="1" i="1" smtClean="0">
                          <a:latin typeface="Cambria Math"/>
                        </a:rPr>
                        <m:t>𝟐</m:t>
                      </m:r>
                      <m:r>
                        <a:rPr lang="el-GR" b="1" i="1" smtClean="0">
                          <a:latin typeface="Cambria Math"/>
                        </a:rPr>
                        <m:t>𝝅</m:t>
                      </m:r>
                      <m:rad>
                        <m:radPr>
                          <m:degHide m:val="on"/>
                          <m:ctrlPr>
                            <a:rPr lang="en-US" b="1" i="1" smtClean="0">
                              <a:latin typeface="Cambria Math" panose="02040503050406030204" pitchFamily="18" charset="0"/>
                            </a:rPr>
                          </m:ctrlPr>
                        </m:radPr>
                        <m:deg/>
                        <m:e>
                          <m:f>
                            <m:fPr>
                              <m:ctrlPr>
                                <a:rPr lang="en-US" b="1" i="1" smtClean="0">
                                  <a:latin typeface="Cambria Math" panose="02040503050406030204" pitchFamily="18" charset="0"/>
                                </a:rPr>
                              </m:ctrlPr>
                            </m:fPr>
                            <m:num>
                              <m:r>
                                <a:rPr lang="en-US" b="1" i="1" smtClean="0">
                                  <a:latin typeface="Cambria Math"/>
                                </a:rPr>
                                <m:t>𝑳</m:t>
                              </m:r>
                            </m:num>
                            <m:den>
                              <m:r>
                                <a:rPr lang="en-US" b="1" i="1" smtClean="0">
                                  <a:latin typeface="Cambria Math"/>
                                </a:rPr>
                                <m:t>𝒈</m:t>
                              </m:r>
                            </m:den>
                          </m:f>
                        </m:e>
                      </m:rad>
                    </m:oMath>
                  </m:oMathPara>
                </a14:m>
                <a:endParaRPr lang="en-US" b="1" dirty="0">
                  <a:latin typeface="+mj-lt"/>
                </a:endParaRPr>
              </a:p>
              <a:p>
                <a:r>
                  <a:rPr lang="en-US" b="1" dirty="0">
                    <a:solidFill>
                      <a:srgbClr val="1FA585"/>
                    </a:solidFill>
                  </a:rPr>
                  <a:t>Follow-up</a:t>
                </a:r>
                <a:r>
                  <a:rPr lang="en-US" dirty="0"/>
                  <a:t>: Roughly how much slower will it run?</a:t>
                </a:r>
              </a:p>
            </p:txBody>
          </p:sp>
        </mc:Choice>
        <mc:Fallback xmlns="">
          <p:sp>
            <p:nvSpPr>
              <p:cNvPr id="4" name="Text Placeholder 3"/>
              <p:cNvSpPr>
                <a:spLocks noGrp="1" noRot="1" noChangeAspect="1" noMove="1" noResize="1" noEditPoints="1" noAdjustHandles="1" noChangeArrowheads="1" noChangeShapeType="1" noTextEdit="1"/>
              </p:cNvSpPr>
              <p:nvPr>
                <p:ph type="body" sz="quarter" idx="13"/>
              </p:nvPr>
            </p:nvSpPr>
            <p:spPr>
              <a:xfrm>
                <a:off x="142876" y="4121384"/>
                <a:ext cx="8827870" cy="2123841"/>
              </a:xfrm>
              <a:blipFill rotWithShape="1">
                <a:blip r:embed="rId2"/>
                <a:stretch>
                  <a:fillRect l="-828" t="-18678" r="-552" b="-6034"/>
                </a:stretch>
              </a:blipFill>
            </p:spPr>
            <p:txBody>
              <a:bodyPr/>
              <a:lstStyle/>
              <a:p>
                <a:r>
                  <a:rPr lang="en-US">
                    <a:noFill/>
                  </a:rPr>
                  <a:t> </a:t>
                </a:r>
              </a:p>
            </p:txBody>
          </p:sp>
        </mc:Fallback>
      </mc:AlternateContent>
      <p:sp>
        <p:nvSpPr>
          <p:cNvPr id="5" name="Text Placeholder 4"/>
          <p:cNvSpPr>
            <a:spLocks noGrp="1"/>
          </p:cNvSpPr>
          <p:nvPr>
            <p:ph type="body" sz="quarter" idx="12"/>
          </p:nvPr>
        </p:nvSpPr>
        <p:spPr/>
        <p:txBody>
          <a:bodyPr/>
          <a:lstStyle/>
          <a:p>
            <a:r>
              <a:rPr lang="en-US"/>
              <a:t>Grandfather Clock</a:t>
            </a:r>
            <a:endParaRPr lang="en-US" dirty="0"/>
          </a:p>
        </p:txBody>
      </p:sp>
      <p:sp>
        <p:nvSpPr>
          <p:cNvPr id="6" name="Text Placeholder 5"/>
          <p:cNvSpPr>
            <a:spLocks noGrp="1"/>
          </p:cNvSpPr>
          <p:nvPr>
            <p:ph type="body" sz="quarter" idx="14"/>
          </p:nvPr>
        </p:nvSpPr>
        <p:spPr>
          <a:xfrm>
            <a:off x="361950" y="1990846"/>
            <a:ext cx="8324850" cy="1956121"/>
          </a:xfrm>
        </p:spPr>
        <p:txBody>
          <a:bodyPr/>
          <a:lstStyle/>
          <a:p>
            <a:r>
              <a:rPr lang="en-US" b="1" dirty="0"/>
              <a:t>Clock will run slower than usual</a:t>
            </a:r>
          </a:p>
          <a:p>
            <a:r>
              <a:rPr lang="en-US" dirty="0"/>
              <a:t>Clock will still keep perfect time</a:t>
            </a:r>
          </a:p>
          <a:p>
            <a:r>
              <a:rPr lang="en-US" dirty="0"/>
              <a:t>Clock will run faster than usual</a:t>
            </a:r>
          </a:p>
        </p:txBody>
      </p:sp>
    </p:spTree>
    <p:extLst>
      <p:ext uri="{BB962C8B-B14F-4D97-AF65-F5344CB8AC3E}">
        <p14:creationId xmlns:p14="http://schemas.microsoft.com/office/powerpoint/2010/main" val="1017250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 </a:t>
            </a:r>
            <a:r>
              <a:rPr lang="en-US" dirty="0"/>
              <a:t>Area Thermal Expansion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5191" y="1294766"/>
                <a:ext cx="8467344" cy="4326889"/>
              </a:xfrm>
            </p:spPr>
            <p:txBody>
              <a:bodyPr/>
              <a:lstStyle/>
              <a:p>
                <a:r>
                  <a:rPr lang="en-US" dirty="0"/>
                  <a:t>The expansion of an area of a flat substance is derived from the linear expansion in both directions: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𝐿</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r>
                      <a:rPr lang="en-US" b="0" i="0"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sup>
                        <m:r>
                          <a:rPr lang="en-US" i="1">
                            <a:latin typeface="Cambria Math" panose="02040503050406030204" pitchFamily="18" charset="0"/>
                            <a:ea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𝐿</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r>
                      <a:rPr lang="en-US" b="0" i="0"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𝐿</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oMath>
                </a14:m>
                <a:endParaRPr lang="en-US" dirty="0">
                  <a:ea typeface="Cambria Math" panose="02040503050406030204" pitchFamily="18" charset="0"/>
                </a:endParaRPr>
              </a:p>
              <a:p>
                <a:endParaRPr lang="en-US" dirty="0">
                  <a:ea typeface="Cambria Math" panose="02040503050406030204" pitchFamily="18" charset="0"/>
                </a:endParaRPr>
              </a:p>
              <a:p>
                <a:endParaRPr lang="en-US" dirty="0">
                  <a:ea typeface="Cambria Math" panose="02040503050406030204" pitchFamily="18" charset="0"/>
                </a:endParaRPr>
              </a:p>
              <a:p>
                <a:endParaRPr lang="en-US" dirty="0">
                  <a:ea typeface="Cambria Math" panose="02040503050406030204" pitchFamily="18" charset="0"/>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5191" y="1294766"/>
                <a:ext cx="8467344" cy="4326889"/>
              </a:xfrm>
              <a:blipFill>
                <a:blip r:embed="rId2"/>
                <a:stretch>
                  <a:fillRect l="-1296" t="-140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grpSp>
        <p:nvGrpSpPr>
          <p:cNvPr id="5" name="Group 6"/>
          <p:cNvGrpSpPr>
            <a:grpSpLocks/>
          </p:cNvGrpSpPr>
          <p:nvPr/>
        </p:nvGrpSpPr>
        <p:grpSpPr bwMode="auto">
          <a:xfrm>
            <a:off x="922877" y="4796314"/>
            <a:ext cx="2852738" cy="506413"/>
            <a:chOff x="1392" y="1536"/>
            <a:chExt cx="1797" cy="319"/>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1536"/>
              <a:ext cx="475"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536"/>
              <a:ext cx="1269"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14857653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92.168.4.30\conversion\IRDVD\JPG Creation\Walker Physics, 5e\Output\Chapter 16\DELIVERABLES_FOLDER_CH_16\FINAL_JPEG_FILES\C_Text_Elements\16_Concept_Example_16-07.jpg"/>
          <p:cNvPicPr>
            <a:picLocks noChangeAspect="1" noChangeArrowheads="1"/>
          </p:cNvPicPr>
          <p:nvPr/>
        </p:nvPicPr>
        <p:blipFill rotWithShape="1">
          <a:blip r:embed="rId2">
            <a:extLst>
              <a:ext uri="{28A0092B-C50C-407E-A947-70E740481C1C}">
                <a14:useLocalDpi xmlns:a14="http://schemas.microsoft.com/office/drawing/2010/main" val="0"/>
              </a:ext>
            </a:extLst>
          </a:blip>
          <a:srcRect l="51062" t="30206" b="6438"/>
          <a:stretch/>
        </p:blipFill>
        <p:spPr bwMode="auto">
          <a:xfrm>
            <a:off x="2158206" y="3051494"/>
            <a:ext cx="4182745" cy="30746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a-3 </a:t>
            </a:r>
            <a:r>
              <a:rPr lang="en-US" dirty="0"/>
              <a:t>Area Thermal Expansion</a:t>
            </a:r>
          </a:p>
        </p:txBody>
      </p:sp>
      <p:sp>
        <p:nvSpPr>
          <p:cNvPr id="3" name="Content Placeholder 2"/>
          <p:cNvSpPr>
            <a:spLocks noGrp="1"/>
          </p:cNvSpPr>
          <p:nvPr>
            <p:ph idx="1"/>
          </p:nvPr>
        </p:nvSpPr>
        <p:spPr/>
        <p:txBody>
          <a:bodyPr/>
          <a:lstStyle/>
          <a:p>
            <a:endParaRPr lang="en-US" dirty="0"/>
          </a:p>
          <a:p>
            <a:r>
              <a:rPr lang="en-US" dirty="0"/>
              <a:t>Holes expand as well:</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800733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3769" y="0"/>
            <a:ext cx="5190363" cy="1143000"/>
          </a:xfrm>
        </p:spPr>
        <p:txBody>
          <a:bodyPr/>
          <a:lstStyle/>
          <a:p>
            <a:r>
              <a:rPr lang="en-US" dirty="0"/>
              <a:t>Holes</a:t>
            </a:r>
          </a:p>
        </p:txBody>
      </p:sp>
      <p:sp>
        <p:nvSpPr>
          <p:cNvPr id="4" name="Footer Placeholder 3"/>
          <p:cNvSpPr>
            <a:spLocks noGrp="1"/>
          </p:cNvSpPr>
          <p:nvPr>
            <p:ph type="ftr" sz="quarter" idx="11"/>
          </p:nvPr>
        </p:nvSpPr>
        <p:spPr/>
        <p:txBody>
          <a:bodyPr/>
          <a:lstStyle/>
          <a:p>
            <a:pPr>
              <a:defRPr/>
            </a:pPr>
            <a:r>
              <a:rPr lang="en-US"/>
              <a:t>© 2017 Pearson Education, Inc.</a:t>
            </a:r>
          </a:p>
        </p:txBody>
      </p:sp>
      <p:pic>
        <p:nvPicPr>
          <p:cNvPr id="5" name="Content Placeholder 4"/>
          <p:cNvPicPr>
            <a:picLocks noGrp="1" noChangeAspect="1"/>
          </p:cNvPicPr>
          <p:nvPr>
            <p:ph idx="1"/>
          </p:nvPr>
        </p:nvPicPr>
        <p:blipFill>
          <a:blip r:embed="rId2" r:link="rId3">
            <a:extLst>
              <a:ext uri="{28A0092B-C50C-407E-A947-70E740481C1C}">
                <a14:useLocalDpi xmlns:a14="http://schemas.microsoft.com/office/drawing/2010/main" val="0"/>
              </a:ext>
            </a:extLst>
          </a:blip>
          <a:srcRect b="2315"/>
          <a:stretch>
            <a:fillRect/>
          </a:stretch>
        </p:blipFill>
        <p:spPr>
          <a:xfrm>
            <a:off x="1941385" y="127637"/>
            <a:ext cx="4832865" cy="1457960"/>
          </a:xfrm>
          <a:prstGeom prst="rect">
            <a:avLst/>
          </a:prstGeom>
        </p:spPr>
      </p:pic>
      <p:pic>
        <p:nvPicPr>
          <p:cNvPr id="6" name="Picture 5"/>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rot="5400000">
            <a:off x="5170300" y="2912238"/>
            <a:ext cx="4423410" cy="1413891"/>
          </a:xfrm>
          <a:prstGeom prst="rect">
            <a:avLst/>
          </a:prstGeom>
        </p:spPr>
      </p:pic>
      <p:pic>
        <p:nvPicPr>
          <p:cNvPr id="7" name="Picture 6"/>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rot="16200000">
            <a:off x="-878075" y="2912238"/>
            <a:ext cx="4423410" cy="1413891"/>
          </a:xfrm>
          <a:prstGeom prst="rect">
            <a:avLst/>
          </a:prstGeom>
        </p:spPr>
      </p:pic>
      <p:pic>
        <p:nvPicPr>
          <p:cNvPr id="8" name="Content Placeholder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bwMode="auto">
          <a:xfrm rot="10800000">
            <a:off x="1964245" y="5448935"/>
            <a:ext cx="4832865" cy="145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305431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1950" y="1990845"/>
            <a:ext cx="8324850" cy="4123744"/>
          </a:xfrm>
        </p:spPr>
        <p:txBody>
          <a:bodyPr/>
          <a:lstStyle/>
          <a:p>
            <a:r>
              <a:rPr lang="en-US" dirty="0"/>
              <a:t>Aluminum</a:t>
            </a:r>
          </a:p>
          <a:p>
            <a:r>
              <a:rPr lang="en-US" dirty="0"/>
              <a:t>Steel</a:t>
            </a:r>
          </a:p>
          <a:p>
            <a:r>
              <a:rPr lang="en-US" dirty="0"/>
              <a:t>Glass</a:t>
            </a:r>
          </a:p>
          <a:p>
            <a:r>
              <a:rPr lang="en-US" dirty="0"/>
              <a:t>Aluminum </a:t>
            </a:r>
            <a:br>
              <a:rPr lang="en-US" dirty="0"/>
            </a:br>
            <a:r>
              <a:rPr lang="en-US" dirty="0"/>
              <a:t>and steel</a:t>
            </a:r>
          </a:p>
          <a:p>
            <a:r>
              <a:rPr lang="en-US" dirty="0"/>
              <a:t>All three</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4" name="Title 3"/>
          <p:cNvSpPr>
            <a:spLocks noGrp="1"/>
          </p:cNvSpPr>
          <p:nvPr>
            <p:ph type="title"/>
          </p:nvPr>
        </p:nvSpPr>
        <p:spPr/>
        <p:txBody>
          <a:bodyPr/>
          <a:lstStyle/>
          <a:p>
            <a:r>
              <a:rPr lang="en-US" dirty="0"/>
              <a:t>A steel ring stands on edge with a rod of unknown material inside. As this system is heated, for which of the following rod materials will the rod eventually touch the top of the ring?</a:t>
            </a:r>
          </a:p>
        </p:txBody>
      </p:sp>
      <p:sp>
        <p:nvSpPr>
          <p:cNvPr id="5" name="Text Placeholder 4"/>
          <p:cNvSpPr>
            <a:spLocks noGrp="1"/>
          </p:cNvSpPr>
          <p:nvPr>
            <p:ph type="body" sz="quarter" idx="12"/>
          </p:nvPr>
        </p:nvSpPr>
        <p:spPr/>
        <p:txBody>
          <a:bodyPr/>
          <a:lstStyle/>
          <a:p>
            <a:r>
              <a:rPr lang="en-US"/>
              <a:t>Steel Ring</a:t>
            </a:r>
            <a:endParaRPr lang="en-US" dirty="0"/>
          </a:p>
        </p:txBody>
      </p:sp>
      <p:sp>
        <p:nvSpPr>
          <p:cNvPr id="39" name="AutoShape 39" descr="White marble"/>
          <p:cNvSpPr>
            <a:spLocks noChangeArrowheads="1"/>
          </p:cNvSpPr>
          <p:nvPr/>
        </p:nvSpPr>
        <p:spPr bwMode="auto">
          <a:xfrm>
            <a:off x="5802443" y="3947605"/>
            <a:ext cx="104775" cy="1590675"/>
          </a:xfrm>
          <a:prstGeom prst="can">
            <a:avLst>
              <a:gd name="adj" fmla="val 69654"/>
            </a:avLst>
          </a:prstGeom>
          <a:blipFill dpi="0" rotWithShape="0">
            <a:blip r:embed="rId3"/>
            <a:srcRect/>
            <a:tile tx="0" ty="0" sx="100000" sy="100000" flip="none" algn="tl"/>
          </a:blipFill>
          <a:ln w="28575">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grpSp>
        <p:nvGrpSpPr>
          <p:cNvPr id="40" name="Group 39"/>
          <p:cNvGrpSpPr>
            <a:grpSpLocks noChangeAspect="1"/>
          </p:cNvGrpSpPr>
          <p:nvPr/>
        </p:nvGrpSpPr>
        <p:grpSpPr>
          <a:xfrm>
            <a:off x="2682012" y="1824135"/>
            <a:ext cx="6193871" cy="3809458"/>
            <a:chOff x="2658862" y="1719960"/>
            <a:chExt cx="6193871" cy="3809458"/>
          </a:xfrm>
        </p:grpSpPr>
        <p:grpSp>
          <p:nvGrpSpPr>
            <p:cNvPr id="41" name="Group 36"/>
            <p:cNvGrpSpPr>
              <a:grpSpLocks/>
            </p:cNvGrpSpPr>
            <p:nvPr/>
          </p:nvGrpSpPr>
          <p:grpSpPr bwMode="auto">
            <a:xfrm>
              <a:off x="4898230" y="3700618"/>
              <a:ext cx="1828800" cy="1828800"/>
              <a:chOff x="201" y="2253"/>
              <a:chExt cx="1152" cy="1152"/>
            </a:xfrm>
          </p:grpSpPr>
          <p:sp>
            <p:nvSpPr>
              <p:cNvPr id="71" name="Oval 37"/>
              <p:cNvSpPr>
                <a:spLocks noChangeArrowheads="1"/>
              </p:cNvSpPr>
              <p:nvPr/>
            </p:nvSpPr>
            <p:spPr bwMode="auto">
              <a:xfrm>
                <a:off x="201" y="2253"/>
                <a:ext cx="1152" cy="1152"/>
              </a:xfrm>
              <a:prstGeom prst="ellipse">
                <a:avLst/>
              </a:prstGeom>
              <a:noFill/>
              <a:ln w="76200">
                <a:pattFill prst="pct60">
                  <a:fgClr>
                    <a:srgbClr val="F3F3FF"/>
                  </a:fgClr>
                  <a:bgClr>
                    <a:srgbClr val="FFFFFF"/>
                  </a:bgClr>
                </a:patt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72" name="Oval 38"/>
              <p:cNvSpPr>
                <a:spLocks noChangeArrowheads="1"/>
              </p:cNvSpPr>
              <p:nvPr/>
            </p:nvSpPr>
            <p:spPr bwMode="auto">
              <a:xfrm>
                <a:off x="219" y="2274"/>
                <a:ext cx="1123" cy="1123"/>
              </a:xfrm>
              <a:prstGeom prst="ellipse">
                <a:avLst/>
              </a:prstGeom>
              <a:noFill/>
              <a:ln w="76200">
                <a:solidFill>
                  <a:srgbClr val="FF2D2D"/>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grpSp>
        <p:grpSp>
          <p:nvGrpSpPr>
            <p:cNvPr id="42" name="Group 4"/>
            <p:cNvGrpSpPr>
              <a:grpSpLocks noChangeAspect="1"/>
            </p:cNvGrpSpPr>
            <p:nvPr/>
          </p:nvGrpSpPr>
          <p:grpSpPr bwMode="auto">
            <a:xfrm>
              <a:off x="2658862" y="1719960"/>
              <a:ext cx="6193871" cy="1773555"/>
              <a:chOff x="1324" y="2741"/>
              <a:chExt cx="4034" cy="1076"/>
            </a:xfrm>
          </p:grpSpPr>
          <p:sp>
            <p:nvSpPr>
              <p:cNvPr id="43" name="Rectangle 5"/>
              <p:cNvSpPr>
                <a:spLocks noChangeArrowheads="1"/>
              </p:cNvSpPr>
              <p:nvPr/>
            </p:nvSpPr>
            <p:spPr bwMode="auto">
              <a:xfrm>
                <a:off x="1324" y="2741"/>
                <a:ext cx="4034" cy="1076"/>
              </a:xfrm>
              <a:prstGeom prst="rect">
                <a:avLst/>
              </a:prstGeom>
              <a:solidFill>
                <a:srgbClr val="E7E8FD"/>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grpSp>
            <p:nvGrpSpPr>
              <p:cNvPr id="44" name="Group 6"/>
              <p:cNvGrpSpPr>
                <a:grpSpLocks/>
              </p:cNvGrpSpPr>
              <p:nvPr/>
            </p:nvGrpSpPr>
            <p:grpSpPr bwMode="auto">
              <a:xfrm>
                <a:off x="1350" y="2761"/>
                <a:ext cx="3947" cy="945"/>
                <a:chOff x="1350" y="2761"/>
                <a:chExt cx="3947" cy="945"/>
              </a:xfrm>
            </p:grpSpPr>
            <p:sp>
              <p:nvSpPr>
                <p:cNvPr id="45" name="Rectangle 7"/>
                <p:cNvSpPr>
                  <a:spLocks noChangeArrowheads="1"/>
                </p:cNvSpPr>
                <p:nvPr/>
              </p:nvSpPr>
              <p:spPr bwMode="auto">
                <a:xfrm>
                  <a:off x="2094" y="3138"/>
                  <a:ext cx="128" cy="214"/>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46" name="Line 8"/>
                <p:cNvSpPr>
                  <a:spLocks noChangeShapeType="1"/>
                </p:cNvSpPr>
                <p:nvPr/>
              </p:nvSpPr>
              <p:spPr bwMode="auto">
                <a:xfrm>
                  <a:off x="1350" y="3204"/>
                  <a:ext cx="3947"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47" name="Line 9"/>
                <p:cNvSpPr>
                  <a:spLocks noChangeShapeType="1"/>
                </p:cNvSpPr>
                <p:nvPr/>
              </p:nvSpPr>
              <p:spPr bwMode="auto">
                <a:xfrm>
                  <a:off x="1531"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48" name="Line 10"/>
                <p:cNvSpPr>
                  <a:spLocks noChangeShapeType="1"/>
                </p:cNvSpPr>
                <p:nvPr/>
              </p:nvSpPr>
              <p:spPr bwMode="auto">
                <a:xfrm>
                  <a:off x="2062"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49" name="Line 11"/>
                <p:cNvSpPr>
                  <a:spLocks noChangeShapeType="1"/>
                </p:cNvSpPr>
                <p:nvPr/>
              </p:nvSpPr>
              <p:spPr bwMode="auto">
                <a:xfrm>
                  <a:off x="3646"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0" name="Line 12"/>
                <p:cNvSpPr>
                  <a:spLocks noChangeShapeType="1"/>
                </p:cNvSpPr>
                <p:nvPr/>
              </p:nvSpPr>
              <p:spPr bwMode="auto">
                <a:xfrm>
                  <a:off x="2590"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1" name="Line 13"/>
                <p:cNvSpPr>
                  <a:spLocks noChangeShapeType="1"/>
                </p:cNvSpPr>
                <p:nvPr/>
              </p:nvSpPr>
              <p:spPr bwMode="auto">
                <a:xfrm>
                  <a:off x="3118"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2" name="Line 14"/>
                <p:cNvSpPr>
                  <a:spLocks noChangeShapeType="1"/>
                </p:cNvSpPr>
                <p:nvPr/>
              </p:nvSpPr>
              <p:spPr bwMode="auto">
                <a:xfrm>
                  <a:off x="4174"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3" name="Line 15"/>
                <p:cNvSpPr>
                  <a:spLocks noChangeShapeType="1"/>
                </p:cNvSpPr>
                <p:nvPr/>
              </p:nvSpPr>
              <p:spPr bwMode="auto">
                <a:xfrm>
                  <a:off x="4702"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4" name="Rectangle 16"/>
                <p:cNvSpPr>
                  <a:spLocks noChangeArrowheads="1"/>
                </p:cNvSpPr>
                <p:nvPr/>
              </p:nvSpPr>
              <p:spPr bwMode="auto">
                <a:xfrm>
                  <a:off x="2438" y="3289"/>
                  <a:ext cx="428" cy="223"/>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10</a:t>
                  </a:r>
                  <a:r>
                    <a:rPr kumimoji="0" lang="en-US" sz="2000" b="1" i="0" u="none" strike="noStrike" kern="0" cap="none" spc="0" normalizeH="0" baseline="3000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–5</a:t>
                  </a:r>
                </a:p>
              </p:txBody>
            </p:sp>
            <p:sp>
              <p:nvSpPr>
                <p:cNvPr id="55" name="Rectangle 17"/>
                <p:cNvSpPr>
                  <a:spLocks noChangeArrowheads="1"/>
                </p:cNvSpPr>
                <p:nvPr/>
              </p:nvSpPr>
              <p:spPr bwMode="auto">
                <a:xfrm>
                  <a:off x="3494" y="3289"/>
                  <a:ext cx="428" cy="223"/>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10</a:t>
                  </a:r>
                  <a:r>
                    <a:rPr kumimoji="0" lang="en-US" sz="2000" b="1" i="0" u="none" strike="noStrike" kern="0" cap="none" spc="0" normalizeH="0" baseline="3000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–4</a:t>
                  </a:r>
                </a:p>
              </p:txBody>
            </p:sp>
            <p:sp>
              <p:nvSpPr>
                <p:cNvPr id="56" name="Rectangle 18"/>
                <p:cNvSpPr>
                  <a:spLocks noChangeArrowheads="1"/>
                </p:cNvSpPr>
                <p:nvPr/>
              </p:nvSpPr>
              <p:spPr bwMode="auto">
                <a:xfrm>
                  <a:off x="1383" y="3289"/>
                  <a:ext cx="428" cy="223"/>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10</a:t>
                  </a:r>
                  <a:r>
                    <a:rPr kumimoji="0" lang="en-US" sz="2000" b="1" i="0" u="none" strike="noStrike" kern="0" cap="none" spc="0" normalizeH="0" baseline="3000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–6</a:t>
                  </a:r>
                </a:p>
              </p:txBody>
            </p:sp>
            <p:sp>
              <p:nvSpPr>
                <p:cNvPr id="57" name="Rectangle 19"/>
                <p:cNvSpPr>
                  <a:spLocks noChangeArrowheads="1"/>
                </p:cNvSpPr>
                <p:nvPr/>
              </p:nvSpPr>
              <p:spPr bwMode="auto">
                <a:xfrm>
                  <a:off x="1904" y="3483"/>
                  <a:ext cx="3353" cy="223"/>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1" u="none" strike="noStrike" kern="0" cap="none" spc="0" normalizeH="0" baseline="0" noProof="0" dirty="0">
                      <a:ln>
                        <a:noFill/>
                      </a:ln>
                      <a:solidFill>
                        <a:srgbClr val="155C97"/>
                      </a:solidFill>
                      <a:effectLst/>
                      <a:uLnTx/>
                      <a:uFillTx/>
                      <a:latin typeface="Arial" panose="020B0604020202020204" pitchFamily="34" charset="0"/>
                      <a:ea typeface="MS PGothic" panose="020B0600070205080204" pitchFamily="34" charset="-128"/>
                      <a:cs typeface="+mn-cs"/>
                    </a:rPr>
                    <a:t>Coefficient of volume expansion </a:t>
                  </a:r>
                  <a:r>
                    <a:rPr kumimoji="0" lang="el-GR" sz="2000" b="0" i="0" u="none" strike="noStrike" kern="1200" cap="none" spc="0" normalizeH="0" baseline="0" noProof="0" dirty="0">
                      <a:ln>
                        <a:noFill/>
                      </a:ln>
                      <a:solidFill>
                        <a:srgbClr val="FF9900"/>
                      </a:solidFill>
                      <a:effectLst/>
                      <a:uLnTx/>
                      <a:uFillTx/>
                      <a:latin typeface="Arial" panose="020B0604020202020204" pitchFamily="34" charset="0"/>
                      <a:ea typeface="MS PGothic" panose="020B0600070205080204" pitchFamily="34" charset="-128"/>
                      <a:cs typeface="+mn-cs"/>
                    </a:rPr>
                    <a:t>β</a:t>
                  </a:r>
                  <a:r>
                    <a:rPr kumimoji="0" lang="en-US" sz="2000" b="0" i="0" u="none" strike="noStrike" kern="1200" cap="none" spc="0" normalizeH="0" baseline="0" noProof="0" dirty="0">
                      <a:ln>
                        <a:noFill/>
                      </a:ln>
                      <a:solidFill>
                        <a:srgbClr val="FF9900"/>
                      </a:solidFill>
                      <a:effectLst/>
                      <a:uLnTx/>
                      <a:uFillTx/>
                      <a:latin typeface="Arial" panose="020B0604020202020204" pitchFamily="34" charset="0"/>
                      <a:ea typeface="MS PGothic" panose="020B0600070205080204" pitchFamily="34" charset="-128"/>
                      <a:cs typeface="+mn-cs"/>
                    </a:rPr>
                    <a:t> </a:t>
                  </a:r>
                  <a:r>
                    <a:rPr kumimoji="0" lang="en-US" sz="2000" b="1" i="0" u="none" strike="noStrike" kern="0" cap="none" spc="0" normalizeH="0" baseline="0" noProof="0" dirty="0">
                      <a:ln>
                        <a:noFill/>
                      </a:ln>
                      <a:solidFill>
                        <a:srgbClr val="155C97"/>
                      </a:solidFill>
                      <a:effectLst/>
                      <a:uLnTx/>
                      <a:uFillTx/>
                      <a:latin typeface="Arial" panose="020B0604020202020204" pitchFamily="34" charset="0"/>
                      <a:ea typeface="MS PGothic" panose="020B0600070205080204" pitchFamily="34" charset="-128"/>
                      <a:cs typeface="+mn-cs"/>
                    </a:rPr>
                    <a:t>(1/ºC)</a:t>
                  </a:r>
                </a:p>
              </p:txBody>
            </p:sp>
            <p:sp>
              <p:nvSpPr>
                <p:cNvPr id="58" name="Rectangle 20"/>
                <p:cNvSpPr>
                  <a:spLocks noChangeArrowheads="1"/>
                </p:cNvSpPr>
                <p:nvPr/>
              </p:nvSpPr>
              <p:spPr bwMode="auto">
                <a:xfrm>
                  <a:off x="2399" y="2761"/>
                  <a:ext cx="559" cy="210"/>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rial" charset="0"/>
                      <a:ea typeface="ＭＳ Ｐゴシック" charset="0"/>
                      <a:cs typeface="+mn-cs"/>
                    </a:rPr>
                    <a:t>Glass</a:t>
                  </a:r>
                </a:p>
              </p:txBody>
            </p:sp>
            <p:sp>
              <p:nvSpPr>
                <p:cNvPr id="59" name="Line 21"/>
                <p:cNvSpPr>
                  <a:spLocks noChangeShapeType="1"/>
                </p:cNvSpPr>
                <p:nvPr/>
              </p:nvSpPr>
              <p:spPr bwMode="auto">
                <a:xfrm flipV="1">
                  <a:off x="4870" y="2992"/>
                  <a:ext cx="0" cy="200"/>
                </a:xfrm>
                <a:prstGeom prst="line">
                  <a:avLst/>
                </a:prstGeom>
                <a:noFill/>
                <a:ln w="12700">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60" name="Rectangle 22"/>
                <p:cNvSpPr>
                  <a:spLocks noChangeArrowheads="1"/>
                </p:cNvSpPr>
                <p:nvPr/>
              </p:nvSpPr>
              <p:spPr bwMode="auto">
                <a:xfrm>
                  <a:off x="3783" y="2761"/>
                  <a:ext cx="385" cy="210"/>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rial" charset="0"/>
                      <a:ea typeface="ＭＳ Ｐゴシック" charset="0"/>
                      <a:cs typeface="+mn-cs"/>
                    </a:rPr>
                    <a:t>Hg</a:t>
                  </a:r>
                </a:p>
              </p:txBody>
            </p:sp>
            <p:sp>
              <p:nvSpPr>
                <p:cNvPr id="61" name="Line 23"/>
                <p:cNvSpPr>
                  <a:spLocks noChangeShapeType="1"/>
                </p:cNvSpPr>
                <p:nvPr/>
              </p:nvSpPr>
              <p:spPr bwMode="auto">
                <a:xfrm flipV="1">
                  <a:off x="2662" y="2992"/>
                  <a:ext cx="0" cy="200"/>
                </a:xfrm>
                <a:prstGeom prst="line">
                  <a:avLst/>
                </a:prstGeom>
                <a:noFill/>
                <a:ln w="12700">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62" name="Line 24"/>
                <p:cNvSpPr>
                  <a:spLocks noChangeShapeType="1"/>
                </p:cNvSpPr>
                <p:nvPr/>
              </p:nvSpPr>
              <p:spPr bwMode="auto">
                <a:xfrm flipV="1">
                  <a:off x="1606" y="2992"/>
                  <a:ext cx="0" cy="200"/>
                </a:xfrm>
                <a:prstGeom prst="line">
                  <a:avLst/>
                </a:prstGeom>
                <a:noFill/>
                <a:ln w="12700">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63" name="Rectangle 25"/>
                <p:cNvSpPr>
                  <a:spLocks noChangeArrowheads="1"/>
                </p:cNvSpPr>
                <p:nvPr/>
              </p:nvSpPr>
              <p:spPr bwMode="auto">
                <a:xfrm>
                  <a:off x="1383" y="2761"/>
                  <a:ext cx="620" cy="210"/>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rial" charset="0"/>
                      <a:ea typeface="ＭＳ Ｐゴシック" charset="0"/>
                      <a:cs typeface="+mn-cs"/>
                    </a:rPr>
                    <a:t>Quartz</a:t>
                  </a:r>
                </a:p>
              </p:txBody>
            </p:sp>
            <p:sp>
              <p:nvSpPr>
                <p:cNvPr id="64" name="Line 26"/>
                <p:cNvSpPr>
                  <a:spLocks noChangeShapeType="1"/>
                </p:cNvSpPr>
                <p:nvPr/>
              </p:nvSpPr>
              <p:spPr bwMode="auto">
                <a:xfrm flipV="1">
                  <a:off x="3430" y="2992"/>
                  <a:ext cx="0" cy="200"/>
                </a:xfrm>
                <a:prstGeom prst="line">
                  <a:avLst/>
                </a:prstGeom>
                <a:noFill/>
                <a:ln w="12700">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65" name="Rectangle 27"/>
                <p:cNvSpPr>
                  <a:spLocks noChangeArrowheads="1"/>
                </p:cNvSpPr>
                <p:nvPr/>
              </p:nvSpPr>
              <p:spPr bwMode="auto">
                <a:xfrm>
                  <a:off x="4693" y="2761"/>
                  <a:ext cx="386" cy="210"/>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rial" charset="0"/>
                      <a:ea typeface="ＭＳ Ｐゴシック" charset="0"/>
                      <a:cs typeface="+mn-cs"/>
                    </a:rPr>
                    <a:t>Air</a:t>
                  </a:r>
                  <a:endParaRPr kumimoji="0" lang="en-US" sz="2000" b="1" i="0" u="none" strike="noStrike" kern="0" cap="none" spc="0" normalizeH="0" baseline="-25000" noProof="0">
                    <a:ln>
                      <a:noFill/>
                    </a:ln>
                    <a:solidFill>
                      <a:sysClr val="windowText" lastClr="000000"/>
                    </a:solidFill>
                    <a:effectLst/>
                    <a:uLnTx/>
                    <a:uFillTx/>
                    <a:latin typeface="Arial" charset="0"/>
                    <a:ea typeface="ＭＳ Ｐゴシック" charset="0"/>
                    <a:cs typeface="+mn-cs"/>
                  </a:endParaRPr>
                </a:p>
              </p:txBody>
            </p:sp>
            <p:sp>
              <p:nvSpPr>
                <p:cNvPr id="66" name="Rectangle 28"/>
                <p:cNvSpPr>
                  <a:spLocks noChangeArrowheads="1"/>
                </p:cNvSpPr>
                <p:nvPr/>
              </p:nvSpPr>
              <p:spPr bwMode="auto">
                <a:xfrm>
                  <a:off x="4622" y="3291"/>
                  <a:ext cx="428" cy="223"/>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10</a:t>
                  </a:r>
                  <a:r>
                    <a:rPr kumimoji="0" lang="en-US" sz="2000" b="1" i="0" u="none" strike="noStrike" kern="0" cap="none" spc="0" normalizeH="0" baseline="3000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–3</a:t>
                  </a:r>
                </a:p>
              </p:txBody>
            </p:sp>
            <p:sp>
              <p:nvSpPr>
                <p:cNvPr id="67" name="Rectangle 29"/>
                <p:cNvSpPr>
                  <a:spLocks noChangeArrowheads="1"/>
                </p:cNvSpPr>
                <p:nvPr/>
              </p:nvSpPr>
              <p:spPr bwMode="auto">
                <a:xfrm>
                  <a:off x="3351" y="2761"/>
                  <a:ext cx="333" cy="210"/>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rial" charset="0"/>
                      <a:ea typeface="ＭＳ Ｐゴシック" charset="0"/>
                      <a:cs typeface="+mn-cs"/>
                    </a:rPr>
                    <a:t>Al</a:t>
                  </a:r>
                </a:p>
              </p:txBody>
            </p:sp>
            <p:sp>
              <p:nvSpPr>
                <p:cNvPr id="68" name="Rectangle 30"/>
                <p:cNvSpPr>
                  <a:spLocks noChangeArrowheads="1"/>
                </p:cNvSpPr>
                <p:nvPr/>
              </p:nvSpPr>
              <p:spPr bwMode="auto">
                <a:xfrm>
                  <a:off x="2882" y="2761"/>
                  <a:ext cx="487" cy="210"/>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rial" charset="0"/>
                      <a:ea typeface="ＭＳ Ｐゴシック" charset="0"/>
                      <a:cs typeface="+mn-cs"/>
                    </a:rPr>
                    <a:t>Steel</a:t>
                  </a:r>
                </a:p>
              </p:txBody>
            </p:sp>
            <p:sp>
              <p:nvSpPr>
                <p:cNvPr id="69" name="Line 31"/>
                <p:cNvSpPr>
                  <a:spLocks noChangeShapeType="1"/>
                </p:cNvSpPr>
                <p:nvPr/>
              </p:nvSpPr>
              <p:spPr bwMode="auto">
                <a:xfrm flipV="1">
                  <a:off x="3910" y="2992"/>
                  <a:ext cx="0" cy="200"/>
                </a:xfrm>
                <a:prstGeom prst="line">
                  <a:avLst/>
                </a:prstGeom>
                <a:noFill/>
                <a:ln w="12700">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70" name="Line 32"/>
                <p:cNvSpPr>
                  <a:spLocks noChangeShapeType="1"/>
                </p:cNvSpPr>
                <p:nvPr/>
              </p:nvSpPr>
              <p:spPr bwMode="auto">
                <a:xfrm flipV="1">
                  <a:off x="3142" y="2992"/>
                  <a:ext cx="0" cy="200"/>
                </a:xfrm>
                <a:prstGeom prst="line">
                  <a:avLst/>
                </a:prstGeom>
                <a:noFill/>
                <a:ln w="12700">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grpSp>
        </p:grpSp>
      </p:grpSp>
    </p:spTree>
    <p:extLst>
      <p:ext uri="{BB962C8B-B14F-4D97-AF65-F5344CB8AC3E}">
        <p14:creationId xmlns:p14="http://schemas.microsoft.com/office/powerpoint/2010/main" val="518566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3" name="Title 2"/>
          <p:cNvSpPr>
            <a:spLocks noGrp="1"/>
          </p:cNvSpPr>
          <p:nvPr>
            <p:ph type="title"/>
          </p:nvPr>
        </p:nvSpPr>
        <p:spPr/>
        <p:txBody>
          <a:bodyPr/>
          <a:lstStyle/>
          <a:p>
            <a:r>
              <a:rPr lang="en-US" sz="3200" dirty="0"/>
              <a:t>A steel ring stands on edge with a rod of unknown material inside. As this system is heated, for which of the following rod materials will the rod eventually touch the top of the ring?</a:t>
            </a:r>
            <a:br>
              <a:rPr lang="en-US" sz="3200" dirty="0"/>
            </a:br>
            <a:endParaRPr lang="en-US" sz="3200" dirty="0"/>
          </a:p>
        </p:txBody>
      </p:sp>
      <p:sp>
        <p:nvSpPr>
          <p:cNvPr id="4" name="Text Placeholder 3"/>
          <p:cNvSpPr>
            <a:spLocks noGrp="1"/>
          </p:cNvSpPr>
          <p:nvPr>
            <p:ph type="body" sz="quarter" idx="13"/>
          </p:nvPr>
        </p:nvSpPr>
        <p:spPr>
          <a:xfrm>
            <a:off x="154451" y="4352884"/>
            <a:ext cx="8827870" cy="2123841"/>
          </a:xfrm>
        </p:spPr>
        <p:txBody>
          <a:bodyPr/>
          <a:lstStyle/>
          <a:p>
            <a:r>
              <a:rPr lang="en-US" b="1" dirty="0">
                <a:solidFill>
                  <a:srgbClr val="0066FF"/>
                </a:solidFill>
              </a:rPr>
              <a:t>Aluminum</a:t>
            </a:r>
            <a:r>
              <a:rPr lang="en-US" dirty="0"/>
              <a:t> is the only material that </a:t>
            </a:r>
            <a:br>
              <a:rPr lang="en-US" dirty="0"/>
            </a:br>
            <a:r>
              <a:rPr lang="en-US" dirty="0"/>
              <a:t>has a </a:t>
            </a:r>
            <a:r>
              <a:rPr lang="en-US" b="1" dirty="0">
                <a:solidFill>
                  <a:srgbClr val="0066FF"/>
                </a:solidFill>
              </a:rPr>
              <a:t>larger </a:t>
            </a:r>
            <a:r>
              <a:rPr lang="el-GR" b="1" i="1" dirty="0">
                <a:solidFill>
                  <a:srgbClr val="0066FF"/>
                </a:solidFill>
              </a:rPr>
              <a:t>β</a:t>
            </a:r>
            <a:r>
              <a:rPr lang="en-US" b="1" dirty="0">
                <a:solidFill>
                  <a:srgbClr val="0066FF"/>
                </a:solidFill>
              </a:rPr>
              <a:t> value</a:t>
            </a:r>
            <a:r>
              <a:rPr lang="en-US" dirty="0"/>
              <a:t> than the steel </a:t>
            </a:r>
            <a:br>
              <a:rPr lang="en-US" dirty="0"/>
            </a:br>
            <a:r>
              <a:rPr lang="en-US" dirty="0"/>
              <a:t>ring, so that means that the </a:t>
            </a:r>
            <a:r>
              <a:rPr lang="en-US" b="1" dirty="0">
                <a:solidFill>
                  <a:srgbClr val="0066FF"/>
                </a:solidFill>
              </a:rPr>
              <a:t>aluminum </a:t>
            </a:r>
            <a:br>
              <a:rPr lang="en-US" b="1" dirty="0">
                <a:solidFill>
                  <a:srgbClr val="0066FF"/>
                </a:solidFill>
              </a:rPr>
            </a:br>
            <a:r>
              <a:rPr lang="en-US" b="1" dirty="0">
                <a:solidFill>
                  <a:srgbClr val="0066FF"/>
                </a:solidFill>
              </a:rPr>
              <a:t>rod will expand more than the steel ring</a:t>
            </a:r>
            <a:r>
              <a:rPr lang="en-US" dirty="0"/>
              <a:t>. Thus, only in that case does the rod have a chance of reaching the top of the steel ring.</a:t>
            </a:r>
          </a:p>
        </p:txBody>
      </p:sp>
      <p:sp>
        <p:nvSpPr>
          <p:cNvPr id="5" name="Text Placeholder 4"/>
          <p:cNvSpPr>
            <a:spLocks noGrp="1"/>
          </p:cNvSpPr>
          <p:nvPr>
            <p:ph type="body" sz="quarter" idx="12"/>
          </p:nvPr>
        </p:nvSpPr>
        <p:spPr/>
        <p:txBody>
          <a:bodyPr/>
          <a:lstStyle/>
          <a:p>
            <a:r>
              <a:rPr lang="en-US"/>
              <a:t>Steel Ring</a:t>
            </a:r>
            <a:endParaRPr lang="en-US" dirty="0"/>
          </a:p>
        </p:txBody>
      </p:sp>
      <p:sp>
        <p:nvSpPr>
          <p:cNvPr id="6" name="Text Placeholder 5"/>
          <p:cNvSpPr>
            <a:spLocks noGrp="1"/>
          </p:cNvSpPr>
          <p:nvPr>
            <p:ph type="body" sz="quarter" idx="14"/>
          </p:nvPr>
        </p:nvSpPr>
        <p:spPr>
          <a:xfrm>
            <a:off x="361950" y="1990846"/>
            <a:ext cx="8324850" cy="4135318"/>
          </a:xfrm>
        </p:spPr>
        <p:txBody>
          <a:bodyPr/>
          <a:lstStyle/>
          <a:p>
            <a:r>
              <a:rPr lang="en-US" b="1" dirty="0"/>
              <a:t>Aluminum</a:t>
            </a:r>
          </a:p>
          <a:p>
            <a:r>
              <a:rPr lang="en-US" dirty="0"/>
              <a:t>Steel</a:t>
            </a:r>
          </a:p>
          <a:p>
            <a:r>
              <a:rPr lang="en-US" dirty="0"/>
              <a:t>Glass</a:t>
            </a:r>
          </a:p>
          <a:p>
            <a:r>
              <a:rPr lang="en-US" dirty="0"/>
              <a:t>All three</a:t>
            </a:r>
          </a:p>
        </p:txBody>
      </p:sp>
      <p:sp>
        <p:nvSpPr>
          <p:cNvPr id="44" name="AutoShape 39" descr="White marble"/>
          <p:cNvSpPr>
            <a:spLocks noChangeArrowheads="1"/>
          </p:cNvSpPr>
          <p:nvPr/>
        </p:nvSpPr>
        <p:spPr bwMode="auto">
          <a:xfrm>
            <a:off x="6702555" y="4169925"/>
            <a:ext cx="104775" cy="1590675"/>
          </a:xfrm>
          <a:prstGeom prst="can">
            <a:avLst>
              <a:gd name="adj" fmla="val 69654"/>
            </a:avLst>
          </a:prstGeom>
          <a:blipFill dpi="0" rotWithShape="0">
            <a:blip r:embed="rId2"/>
            <a:srcRect/>
            <a:tile tx="0" ty="0" sx="100000" sy="100000" flip="none" algn="tl"/>
          </a:blipFill>
          <a:ln w="28575">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grpSp>
        <p:nvGrpSpPr>
          <p:cNvPr id="7" name="Group 6"/>
          <p:cNvGrpSpPr>
            <a:grpSpLocks noChangeAspect="1"/>
          </p:cNvGrpSpPr>
          <p:nvPr/>
        </p:nvGrpSpPr>
        <p:grpSpPr>
          <a:xfrm>
            <a:off x="3548787" y="2042876"/>
            <a:ext cx="6193870" cy="3809458"/>
            <a:chOff x="2658862" y="1719960"/>
            <a:chExt cx="6193870" cy="3809458"/>
          </a:xfrm>
        </p:grpSpPr>
        <p:grpSp>
          <p:nvGrpSpPr>
            <p:cNvPr id="41" name="Group 36"/>
            <p:cNvGrpSpPr>
              <a:grpSpLocks/>
            </p:cNvGrpSpPr>
            <p:nvPr/>
          </p:nvGrpSpPr>
          <p:grpSpPr bwMode="auto">
            <a:xfrm>
              <a:off x="4898230" y="3700618"/>
              <a:ext cx="1828800" cy="1828800"/>
              <a:chOff x="201" y="2253"/>
              <a:chExt cx="1152" cy="1152"/>
            </a:xfrm>
          </p:grpSpPr>
          <p:sp>
            <p:nvSpPr>
              <p:cNvPr id="42" name="Oval 37"/>
              <p:cNvSpPr>
                <a:spLocks noChangeArrowheads="1"/>
              </p:cNvSpPr>
              <p:nvPr/>
            </p:nvSpPr>
            <p:spPr bwMode="auto">
              <a:xfrm>
                <a:off x="201" y="2253"/>
                <a:ext cx="1152" cy="1152"/>
              </a:xfrm>
              <a:prstGeom prst="ellipse">
                <a:avLst/>
              </a:prstGeom>
              <a:noFill/>
              <a:ln w="76200">
                <a:pattFill prst="pct60">
                  <a:fgClr>
                    <a:srgbClr val="F3F3FF"/>
                  </a:fgClr>
                  <a:bgClr>
                    <a:srgbClr val="FFFFFF"/>
                  </a:bgClr>
                </a:patt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43" name="Oval 38"/>
              <p:cNvSpPr>
                <a:spLocks noChangeArrowheads="1"/>
              </p:cNvSpPr>
              <p:nvPr/>
            </p:nvSpPr>
            <p:spPr bwMode="auto">
              <a:xfrm>
                <a:off x="219" y="2274"/>
                <a:ext cx="1123" cy="1123"/>
              </a:xfrm>
              <a:prstGeom prst="ellipse">
                <a:avLst/>
              </a:prstGeom>
              <a:noFill/>
              <a:ln w="76200">
                <a:solidFill>
                  <a:srgbClr val="FF2D2D"/>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grpSp>
        <p:grpSp>
          <p:nvGrpSpPr>
            <p:cNvPr id="45" name="Group 4"/>
            <p:cNvGrpSpPr>
              <a:grpSpLocks noChangeAspect="1"/>
            </p:cNvGrpSpPr>
            <p:nvPr/>
          </p:nvGrpSpPr>
          <p:grpSpPr bwMode="auto">
            <a:xfrm>
              <a:off x="2658862" y="1719960"/>
              <a:ext cx="6193870" cy="1773555"/>
              <a:chOff x="1324" y="2741"/>
              <a:chExt cx="4034" cy="1076"/>
            </a:xfrm>
          </p:grpSpPr>
          <p:sp>
            <p:nvSpPr>
              <p:cNvPr id="46" name="Rectangle 5"/>
              <p:cNvSpPr>
                <a:spLocks noChangeArrowheads="1"/>
              </p:cNvSpPr>
              <p:nvPr/>
            </p:nvSpPr>
            <p:spPr bwMode="auto">
              <a:xfrm>
                <a:off x="1324" y="2741"/>
                <a:ext cx="4034" cy="1076"/>
              </a:xfrm>
              <a:prstGeom prst="rect">
                <a:avLst/>
              </a:prstGeom>
              <a:solidFill>
                <a:srgbClr val="E7E8FD"/>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grpSp>
            <p:nvGrpSpPr>
              <p:cNvPr id="47" name="Group 6"/>
              <p:cNvGrpSpPr>
                <a:grpSpLocks/>
              </p:cNvGrpSpPr>
              <p:nvPr/>
            </p:nvGrpSpPr>
            <p:grpSpPr bwMode="auto">
              <a:xfrm>
                <a:off x="1350" y="2761"/>
                <a:ext cx="3947" cy="945"/>
                <a:chOff x="1350" y="2761"/>
                <a:chExt cx="3947" cy="945"/>
              </a:xfrm>
            </p:grpSpPr>
            <p:sp>
              <p:nvSpPr>
                <p:cNvPr id="48" name="Rectangle 7"/>
                <p:cNvSpPr>
                  <a:spLocks noChangeArrowheads="1"/>
                </p:cNvSpPr>
                <p:nvPr/>
              </p:nvSpPr>
              <p:spPr bwMode="auto">
                <a:xfrm>
                  <a:off x="2094" y="3138"/>
                  <a:ext cx="128" cy="214"/>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49" name="Line 8"/>
                <p:cNvSpPr>
                  <a:spLocks noChangeShapeType="1"/>
                </p:cNvSpPr>
                <p:nvPr/>
              </p:nvSpPr>
              <p:spPr bwMode="auto">
                <a:xfrm>
                  <a:off x="1350" y="3204"/>
                  <a:ext cx="3947"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0" name="Line 9"/>
                <p:cNvSpPr>
                  <a:spLocks noChangeShapeType="1"/>
                </p:cNvSpPr>
                <p:nvPr/>
              </p:nvSpPr>
              <p:spPr bwMode="auto">
                <a:xfrm>
                  <a:off x="1531"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1" name="Line 10"/>
                <p:cNvSpPr>
                  <a:spLocks noChangeShapeType="1"/>
                </p:cNvSpPr>
                <p:nvPr/>
              </p:nvSpPr>
              <p:spPr bwMode="auto">
                <a:xfrm>
                  <a:off x="2062"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2" name="Line 11"/>
                <p:cNvSpPr>
                  <a:spLocks noChangeShapeType="1"/>
                </p:cNvSpPr>
                <p:nvPr/>
              </p:nvSpPr>
              <p:spPr bwMode="auto">
                <a:xfrm>
                  <a:off x="3646"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3" name="Line 12"/>
                <p:cNvSpPr>
                  <a:spLocks noChangeShapeType="1"/>
                </p:cNvSpPr>
                <p:nvPr/>
              </p:nvSpPr>
              <p:spPr bwMode="auto">
                <a:xfrm>
                  <a:off x="2590"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4" name="Line 13"/>
                <p:cNvSpPr>
                  <a:spLocks noChangeShapeType="1"/>
                </p:cNvSpPr>
                <p:nvPr/>
              </p:nvSpPr>
              <p:spPr bwMode="auto">
                <a:xfrm>
                  <a:off x="3118"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5" name="Line 14"/>
                <p:cNvSpPr>
                  <a:spLocks noChangeShapeType="1"/>
                </p:cNvSpPr>
                <p:nvPr/>
              </p:nvSpPr>
              <p:spPr bwMode="auto">
                <a:xfrm>
                  <a:off x="4174"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6" name="Line 15"/>
                <p:cNvSpPr>
                  <a:spLocks noChangeShapeType="1"/>
                </p:cNvSpPr>
                <p:nvPr/>
              </p:nvSpPr>
              <p:spPr bwMode="auto">
                <a:xfrm>
                  <a:off x="4702" y="3148"/>
                  <a:ext cx="0" cy="8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57" name="Rectangle 16"/>
                <p:cNvSpPr>
                  <a:spLocks noChangeArrowheads="1"/>
                </p:cNvSpPr>
                <p:nvPr/>
              </p:nvSpPr>
              <p:spPr bwMode="auto">
                <a:xfrm>
                  <a:off x="2438" y="3289"/>
                  <a:ext cx="428" cy="223"/>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10</a:t>
                  </a:r>
                  <a:r>
                    <a:rPr kumimoji="0" lang="en-US" sz="2000" b="1" i="0" u="none" strike="noStrike" kern="0" cap="none" spc="0" normalizeH="0" baseline="3000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–5</a:t>
                  </a:r>
                </a:p>
              </p:txBody>
            </p:sp>
            <p:sp>
              <p:nvSpPr>
                <p:cNvPr id="58" name="Rectangle 17"/>
                <p:cNvSpPr>
                  <a:spLocks noChangeArrowheads="1"/>
                </p:cNvSpPr>
                <p:nvPr/>
              </p:nvSpPr>
              <p:spPr bwMode="auto">
                <a:xfrm>
                  <a:off x="3494" y="3289"/>
                  <a:ext cx="428" cy="223"/>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10</a:t>
                  </a:r>
                  <a:r>
                    <a:rPr kumimoji="0" lang="en-US" sz="2000" b="1" i="0" u="none" strike="noStrike" kern="0" cap="none" spc="0" normalizeH="0" baseline="3000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–4</a:t>
                  </a:r>
                </a:p>
              </p:txBody>
            </p:sp>
            <p:sp>
              <p:nvSpPr>
                <p:cNvPr id="59" name="Rectangle 18"/>
                <p:cNvSpPr>
                  <a:spLocks noChangeArrowheads="1"/>
                </p:cNvSpPr>
                <p:nvPr/>
              </p:nvSpPr>
              <p:spPr bwMode="auto">
                <a:xfrm>
                  <a:off x="1383" y="3289"/>
                  <a:ext cx="428" cy="223"/>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10</a:t>
                  </a:r>
                  <a:r>
                    <a:rPr kumimoji="0" lang="en-US" sz="2000" b="1" i="0" u="none" strike="noStrike" kern="0" cap="none" spc="0" normalizeH="0" baseline="3000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–6</a:t>
                  </a:r>
                </a:p>
              </p:txBody>
            </p:sp>
            <p:sp>
              <p:nvSpPr>
                <p:cNvPr id="60" name="Rectangle 19"/>
                <p:cNvSpPr>
                  <a:spLocks noChangeArrowheads="1"/>
                </p:cNvSpPr>
                <p:nvPr/>
              </p:nvSpPr>
              <p:spPr bwMode="auto">
                <a:xfrm>
                  <a:off x="1904" y="3483"/>
                  <a:ext cx="3353" cy="223"/>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1" u="none" strike="noStrike" kern="0" cap="none" spc="0" normalizeH="0" baseline="0" noProof="0" dirty="0">
                      <a:ln>
                        <a:noFill/>
                      </a:ln>
                      <a:solidFill>
                        <a:srgbClr val="155C97"/>
                      </a:solidFill>
                      <a:effectLst/>
                      <a:uLnTx/>
                      <a:uFillTx/>
                      <a:latin typeface="Arial" panose="020B0604020202020204" pitchFamily="34" charset="0"/>
                      <a:ea typeface="MS PGothic" panose="020B0600070205080204" pitchFamily="34" charset="-128"/>
                      <a:cs typeface="+mn-cs"/>
                    </a:rPr>
                    <a:t>Coefficient of volume expansion </a:t>
                  </a:r>
                  <a:r>
                    <a:rPr kumimoji="0" lang="el-GR" sz="2000" b="0" i="0" u="none" strike="noStrike" kern="1200" cap="none" spc="0" normalizeH="0" baseline="0" noProof="0" dirty="0">
                      <a:ln>
                        <a:noFill/>
                      </a:ln>
                      <a:solidFill>
                        <a:srgbClr val="FF9900"/>
                      </a:solidFill>
                      <a:effectLst/>
                      <a:uLnTx/>
                      <a:uFillTx/>
                      <a:latin typeface="Arial" panose="020B0604020202020204" pitchFamily="34" charset="0"/>
                      <a:ea typeface="MS PGothic" panose="020B0600070205080204" pitchFamily="34" charset="-128"/>
                      <a:cs typeface="+mn-cs"/>
                    </a:rPr>
                    <a:t>β</a:t>
                  </a:r>
                  <a:r>
                    <a:rPr kumimoji="0" lang="en-US" sz="2000" b="0" i="0" u="none" strike="noStrike" kern="1200" cap="none" spc="0" normalizeH="0" baseline="0" noProof="0" dirty="0">
                      <a:ln>
                        <a:noFill/>
                      </a:ln>
                      <a:solidFill>
                        <a:srgbClr val="FF9900"/>
                      </a:solidFill>
                      <a:effectLst/>
                      <a:uLnTx/>
                      <a:uFillTx/>
                      <a:latin typeface="Arial" panose="020B0604020202020204" pitchFamily="34" charset="0"/>
                      <a:ea typeface="MS PGothic" panose="020B0600070205080204" pitchFamily="34" charset="-128"/>
                      <a:cs typeface="+mn-cs"/>
                    </a:rPr>
                    <a:t> </a:t>
                  </a:r>
                  <a:r>
                    <a:rPr kumimoji="0" lang="en-US" sz="2000" b="1" i="0" u="none" strike="noStrike" kern="0" cap="none" spc="0" normalizeH="0" baseline="0" noProof="0" dirty="0">
                      <a:ln>
                        <a:noFill/>
                      </a:ln>
                      <a:solidFill>
                        <a:srgbClr val="155C97"/>
                      </a:solidFill>
                      <a:effectLst/>
                      <a:uLnTx/>
                      <a:uFillTx/>
                      <a:latin typeface="Arial" panose="020B0604020202020204" pitchFamily="34" charset="0"/>
                      <a:ea typeface="MS PGothic" panose="020B0600070205080204" pitchFamily="34" charset="-128"/>
                      <a:cs typeface="+mn-cs"/>
                    </a:rPr>
                    <a:t>(1/ºC)</a:t>
                  </a:r>
                </a:p>
              </p:txBody>
            </p:sp>
            <p:sp>
              <p:nvSpPr>
                <p:cNvPr id="61" name="Rectangle 20"/>
                <p:cNvSpPr>
                  <a:spLocks noChangeArrowheads="1"/>
                </p:cNvSpPr>
                <p:nvPr/>
              </p:nvSpPr>
              <p:spPr bwMode="auto">
                <a:xfrm>
                  <a:off x="2399" y="2761"/>
                  <a:ext cx="559" cy="210"/>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rial" charset="0"/>
                      <a:ea typeface="ＭＳ Ｐゴシック" charset="0"/>
                      <a:cs typeface="+mn-cs"/>
                    </a:rPr>
                    <a:t>Glass</a:t>
                  </a:r>
                </a:p>
              </p:txBody>
            </p:sp>
            <p:sp>
              <p:nvSpPr>
                <p:cNvPr id="62" name="Line 21"/>
                <p:cNvSpPr>
                  <a:spLocks noChangeShapeType="1"/>
                </p:cNvSpPr>
                <p:nvPr/>
              </p:nvSpPr>
              <p:spPr bwMode="auto">
                <a:xfrm flipV="1">
                  <a:off x="4870" y="2992"/>
                  <a:ext cx="0" cy="200"/>
                </a:xfrm>
                <a:prstGeom prst="line">
                  <a:avLst/>
                </a:prstGeom>
                <a:noFill/>
                <a:ln w="12700">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63" name="Rectangle 22"/>
                <p:cNvSpPr>
                  <a:spLocks noChangeArrowheads="1"/>
                </p:cNvSpPr>
                <p:nvPr/>
              </p:nvSpPr>
              <p:spPr bwMode="auto">
                <a:xfrm>
                  <a:off x="3783" y="2761"/>
                  <a:ext cx="385" cy="210"/>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rial" charset="0"/>
                      <a:ea typeface="ＭＳ Ｐゴシック" charset="0"/>
                      <a:cs typeface="+mn-cs"/>
                    </a:rPr>
                    <a:t>Hg</a:t>
                  </a:r>
                </a:p>
              </p:txBody>
            </p:sp>
            <p:sp>
              <p:nvSpPr>
                <p:cNvPr id="64" name="Line 23"/>
                <p:cNvSpPr>
                  <a:spLocks noChangeShapeType="1"/>
                </p:cNvSpPr>
                <p:nvPr/>
              </p:nvSpPr>
              <p:spPr bwMode="auto">
                <a:xfrm flipV="1">
                  <a:off x="2662" y="2992"/>
                  <a:ext cx="0" cy="200"/>
                </a:xfrm>
                <a:prstGeom prst="line">
                  <a:avLst/>
                </a:prstGeom>
                <a:noFill/>
                <a:ln w="12700">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65" name="Line 24"/>
                <p:cNvSpPr>
                  <a:spLocks noChangeShapeType="1"/>
                </p:cNvSpPr>
                <p:nvPr/>
              </p:nvSpPr>
              <p:spPr bwMode="auto">
                <a:xfrm flipV="1">
                  <a:off x="1606" y="2992"/>
                  <a:ext cx="0" cy="200"/>
                </a:xfrm>
                <a:prstGeom prst="line">
                  <a:avLst/>
                </a:prstGeom>
                <a:noFill/>
                <a:ln w="12700">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66" name="Rectangle 25"/>
                <p:cNvSpPr>
                  <a:spLocks noChangeArrowheads="1"/>
                </p:cNvSpPr>
                <p:nvPr/>
              </p:nvSpPr>
              <p:spPr bwMode="auto">
                <a:xfrm>
                  <a:off x="1383" y="2761"/>
                  <a:ext cx="620" cy="210"/>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rial" charset="0"/>
                      <a:ea typeface="ＭＳ Ｐゴシック" charset="0"/>
                      <a:cs typeface="+mn-cs"/>
                    </a:rPr>
                    <a:t>Quartz</a:t>
                  </a:r>
                </a:p>
              </p:txBody>
            </p:sp>
            <p:sp>
              <p:nvSpPr>
                <p:cNvPr id="67" name="Line 26"/>
                <p:cNvSpPr>
                  <a:spLocks noChangeShapeType="1"/>
                </p:cNvSpPr>
                <p:nvPr/>
              </p:nvSpPr>
              <p:spPr bwMode="auto">
                <a:xfrm flipV="1">
                  <a:off x="3430" y="2992"/>
                  <a:ext cx="0" cy="200"/>
                </a:xfrm>
                <a:prstGeom prst="line">
                  <a:avLst/>
                </a:prstGeom>
                <a:noFill/>
                <a:ln w="12700">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68" name="Rectangle 27"/>
                <p:cNvSpPr>
                  <a:spLocks noChangeArrowheads="1"/>
                </p:cNvSpPr>
                <p:nvPr/>
              </p:nvSpPr>
              <p:spPr bwMode="auto">
                <a:xfrm>
                  <a:off x="4693" y="2761"/>
                  <a:ext cx="386" cy="210"/>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rial" charset="0"/>
                      <a:ea typeface="ＭＳ Ｐゴシック" charset="0"/>
                      <a:cs typeface="+mn-cs"/>
                    </a:rPr>
                    <a:t>Air</a:t>
                  </a:r>
                  <a:endParaRPr kumimoji="0" lang="en-US" sz="2000" b="1" i="0" u="none" strike="noStrike" kern="0" cap="none" spc="0" normalizeH="0" baseline="-25000" noProof="0">
                    <a:ln>
                      <a:noFill/>
                    </a:ln>
                    <a:solidFill>
                      <a:sysClr val="windowText" lastClr="000000"/>
                    </a:solidFill>
                    <a:effectLst/>
                    <a:uLnTx/>
                    <a:uFillTx/>
                    <a:latin typeface="Arial" charset="0"/>
                    <a:ea typeface="ＭＳ Ｐゴシック" charset="0"/>
                    <a:cs typeface="+mn-cs"/>
                  </a:endParaRPr>
                </a:p>
              </p:txBody>
            </p:sp>
            <p:sp>
              <p:nvSpPr>
                <p:cNvPr id="69" name="Rectangle 28"/>
                <p:cNvSpPr>
                  <a:spLocks noChangeArrowheads="1"/>
                </p:cNvSpPr>
                <p:nvPr/>
              </p:nvSpPr>
              <p:spPr bwMode="auto">
                <a:xfrm>
                  <a:off x="4622" y="3291"/>
                  <a:ext cx="428" cy="223"/>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10</a:t>
                  </a:r>
                  <a:r>
                    <a:rPr kumimoji="0" lang="en-US" sz="2000" b="1" i="0" u="none" strike="noStrike" kern="0" cap="none" spc="0" normalizeH="0" baseline="30000" noProof="0" dirty="0">
                      <a:ln>
                        <a:noFill/>
                      </a:ln>
                      <a:solidFill>
                        <a:sysClr val="windowText" lastClr="000000"/>
                      </a:solidFill>
                      <a:effectLst/>
                      <a:uLnTx/>
                      <a:uFillTx/>
                      <a:latin typeface="Arial" panose="020B0604020202020204" pitchFamily="34" charset="0"/>
                      <a:ea typeface="ＭＳ Ｐゴシック" charset="0"/>
                      <a:cs typeface="Arial" pitchFamily="34" charset="0"/>
                    </a:rPr>
                    <a:t>–3</a:t>
                  </a:r>
                </a:p>
              </p:txBody>
            </p:sp>
            <p:sp>
              <p:nvSpPr>
                <p:cNvPr id="70" name="Rectangle 29"/>
                <p:cNvSpPr>
                  <a:spLocks noChangeArrowheads="1"/>
                </p:cNvSpPr>
                <p:nvPr/>
              </p:nvSpPr>
              <p:spPr bwMode="auto">
                <a:xfrm>
                  <a:off x="3351" y="2761"/>
                  <a:ext cx="333" cy="210"/>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rial" charset="0"/>
                      <a:ea typeface="ＭＳ Ｐゴシック" charset="0"/>
                      <a:cs typeface="+mn-cs"/>
                    </a:rPr>
                    <a:t>Al</a:t>
                  </a:r>
                </a:p>
              </p:txBody>
            </p:sp>
            <p:sp>
              <p:nvSpPr>
                <p:cNvPr id="71" name="Rectangle 30"/>
                <p:cNvSpPr>
                  <a:spLocks noChangeArrowheads="1"/>
                </p:cNvSpPr>
                <p:nvPr/>
              </p:nvSpPr>
              <p:spPr bwMode="auto">
                <a:xfrm>
                  <a:off x="2882" y="2761"/>
                  <a:ext cx="487" cy="210"/>
                </a:xfrm>
                <a:prstGeom prst="rect">
                  <a:avLst/>
                </a:prstGeom>
                <a:solidFill>
                  <a:srgbClr val="E7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285750" marR="0" lvl="0" indent="-285750" algn="l" defTabSz="914400"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rial" charset="0"/>
                      <a:ea typeface="ＭＳ Ｐゴシック" charset="0"/>
                      <a:cs typeface="+mn-cs"/>
                    </a:rPr>
                    <a:t>Steel</a:t>
                  </a:r>
                </a:p>
              </p:txBody>
            </p:sp>
            <p:sp>
              <p:nvSpPr>
                <p:cNvPr id="72" name="Line 31"/>
                <p:cNvSpPr>
                  <a:spLocks noChangeShapeType="1"/>
                </p:cNvSpPr>
                <p:nvPr/>
              </p:nvSpPr>
              <p:spPr bwMode="auto">
                <a:xfrm flipV="1">
                  <a:off x="3910" y="2992"/>
                  <a:ext cx="0" cy="200"/>
                </a:xfrm>
                <a:prstGeom prst="line">
                  <a:avLst/>
                </a:prstGeom>
                <a:noFill/>
                <a:ln w="12700">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sp>
              <p:nvSpPr>
                <p:cNvPr id="73" name="Line 32"/>
                <p:cNvSpPr>
                  <a:spLocks noChangeShapeType="1"/>
                </p:cNvSpPr>
                <p:nvPr/>
              </p:nvSpPr>
              <p:spPr bwMode="auto">
                <a:xfrm flipV="1">
                  <a:off x="3142" y="2992"/>
                  <a:ext cx="0" cy="200"/>
                </a:xfrm>
                <a:prstGeom prst="line">
                  <a:avLst/>
                </a:prstGeom>
                <a:noFill/>
                <a:ln w="12700">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0"/>
                    <a:cs typeface="+mn-cs"/>
                  </a:endParaRPr>
                </a:p>
              </p:txBody>
            </p:sp>
          </p:grpSp>
        </p:grpSp>
      </p:grpSp>
    </p:spTree>
    <p:extLst>
      <p:ext uri="{BB962C8B-B14F-4D97-AF65-F5344CB8AC3E}">
        <p14:creationId xmlns:p14="http://schemas.microsoft.com/office/powerpoint/2010/main" val="20385314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 </a:t>
            </a:r>
            <a:r>
              <a:rPr lang="en-US" dirty="0"/>
              <a:t>Volume Thermal Expansion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9456" y="1279526"/>
                <a:ext cx="8467344" cy="4241164"/>
              </a:xfrm>
            </p:spPr>
            <p:txBody>
              <a:bodyPr/>
              <a:lstStyle/>
              <a:p>
                <a:r>
                  <a:rPr lang="en-US" dirty="0"/>
                  <a:t>The change in volume of a solid is also derived from the linear expansion:</a:t>
                </a:r>
              </a:p>
              <a:p>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𝑉</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𝐿</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3</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𝐿</m:t>
                        </m:r>
                      </m:e>
                      <m:sup>
                        <m:r>
                          <a:rPr lang="en-US" b="0" i="1" smtClean="0">
                            <a:latin typeface="Cambria Math" panose="02040503050406030204" pitchFamily="18" charset="0"/>
                            <a:ea typeface="Cambria Math" panose="02040503050406030204" pitchFamily="18" charset="0"/>
                          </a:rPr>
                          <m:t>3</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𝐿</m:t>
                        </m:r>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sup>
                        <m:r>
                          <a:rPr lang="en-US" b="0" i="1" smtClean="0">
                            <a:latin typeface="Cambria Math" panose="02040503050406030204" pitchFamily="18" charset="0"/>
                            <a:ea typeface="Cambria Math" panose="02040503050406030204" pitchFamily="18" charset="0"/>
                          </a:rPr>
                          <m:t>3</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𝐿</m:t>
                        </m:r>
                      </m:e>
                      <m:sup>
                        <m:r>
                          <a:rPr lang="en-US" b="0" i="1" smtClean="0">
                            <a:latin typeface="Cambria Math" panose="02040503050406030204" pitchFamily="18" charset="0"/>
                            <a:ea typeface="Cambria Math" panose="02040503050406030204" pitchFamily="18" charset="0"/>
                          </a:rPr>
                          <m:t>3</m:t>
                        </m:r>
                      </m:sup>
                    </m:sSup>
                    <m:r>
                      <a:rPr lang="en-US" i="1">
                        <a:latin typeface="Cambria Math" panose="02040503050406030204" pitchFamily="18" charset="0"/>
                        <a:ea typeface="Cambria Math" panose="02040503050406030204" pitchFamily="18" charset="0"/>
                      </a:rPr>
                      <m:t>+3</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𝐿</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𝑉</m:t>
                        </m:r>
                      </m:e>
                      <m:sup>
                        <m:r>
                          <a:rPr lang="en-US" i="1">
                            <a:latin typeface="Cambria Math" panose="02040503050406030204" pitchFamily="18" charset="0"/>
                            <a:ea typeface="Cambria Math" panose="02040503050406030204" pitchFamily="18" charset="0"/>
                          </a:rPr>
                          <m:t>′</m:t>
                        </m:r>
                      </m:sup>
                    </m:sSup>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𝐿</m:t>
                        </m:r>
                      </m:e>
                      <m:sup>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𝐿</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oMath>
                </a14:m>
                <a:endParaRPr lang="en-US" dirty="0">
                  <a:ea typeface="Cambria Math" panose="020405030504060302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9456" y="1279526"/>
                <a:ext cx="8467344" cy="4241164"/>
              </a:xfrm>
              <a:blipFill>
                <a:blip r:embed="rId2"/>
                <a:stretch>
                  <a:fillRect l="-1296" t="-158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grpSp>
        <p:nvGrpSpPr>
          <p:cNvPr id="5" name="Group 6"/>
          <p:cNvGrpSpPr>
            <a:grpSpLocks/>
          </p:cNvGrpSpPr>
          <p:nvPr/>
        </p:nvGrpSpPr>
        <p:grpSpPr bwMode="auto">
          <a:xfrm>
            <a:off x="3009900" y="4452620"/>
            <a:ext cx="2973388" cy="517525"/>
            <a:chOff x="1824" y="1296"/>
            <a:chExt cx="1873" cy="326"/>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 y="1296"/>
              <a:ext cx="50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 y="1296"/>
              <a:ext cx="1297"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3194727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92.168.4.30\conversion\IRDVD\JPG Creation\Walker Physics, 5e\Output\Chapter 16\DELIVERABLES_FOLDER_CH_16\FINAL_JPEG_FILES\C_Text_Elements\16_KeyEq_16-06.jpg"/>
          <p:cNvPicPr>
            <a:picLocks noChangeAspect="1" noChangeArrowheads="1"/>
          </p:cNvPicPr>
          <p:nvPr/>
        </p:nvPicPr>
        <p:blipFill rotWithShape="1">
          <a:blip r:embed="rId2">
            <a:extLst>
              <a:ext uri="{28A0092B-C50C-407E-A947-70E740481C1C}">
                <a14:useLocalDpi xmlns:a14="http://schemas.microsoft.com/office/drawing/2010/main" val="0"/>
              </a:ext>
            </a:extLst>
          </a:blip>
          <a:srcRect b="11950"/>
          <a:stretch/>
        </p:blipFill>
        <p:spPr bwMode="auto">
          <a:xfrm>
            <a:off x="280413" y="4681854"/>
            <a:ext cx="10782557" cy="16998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a-3 </a:t>
            </a:r>
            <a:r>
              <a:rPr lang="en-US" dirty="0"/>
              <a:t>Thermal Expansion</a:t>
            </a:r>
          </a:p>
        </p:txBody>
      </p:sp>
      <p:sp>
        <p:nvSpPr>
          <p:cNvPr id="3" name="Content Placeholder 2"/>
          <p:cNvSpPr>
            <a:spLocks noGrp="1"/>
          </p:cNvSpPr>
          <p:nvPr>
            <p:ph idx="1"/>
          </p:nvPr>
        </p:nvSpPr>
        <p:spPr/>
        <p:txBody>
          <a:bodyPr/>
          <a:lstStyle/>
          <a:p>
            <a:r>
              <a:rPr lang="en-US" dirty="0"/>
              <a:t>The change in volume of a solid is also derived from the linear expansion:</a:t>
            </a:r>
          </a:p>
          <a:p>
            <a:endParaRPr lang="en-US" dirty="0"/>
          </a:p>
          <a:p>
            <a:endParaRPr lang="en-US" dirty="0"/>
          </a:p>
          <a:p>
            <a:r>
              <a:rPr lang="en-US" dirty="0"/>
              <a:t>For liquids and gases, only the coefficient of volume expansion is defined:</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grpSp>
        <p:nvGrpSpPr>
          <p:cNvPr id="5" name="Group 6"/>
          <p:cNvGrpSpPr>
            <a:grpSpLocks/>
          </p:cNvGrpSpPr>
          <p:nvPr/>
        </p:nvGrpSpPr>
        <p:grpSpPr bwMode="auto">
          <a:xfrm>
            <a:off x="2895600" y="2567305"/>
            <a:ext cx="2973388" cy="517525"/>
            <a:chOff x="1824" y="1296"/>
            <a:chExt cx="1873" cy="326"/>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 y="1296"/>
              <a:ext cx="50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 y="1296"/>
              <a:ext cx="1297"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483523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 </a:t>
            </a:r>
            <a:r>
              <a:rPr lang="en-US" dirty="0"/>
              <a:t>Thermal Expansion</a:t>
            </a:r>
          </a:p>
        </p:txBody>
      </p:sp>
      <p:sp>
        <p:nvSpPr>
          <p:cNvPr id="3" name="Content Placeholder 2"/>
          <p:cNvSpPr>
            <a:spLocks noGrp="1"/>
          </p:cNvSpPr>
          <p:nvPr>
            <p:ph idx="1"/>
          </p:nvPr>
        </p:nvSpPr>
        <p:spPr/>
        <p:txBody>
          <a:bodyPr/>
          <a:lstStyle/>
          <a:p>
            <a:r>
              <a:rPr lang="en-US" dirty="0"/>
              <a:t>Some typical coefficients of volume expansion:</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pic>
        <p:nvPicPr>
          <p:cNvPr id="6146" name="Picture 2" descr="\\192.168.4.30\conversion\IRDVD\JPG Creation\Walker Physics, 5e\Output\Chapter 16\DELIVERABLES_FOLDER_CH_16\FINAL_JPEG_FILES\B_Tables\16_01_Table.jpg"/>
          <p:cNvPicPr>
            <a:picLocks noChangeAspect="1" noChangeArrowheads="1"/>
          </p:cNvPicPr>
          <p:nvPr/>
        </p:nvPicPr>
        <p:blipFill rotWithShape="1">
          <a:blip r:embed="rId2">
            <a:extLst>
              <a:ext uri="{28A0092B-C50C-407E-A947-70E740481C1C}">
                <a14:useLocalDpi xmlns:a14="http://schemas.microsoft.com/office/drawing/2010/main" val="0"/>
              </a:ext>
            </a:extLst>
          </a:blip>
          <a:srcRect l="53328" t="5537" b="3192"/>
          <a:stretch/>
        </p:blipFill>
        <p:spPr bwMode="auto">
          <a:xfrm>
            <a:off x="2577465" y="1965961"/>
            <a:ext cx="3989070" cy="441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617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in class</a:t>
            </a:r>
            <a:endParaRPr lang="en-US" dirty="0"/>
          </a:p>
        </p:txBody>
      </p:sp>
      <p:sp>
        <p:nvSpPr>
          <p:cNvPr id="4" name="Content Placeholder 3"/>
          <p:cNvSpPr>
            <a:spLocks noGrp="1"/>
          </p:cNvSpPr>
          <p:nvPr>
            <p:ph idx="1"/>
          </p:nvPr>
        </p:nvSpPr>
        <p:spPr/>
        <p:txBody>
          <a:bodyPr/>
          <a:lstStyle/>
          <a:p>
            <a:r>
              <a:rPr lang="en-US" dirty="0" smtClean="0"/>
              <a:t>During class, I shall ask you guys questions. Please send the answer to me via the </a:t>
            </a:r>
            <a:r>
              <a:rPr lang="en-US" smtClean="0"/>
              <a:t>zoom polling</a:t>
            </a:r>
            <a:r>
              <a:rPr lang="en-US" dirty="0" smtClean="0"/>
              <a:t>.</a:t>
            </a:r>
          </a:p>
          <a:p>
            <a:r>
              <a:rPr lang="en-US" dirty="0" smtClean="0"/>
              <a:t>You get full mark no matter it is correct or not, so long as you send the answer. </a:t>
            </a:r>
          </a:p>
          <a:p>
            <a:r>
              <a:rPr lang="en-US" dirty="0" smtClean="0"/>
              <a:t>Hopefully some of you or your friends know how to compile and run programs on computers.</a:t>
            </a:r>
          </a:p>
          <a:p>
            <a:r>
              <a:rPr lang="en-US" dirty="0" smtClean="0"/>
              <a:t>Later on in the class, we can learn about computer simulation and I can give you programs to run. </a:t>
            </a:r>
            <a:endParaRPr lang="en-US" dirty="0"/>
          </a:p>
        </p:txBody>
      </p:sp>
      <p:sp>
        <p:nvSpPr>
          <p:cNvPr id="3" name="Footer Placeholder 2"/>
          <p:cNvSpPr>
            <a:spLocks noGrp="1"/>
          </p:cNvSpPr>
          <p:nvPr>
            <p:ph type="ftr" sz="quarter" idx="11"/>
          </p:nvPr>
        </p:nvSpPr>
        <p:spPr/>
        <p:txBody>
          <a:bodyPr/>
          <a:lstStyle/>
          <a:p>
            <a:pPr>
              <a:defRPr/>
            </a:pPr>
            <a:r>
              <a:rPr lang="en-US" smtClean="0"/>
              <a:t>© 2017 Pearson Education, Inc.</a:t>
            </a:r>
            <a:endParaRPr lang="en-US"/>
          </a:p>
        </p:txBody>
      </p:sp>
    </p:spTree>
    <p:extLst>
      <p:ext uri="{BB962C8B-B14F-4D97-AF65-F5344CB8AC3E}">
        <p14:creationId xmlns:p14="http://schemas.microsoft.com/office/powerpoint/2010/main" val="33181062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a:t>
            </a:r>
            <a:r>
              <a:rPr lang="en-US" dirty="0" smtClean="0"/>
              <a:t>a.8</a:t>
            </a:r>
            <a:r>
              <a:rPr lang="en-US" dirty="0"/>
              <a:t/>
            </a:r>
            <a:br>
              <a:rPr lang="en-US" dirty="0"/>
            </a:br>
            <a:endParaRPr lang="en-US" dirty="0"/>
          </a:p>
        </p:txBody>
      </p:sp>
      <p:sp>
        <p:nvSpPr>
          <p:cNvPr id="4" name="Footer Placeholder 3"/>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295276" y="143900"/>
            <a:ext cx="8856346" cy="7646026"/>
          </a:xfrm>
          <a:prstGeom prst="rect">
            <a:avLst/>
          </a:prstGeom>
        </p:spPr>
      </p:pic>
    </p:spTree>
    <p:extLst>
      <p:ext uri="{BB962C8B-B14F-4D97-AF65-F5344CB8AC3E}">
        <p14:creationId xmlns:p14="http://schemas.microsoft.com/office/powerpoint/2010/main" val="11608647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431"/>
          <a:stretch/>
        </p:blipFill>
        <p:spPr>
          <a:xfrm>
            <a:off x="5487163" y="1371600"/>
            <a:ext cx="3345485" cy="5138905"/>
          </a:xfrm>
          <a:prstGeom prst="rect">
            <a:avLst/>
          </a:prstGeom>
        </p:spPr>
      </p:pic>
      <p:sp>
        <p:nvSpPr>
          <p:cNvPr id="2" name="Title 1"/>
          <p:cNvSpPr>
            <a:spLocks noGrp="1"/>
          </p:cNvSpPr>
          <p:nvPr>
            <p:ph type="title"/>
          </p:nvPr>
        </p:nvSpPr>
        <p:spPr/>
        <p:txBody>
          <a:bodyPr/>
          <a:lstStyle/>
          <a:p>
            <a:r>
              <a:rPr lang="en-US" dirty="0" smtClean="0"/>
              <a:t>a-3 </a:t>
            </a:r>
            <a:r>
              <a:rPr lang="en-US" dirty="0"/>
              <a:t>Thermal Expansion</a:t>
            </a:r>
          </a:p>
        </p:txBody>
      </p:sp>
      <p:sp>
        <p:nvSpPr>
          <p:cNvPr id="3" name="Content Placeholder 2"/>
          <p:cNvSpPr>
            <a:spLocks noGrp="1"/>
          </p:cNvSpPr>
          <p:nvPr>
            <p:ph idx="1"/>
          </p:nvPr>
        </p:nvSpPr>
        <p:spPr>
          <a:xfrm>
            <a:off x="219456" y="1279526"/>
            <a:ext cx="5152644" cy="4846638"/>
          </a:xfrm>
        </p:spPr>
        <p:txBody>
          <a:bodyPr/>
          <a:lstStyle/>
          <a:p>
            <a:r>
              <a:rPr lang="en-US" dirty="0"/>
              <a:t>Water also expands when it is heated, except when it is close to freezing; it actually expands when cooling from 4ºC to 0ºC. This is why ice floats and frozen bottles burst.</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13486781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2017 Pearson Education, Inc.</a:t>
            </a:r>
          </a:p>
        </p:txBody>
      </p:sp>
    </p:spTree>
    <p:extLst>
      <p:ext uri="{BB962C8B-B14F-4D97-AF65-F5344CB8AC3E}">
        <p14:creationId xmlns:p14="http://schemas.microsoft.com/office/powerpoint/2010/main" val="560023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Lectures will sometimes be easy, sometimes abstract. Please ask questions if you do not understand.</a:t>
            </a:r>
          </a:p>
          <a:p>
            <a:r>
              <a:rPr lang="en-US" dirty="0" smtClean="0"/>
              <a:t>.</a:t>
            </a:r>
          </a:p>
          <a:p>
            <a:endParaRPr lang="en-US" dirty="0"/>
          </a:p>
        </p:txBody>
      </p:sp>
      <p:sp>
        <p:nvSpPr>
          <p:cNvPr id="4" name="Footer Placeholder 3"/>
          <p:cNvSpPr>
            <a:spLocks noGrp="1"/>
          </p:cNvSpPr>
          <p:nvPr>
            <p:ph type="ftr" sz="quarter" idx="11"/>
          </p:nvPr>
        </p:nvSpPr>
        <p:spPr/>
        <p:txBody>
          <a:bodyPr/>
          <a:lstStyle/>
          <a:p>
            <a:pPr>
              <a:defRPr/>
            </a:pPr>
            <a:r>
              <a:rPr lang="en-US" smtClean="0"/>
              <a:t>© 2017 Pearson Education, Inc.</a:t>
            </a:r>
            <a:endParaRPr lang="en-US"/>
          </a:p>
        </p:txBody>
      </p:sp>
    </p:spTree>
    <p:extLst>
      <p:ext uri="{BB962C8B-B14F-4D97-AF65-F5344CB8AC3E}">
        <p14:creationId xmlns:p14="http://schemas.microsoft.com/office/powerpoint/2010/main" val="103190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 found thermodynamics abstract and difficult to understand.</a:t>
            </a:r>
          </a:p>
          <a:p>
            <a:r>
              <a:rPr lang="en-US" dirty="0" smtClean="0"/>
              <a:t>Statistical mechanics is more concrete. So in this course I usually start with statistical mechanics, then go into the related thermodynamics concepts.</a:t>
            </a:r>
            <a:endParaRPr lang="en-US" dirty="0"/>
          </a:p>
        </p:txBody>
      </p:sp>
      <p:sp>
        <p:nvSpPr>
          <p:cNvPr id="4" name="Footer Placeholder 3"/>
          <p:cNvSpPr>
            <a:spLocks noGrp="1"/>
          </p:cNvSpPr>
          <p:nvPr>
            <p:ph type="ftr" sz="quarter" idx="11"/>
          </p:nvPr>
        </p:nvSpPr>
        <p:spPr/>
        <p:txBody>
          <a:bodyPr/>
          <a:lstStyle/>
          <a:p>
            <a:pPr>
              <a:defRPr/>
            </a:pPr>
            <a:r>
              <a:rPr lang="en-US" smtClean="0"/>
              <a:t>© 2017 Pearson Education, Inc.</a:t>
            </a:r>
            <a:endParaRPr lang="en-US"/>
          </a:p>
        </p:txBody>
      </p:sp>
    </p:spTree>
    <p:extLst>
      <p:ext uri="{BB962C8B-B14F-4D97-AF65-F5344CB8AC3E}">
        <p14:creationId xmlns:p14="http://schemas.microsoft.com/office/powerpoint/2010/main" val="2658661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 </a:t>
            </a:r>
            <a:r>
              <a:rPr lang="en-US" dirty="0"/>
              <a:t>Temperature and the Zeroth Law of Thermodynamics</a:t>
            </a:r>
          </a:p>
        </p:txBody>
      </p:sp>
      <p:sp>
        <p:nvSpPr>
          <p:cNvPr id="3" name="Content Placeholder 2"/>
          <p:cNvSpPr>
            <a:spLocks noGrp="1"/>
          </p:cNvSpPr>
          <p:nvPr>
            <p:ph idx="1"/>
          </p:nvPr>
        </p:nvSpPr>
        <p:spPr/>
        <p:txBody>
          <a:bodyPr/>
          <a:lstStyle/>
          <a:p>
            <a:r>
              <a:rPr lang="en-US" dirty="0"/>
              <a:t>Definition of heat:</a:t>
            </a:r>
          </a:p>
          <a:p>
            <a:pPr lvl="1"/>
            <a:r>
              <a:rPr lang="en-US" dirty="0"/>
              <a:t>Heat is the energy due to the random motion of the degrees of freedom of the atoms, it is transferred between objects with a temperature difference.</a:t>
            </a:r>
          </a:p>
          <a:p>
            <a:r>
              <a:rPr lang="en-US" dirty="0"/>
              <a:t>Objects are in thermal contact if heat can flow between them.</a:t>
            </a:r>
          </a:p>
          <a:p>
            <a:r>
              <a:rPr lang="en-US" dirty="0"/>
              <a:t>When the transfer of heat between objects in thermal contact ceases, they are in thermal equilibrium.</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3024174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Microscopic picture: Random motion means fluctuating among different configurations . Amount of fluctuation depends on temperature</a:t>
            </a:r>
            <a:br>
              <a:rPr lang="en-US" dirty="0"/>
            </a:br>
            <a:r>
              <a:rPr lang="en-US" dirty="0"/>
              <a:t/>
            </a:r>
            <a:br>
              <a:rPr lang="en-US" dirty="0"/>
            </a:br>
            <a:r>
              <a:rPr lang="en-US" dirty="0"/>
              <a:t>Example: atomic magnetic moments in a magnet.</a:t>
            </a:r>
          </a:p>
        </p:txBody>
      </p:sp>
      <p:pic>
        <p:nvPicPr>
          <p:cNvPr id="4" name="SmFeN_T280">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96133" y="2661897"/>
            <a:ext cx="4351734" cy="3263504"/>
          </a:xfrm>
        </p:spPr>
      </p:pic>
    </p:spTree>
    <p:extLst>
      <p:ext uri="{BB962C8B-B14F-4D97-AF65-F5344CB8AC3E}">
        <p14:creationId xmlns:p14="http://schemas.microsoft.com/office/powerpoint/2010/main" val="3349261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17415</TotalTime>
  <Words>2091</Words>
  <Application>Microsoft Office PowerPoint</Application>
  <PresentationFormat>On-screen Show (4:3)</PresentationFormat>
  <Paragraphs>270</Paragraphs>
  <Slides>52</Slides>
  <Notes>6</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52</vt:i4>
      </vt:variant>
    </vt:vector>
  </HeadingPairs>
  <TitlesOfParts>
    <vt:vector size="65" baseType="lpstr">
      <vt:lpstr>ＭＳ Ｐゴシック</vt:lpstr>
      <vt:lpstr>ＭＳ Ｐゴシック</vt:lpstr>
      <vt:lpstr>新細明體</vt:lpstr>
      <vt:lpstr>Arial</vt:lpstr>
      <vt:lpstr>Calibri</vt:lpstr>
      <vt:lpstr>Calibri Light</vt:lpstr>
      <vt:lpstr>Cambria Math</vt:lpstr>
      <vt:lpstr>Times</vt:lpstr>
      <vt:lpstr>Default Design</vt:lpstr>
      <vt:lpstr>9_Blank</vt:lpstr>
      <vt:lpstr>1_Default Design</vt:lpstr>
      <vt:lpstr>Blank</vt:lpstr>
      <vt:lpstr>Office Theme</vt:lpstr>
      <vt:lpstr>Thermodynamics and statistical mechanics</vt:lpstr>
      <vt:lpstr>A night view of Shanghai where I am.</vt:lpstr>
      <vt:lpstr>Chapter a Temperature and Heat</vt:lpstr>
      <vt:lpstr>Target audience</vt:lpstr>
      <vt:lpstr>Interaction in class</vt:lpstr>
      <vt:lpstr>PowerPoint Presentation</vt:lpstr>
      <vt:lpstr>PowerPoint Presentation</vt:lpstr>
      <vt:lpstr>a-1 Temperature and the Zeroth Law of Thermodynamics</vt:lpstr>
      <vt:lpstr>Microscopic picture: Random motion means fluctuating among different configurations . Amount of fluctuation depends on temperature  Example: atomic magnetic moments in a magnet.</vt:lpstr>
      <vt:lpstr>Physical property depends on the time average of the configurations of the system</vt:lpstr>
      <vt:lpstr>Ergodic Hypothesis</vt:lpstr>
      <vt:lpstr>What does possible configuration mean? We sum over configurations with the same conserved quantities, which sometimes include other quantity in addition to the energy.</vt:lpstr>
      <vt:lpstr>The most common example: Only the energy is conserved </vt:lpstr>
      <vt:lpstr>Mathematics</vt:lpstr>
      <vt:lpstr> Temperature</vt:lpstr>
      <vt:lpstr>What is “Temperature”?</vt:lpstr>
      <vt:lpstr>What is “Temperature”?</vt:lpstr>
      <vt:lpstr>Approach to equilibrium, 〖1/(k〗_B T)=(dS〖(E〗_ ))/dE</vt:lpstr>
      <vt:lpstr>a-1 Temperature and the Zeroth Law of Thermodynamics</vt:lpstr>
      <vt:lpstr>a-1 Temperature and the Zeroth Law of Thermodynamics (trivial in terms of temperature) </vt:lpstr>
      <vt:lpstr>Summary: S(E)=ln( number of configurations with energy E.</vt:lpstr>
      <vt:lpstr>T"he Boltzman canonical distribution"  A system is in contact with its environment at a temperature T. The average of physical properties also depends on the number of configurations of the environment.</vt:lpstr>
      <vt:lpstr>T"he Boltzman canonical distribution"  The average of physical properties also depends on the number of configurations of the environment.</vt:lpstr>
      <vt:lpstr>Classical vs Quantum  mechanics</vt:lpstr>
      <vt:lpstr>a-2 Temperature Scales</vt:lpstr>
      <vt:lpstr>a-2 Temperature Scales</vt:lpstr>
      <vt:lpstr>a-2 Temperature Scales</vt:lpstr>
      <vt:lpstr>Example a.3 </vt:lpstr>
      <vt:lpstr>a-2 Temperature Scales</vt:lpstr>
      <vt:lpstr>a-2 Temperature Scales</vt:lpstr>
      <vt:lpstr>Which is the largest unit: one Celsius degree, one Kelvin degree, or one Fahrenheit degree?</vt:lpstr>
      <vt:lpstr>Which is the largest unit: one Celsius degree, one Kelvin degree, or one Fahrenheit degree?</vt:lpstr>
      <vt:lpstr>a-3 Thermal Expansion</vt:lpstr>
      <vt:lpstr>Concept Example a.5 </vt:lpstr>
      <vt:lpstr>a-3 Thermal Expansion</vt:lpstr>
      <vt:lpstr>a-3 Thermal Expansion</vt:lpstr>
      <vt:lpstr>a-3 Thermal Expansion</vt:lpstr>
      <vt:lpstr>A steel tape measure is marked such that it gives accurate length measurements at room temperature. If the tape measure is used outside on a very hot day, how will its length measurements be affected?</vt:lpstr>
      <vt:lpstr>A steel tape measure is marked such that it gives accurate length measurements at room temperature. If the tape measure is used outside on a very hot day, how will its length measurements be affected?</vt:lpstr>
      <vt:lpstr>A grandfather clock uses a brass pendulum to keep perfect time at room temperature. If the air conditioning breaks down on a very hot summer day, how will the grandfather clock be affected?</vt:lpstr>
      <vt:lpstr>A grandfather clock uses a brass pendulum to keep perfect time at room temperature. If the air conditioning breaks down on a very hot summer day, how will the grandfather clock be affected?  </vt:lpstr>
      <vt:lpstr>a-3 Area Thermal Expansion</vt:lpstr>
      <vt:lpstr>a-3 Area Thermal Expansion</vt:lpstr>
      <vt:lpstr>Holes</vt:lpstr>
      <vt:lpstr>A steel ring stands on edge with a rod of unknown material inside. As this system is heated, for which of the following rod materials will the rod eventually touch the top of the ring?</vt:lpstr>
      <vt:lpstr>A steel ring stands on edge with a rod of unknown material inside. As this system is heated, for which of the following rod materials will the rod eventually touch the top of the ring? </vt:lpstr>
      <vt:lpstr>a-3 Volume Thermal Expansion</vt:lpstr>
      <vt:lpstr>a-3 Thermal Expansion</vt:lpstr>
      <vt:lpstr>a-3 Thermal Expansion</vt:lpstr>
      <vt:lpstr>Example a.8 </vt:lpstr>
      <vt:lpstr>a-3 Thermal Expansion</vt:lpstr>
      <vt:lpstr>PowerPoint Presentation</vt:lpstr>
    </vt:vector>
  </TitlesOfParts>
  <Company>NIU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Willis</dc:creator>
  <cp:lastModifiedBy>Siu-Tat Chui</cp:lastModifiedBy>
  <cp:revision>453</cp:revision>
  <dcterms:created xsi:type="dcterms:W3CDTF">2005-03-20T15:36:52Z</dcterms:created>
  <dcterms:modified xsi:type="dcterms:W3CDTF">2022-04-14T00:09:51Z</dcterms:modified>
</cp:coreProperties>
</file>