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  <p:sldMasterId id="2147483721" r:id="rId3"/>
    <p:sldMasterId id="2147483728" r:id="rId4"/>
    <p:sldMasterId id="2147483743" r:id="rId5"/>
    <p:sldMasterId id="2147483747" r:id="rId6"/>
    <p:sldMasterId id="2147483759" r:id="rId7"/>
  </p:sldMasterIdLst>
  <p:notesMasterIdLst>
    <p:notesMasterId r:id="rId53"/>
  </p:notesMasterIdLst>
  <p:sldIdLst>
    <p:sldId id="556" r:id="rId8"/>
    <p:sldId id="557" r:id="rId9"/>
    <p:sldId id="558" r:id="rId10"/>
    <p:sldId id="561" r:id="rId11"/>
    <p:sldId id="502" r:id="rId12"/>
    <p:sldId id="537" r:id="rId13"/>
    <p:sldId id="503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12" r:id="rId25"/>
    <p:sldId id="516" r:id="rId26"/>
    <p:sldId id="530" r:id="rId27"/>
    <p:sldId id="531" r:id="rId28"/>
    <p:sldId id="532" r:id="rId29"/>
    <p:sldId id="533" r:id="rId30"/>
    <p:sldId id="534" r:id="rId31"/>
    <p:sldId id="286" r:id="rId32"/>
    <p:sldId id="287" r:id="rId33"/>
    <p:sldId id="325" r:id="rId34"/>
    <p:sldId id="326" r:id="rId35"/>
    <p:sldId id="288" r:id="rId36"/>
    <p:sldId id="356" r:id="rId37"/>
    <p:sldId id="536" r:id="rId38"/>
    <p:sldId id="535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529" r:id="rId50"/>
    <p:sldId id="527" r:id="rId51"/>
    <p:sldId id="52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6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ECB"/>
    <a:srgbClr val="C5C5C5"/>
    <a:srgbClr val="435479"/>
    <a:srgbClr val="102229"/>
    <a:srgbClr val="C7C05D"/>
    <a:srgbClr val="79AED6"/>
    <a:srgbClr val="EBEB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7" d="100"/>
          <a:sy n="67" d="100"/>
        </p:scale>
        <p:origin x="1262" y="34"/>
      </p:cViewPr>
      <p:guideLst>
        <p:guide orient="horz" pos="2160"/>
        <p:guide pos="2880"/>
        <p:guide pos="1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2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0D4A-0EA3-4779-AF19-9ED1015A334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E5C09-4A27-4FEF-B9A4-5F24149E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3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3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3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88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Answer: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0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Answer: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5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+mn-cs"/>
              </a:rPr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E5C09-4A27-4FEF-B9A4-5F24149EB2E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5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Answer: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5C09-4A27-4FEF-B9A4-5F24149EB2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2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E9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1308" y="877455"/>
            <a:ext cx="4322619" cy="27229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307" y="3886200"/>
            <a:ext cx="4322619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0" y="631680"/>
            <a:ext cx="4369486" cy="55929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22611" y="6112374"/>
            <a:ext cx="480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/>
              <a:t>Lecture Outlines by</a:t>
            </a:r>
          </a:p>
          <a:p>
            <a:pPr algn="r"/>
            <a:r>
              <a:rPr lang="en-US" sz="1800" b="0" dirty="0"/>
              <a:t>Douglas Sherman, San Jose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6913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BE939-0F27-4CFE-821E-04CE58B73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96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3CF93-E483-43BA-B705-EDB50AF64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9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57464-618B-4A52-8FF9-8FE6CF9E3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6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sw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76" y="4121384"/>
            <a:ext cx="8827870" cy="2123841"/>
          </a:xfrm>
        </p:spPr>
        <p:txBody>
          <a:bodyPr anchor="b"/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1" y="6381750"/>
            <a:ext cx="38481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1950" y="1438275"/>
            <a:ext cx="8324850" cy="4687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16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1" y="6381750"/>
            <a:ext cx="36195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7383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5845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4402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0"/>
            <a:ext cx="8985504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8467344" cy="4846638"/>
          </a:xfrm>
        </p:spPr>
        <p:txBody>
          <a:bodyPr/>
          <a:lstStyle>
            <a:lvl1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D1544-CB59-4B18-8B50-67D25351B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635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1" y="6381750"/>
            <a:ext cx="36195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81700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sw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76" y="4121384"/>
            <a:ext cx="8827870" cy="2123841"/>
          </a:xfrm>
        </p:spPr>
        <p:txBody>
          <a:bodyPr anchor="b"/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1" y="6381750"/>
            <a:ext cx="38481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1950" y="1438275"/>
            <a:ext cx="8324850" cy="4687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0"/>
            <a:ext cx="8985504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8467344" cy="4846638"/>
          </a:xfrm>
        </p:spPr>
        <p:txBody>
          <a:bodyPr/>
          <a:lstStyle>
            <a:lvl1pPr marL="341313" indent="-341313">
              <a:spcBef>
                <a:spcPts val="1200"/>
              </a:spcBef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D1544-CB59-4B18-8B50-67D25351B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57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E9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1308" y="877455"/>
            <a:ext cx="4322619" cy="272299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307" y="3886200"/>
            <a:ext cx="4322619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0" y="631680"/>
            <a:ext cx="4369486" cy="55929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97511" y="5848682"/>
            <a:ext cx="282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Clicker Questions by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Douglas Sherman,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San Jose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683754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1" y="6381750"/>
            <a:ext cx="36195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73750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w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76" y="4121384"/>
            <a:ext cx="8827870" cy="2123841"/>
          </a:xfrm>
        </p:spPr>
        <p:txBody>
          <a:bodyPr anchor="b"/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1" y="6381750"/>
            <a:ext cx="38481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1950" y="1438275"/>
            <a:ext cx="8324850" cy="4687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941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E9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1308" y="877455"/>
            <a:ext cx="4322619" cy="27229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307" y="3886200"/>
            <a:ext cx="4322619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0" y="631680"/>
            <a:ext cx="4369486" cy="55929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22611" y="6112374"/>
            <a:ext cx="480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Lecture Outlines by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Douglas Sherman, San Jose State University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96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0"/>
            <a:ext cx="8985504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8467344" cy="4846638"/>
          </a:xfrm>
        </p:spPr>
        <p:txBody>
          <a:bodyPr/>
          <a:lstStyle>
            <a:lvl1pPr marL="341313" indent="-341313">
              <a:spcBef>
                <a:spcPts val="1200"/>
              </a:spcBef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D1544-CB59-4B18-8B50-67D25351BC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89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0"/>
            <a:ext cx="8985504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8467344" cy="4846638"/>
          </a:xfrm>
        </p:spPr>
        <p:txBody>
          <a:bodyPr/>
          <a:lstStyle>
            <a:lvl1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D1544-CB59-4B18-8B50-67D25351BC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728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2072640"/>
          </a:xfrm>
          <a:prstGeom prst="rect">
            <a:avLst/>
          </a:prstGeom>
          <a:solidFill>
            <a:srgbClr val="6E9E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046"/>
            <a:ext cx="7772400" cy="1362075"/>
          </a:xfrm>
        </p:spPr>
        <p:txBody>
          <a:bodyPr anchor="t"/>
          <a:lstStyle>
            <a:lvl1pPr algn="ctr">
              <a:spcBef>
                <a:spcPts val="2800"/>
              </a:spcBef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58C30-817E-41EB-A2B5-4DED8CE09C8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2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000911-8A6B-482D-A91E-01DACDEB7E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8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7EF3B6-C90F-4CBA-BC5E-A0B9F5AFF97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0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C1853-A8B6-4DA1-B1E2-9557E429B3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9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0"/>
            <a:ext cx="8985504" cy="1143000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8467344" cy="4846638"/>
          </a:xfrm>
        </p:spPr>
        <p:txBody>
          <a:bodyPr/>
          <a:lstStyle>
            <a:lvl1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 sz="2800" b="0"/>
            </a:lvl1pPr>
            <a:lvl2pPr>
              <a:spcBef>
                <a:spcPts val="1200"/>
              </a:spcBef>
              <a:defRPr b="0"/>
            </a:lvl2pPr>
            <a:lvl3pPr>
              <a:spcBef>
                <a:spcPts val="1200"/>
              </a:spcBef>
              <a:defRPr b="0"/>
            </a:lvl3pPr>
            <a:lvl4pPr>
              <a:spcBef>
                <a:spcPts val="1200"/>
              </a:spcBef>
              <a:defRPr b="0"/>
            </a:lvl4pPr>
            <a:lvl5pPr>
              <a:spcBef>
                <a:spcPts val="1200"/>
              </a:spcBef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D1544-CB59-4B18-8B50-67D25351B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773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9EB35-5925-4F93-BB15-F8DB58BCCD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1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511DE-73FB-4FB3-9647-2B75D333A7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779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6BE939-0F27-4CFE-821E-04CE58B731A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59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3CF93-E483-43BA-B705-EDB50AF64BA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48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57464-618B-4A52-8FF9-8FE6CF9E3F3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66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1" y="6381750"/>
            <a:ext cx="36195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91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sw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2876" y="4121384"/>
            <a:ext cx="8827870" cy="2123841"/>
          </a:xfrm>
        </p:spPr>
        <p:txBody>
          <a:bodyPr anchor="b"/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1" y="6381750"/>
            <a:ext cx="3848100" cy="390525"/>
          </a:xfrm>
        </p:spPr>
        <p:txBody>
          <a:bodyPr anchor="b"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1950" y="1438275"/>
            <a:ext cx="8324850" cy="46878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66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2017 Pearson Education, Inc.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20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2017 Pearson Education, Inc.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67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6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2072640"/>
          </a:xfrm>
          <a:prstGeom prst="rect">
            <a:avLst/>
          </a:prstGeom>
          <a:solidFill>
            <a:srgbClr val="6E9E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046"/>
            <a:ext cx="7772400" cy="1362075"/>
          </a:xfrm>
        </p:spPr>
        <p:txBody>
          <a:bodyPr anchor="t"/>
          <a:lstStyle>
            <a:lvl1pPr algn="ctr">
              <a:spcBef>
                <a:spcPts val="2800"/>
              </a:spcBef>
              <a:defRPr sz="48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58C30-817E-41EB-A2B5-4DED8CE09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08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12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44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821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198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687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53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369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591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44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7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00911-8A6B-482D-A91E-01DACDEB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525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8430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4490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4865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7866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2823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8828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392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9557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4934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32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F3B6-C90F-4CBA-BC5E-A0B9F5AFF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19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67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C1853-A8B6-4DA1-B1E2-9557E429B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5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9EB35-5925-4F93-BB15-F8DB58BCC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511DE-73FB-4FB3-9647-2B75D333A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1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20b Pearson Education,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F3F23EB-F1AC-40CC-89E5-0659AF0BD2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74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0020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25" r:id="rId3"/>
    <p:sldLayoutId id="2147483726" r:id="rId4"/>
    <p:sldLayoutId id="2147483727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4613"/>
            <a:ext cx="888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438275"/>
            <a:ext cx="8324850" cy="468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7810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+mj-lt"/>
        <a:buAutoNum type="alphaLcParenR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Font typeface="+mj-lt"/>
        <a:buAutoNum type="alphaLcParenR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428750" indent="-514350" algn="l" rtl="0" eaLnBrk="0" fontAlgn="base" hangingPunct="0">
        <a:spcBef>
          <a:spcPct val="20000"/>
        </a:spcBef>
        <a:spcAft>
          <a:spcPct val="0"/>
        </a:spcAft>
        <a:buFont typeface="+mj-lt"/>
        <a:buAutoNum type="alphaLcParenR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85950" indent="-514350" algn="l" rtl="0" eaLnBrk="0" fontAlgn="base" hangingPunct="0">
        <a:spcBef>
          <a:spcPct val="20000"/>
        </a:spcBef>
        <a:spcAft>
          <a:spcPct val="0"/>
        </a:spcAft>
        <a:buFont typeface="+mj-lt"/>
        <a:buAutoNum type="alphaLcParenR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3150" indent="-514350" algn="l" rtl="0" eaLnBrk="0" fontAlgn="base" hangingPunct="0">
        <a:spcBef>
          <a:spcPct val="20000"/>
        </a:spcBef>
        <a:spcAft>
          <a:spcPct val="0"/>
        </a:spcAft>
        <a:buFont typeface="+mj-lt"/>
        <a:buAutoNum type="alphaLcParenR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F23EB-F1AC-40CC-89E5-0659AF0BD2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6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2017 Pearson Education, Inc.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59CF0-BC0E-4D9A-B724-D4E202FD206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356B-7085-462B-93C3-B1EDBA2C398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0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FE959CF0-BC0E-4D9A-B724-D4E202FD206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4/19/2022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EB83356B-7085-462B-93C3-B1EDBA2C398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97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.ACEPRO\Desktop\FINAL_JPEG_FILES\C_Text_Elements\16_Example_16-18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.ACEPRO\Desktop\FINAL_JPEG_FILES\C_Text_Elements\15_Example_15-02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.ACEPRO\Desktop\FINAL_JPEG_FILES\C_Text_Elements\15_Example_15-04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file:///C:\Documents%20and%20Settings\rajesh.ACEPRO\Desktop\1\17-A_Figures_and_Photos\A_Figures_and_Photos\004C-17_Example_17-0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file:///C:\Documents%20and%20Settings\rajesh.ACEPRO\Desktop\1\17-A_Figures_and_Photos\A_Figures_and_Photos\005D-17_Quick_Example_17-03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29AFB6-AA84-4B09-B797-CBE31C69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 </a:t>
            </a:r>
            <a:r>
              <a:rPr lang="en-US" altLang="zh-HK" sz="3600" dirty="0" smtClean="0"/>
              <a:t>Recapitulation</a:t>
            </a:r>
            <a:endParaRPr lang="zh-HK" altLang="en-US" sz="3600" b="1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111F75E-4CD7-42D3-8F74-A11898D463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sz="2800" b="1" i="1" dirty="0">
                    <a:solidFill>
                      <a:schemeClr val="accent1"/>
                    </a:solidFill>
                  </a:rPr>
                  <a:t>S(E)=ln( number of configurations with energy E</a:t>
                </a:r>
                <a:r>
                  <a:rPr lang="en-US" altLang="zh-HK" sz="2800" b="1" i="1" dirty="0" smtClean="0">
                    <a:solidFill>
                      <a:schemeClr val="accent1"/>
                    </a:solidFill>
                  </a:rPr>
                  <a:t>.</a:t>
                </a:r>
                <a:endParaRPr lang="en-US" altLang="zh-HK" sz="27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HK" sz="27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1/(</m:t>
                        </m:r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HK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HK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HK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HK" sz="2700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zh-HK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HK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/>
                        </m:sSub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HK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HK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HK" sz="2700" dirty="0"/>
                  <a:t>.</a:t>
                </a:r>
              </a:p>
              <a:p>
                <a:r>
                  <a:rPr lang="en-US" altLang="zh-HK" sz="1500" dirty="0"/>
                  <a:t>.</a:t>
                </a:r>
              </a:p>
              <a:p>
                <a:r>
                  <a:rPr lang="en-US" altLang="zh-HK" sz="2700" dirty="0" smtClean="0">
                    <a:solidFill>
                      <a:srgbClr val="FF0000"/>
                    </a:solidFill>
                  </a:rPr>
                  <a:t>In thermodynamics, an average of S </a:t>
                </a:r>
                <a:r>
                  <a:rPr lang="en-US" altLang="zh-HK" sz="2700" dirty="0">
                    <a:solidFill>
                      <a:srgbClr val="FF0000"/>
                    </a:solidFill>
                  </a:rPr>
                  <a:t>is called the entropy.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111F75E-4CD7-42D3-8F74-A11898D46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1950" y="1067875"/>
            <a:ext cx="8324850" cy="4687889"/>
          </a:xfrm>
        </p:spPr>
        <p:txBody>
          <a:bodyPr/>
          <a:lstStyle/>
          <a:p>
            <a:r>
              <a:rPr lang="en-US" sz="2200" dirty="0"/>
              <a:t>from the ocean to the beach. </a:t>
            </a:r>
          </a:p>
          <a:p>
            <a:r>
              <a:rPr lang="en-US" sz="2200" dirty="0"/>
              <a:t>from the beach to the ocean.</a:t>
            </a:r>
          </a:p>
          <a:p>
            <a:r>
              <a:rPr lang="en-US" sz="2200" dirty="0"/>
              <a:t>either way, makes no difference.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i="1" dirty="0">
                <a:solidFill>
                  <a:srgbClr val="FC0128"/>
                </a:solidFill>
              </a:rPr>
              <a:t>Water</a:t>
            </a:r>
            <a:r>
              <a:rPr lang="en-US" sz="2600" dirty="0">
                <a:solidFill>
                  <a:srgbClr val="FC0128"/>
                </a:solidFill>
              </a:rPr>
              <a:t> </a:t>
            </a:r>
            <a:r>
              <a:rPr lang="en-US" sz="2600" dirty="0"/>
              <a:t>has a higher specific heat than </a:t>
            </a:r>
            <a:r>
              <a:rPr lang="en-US" sz="2600" b="1" i="1" dirty="0">
                <a:solidFill>
                  <a:srgbClr val="155C97"/>
                </a:solidFill>
              </a:rPr>
              <a:t>sand</a:t>
            </a:r>
            <a:r>
              <a:rPr lang="en-US" sz="2600" dirty="0"/>
              <a:t>. Therefore, on the beach at night, breezes would blow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Night on the 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i="1" dirty="0">
                <a:solidFill>
                  <a:srgbClr val="FF0000"/>
                </a:solidFill>
              </a:rPr>
              <a:t>Water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has a higher specific heat than </a:t>
            </a:r>
            <a:r>
              <a:rPr lang="en-US" sz="2600" b="1" i="1" dirty="0">
                <a:solidFill>
                  <a:srgbClr val="155C97"/>
                </a:solidFill>
              </a:rPr>
              <a:t>sand</a:t>
            </a:r>
            <a:r>
              <a:rPr lang="en-US" sz="2600" dirty="0"/>
              <a:t>. Therefore, on the beach at night, breezes would blow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2876" y="4908484"/>
            <a:ext cx="8827870" cy="2123841"/>
          </a:xfrm>
        </p:spPr>
        <p:txBody>
          <a:bodyPr/>
          <a:lstStyle/>
          <a:p>
            <a:r>
              <a:rPr lang="en-US" sz="2000" dirty="0"/>
              <a:t> Daytime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000" dirty="0"/>
              <a:t> sun heats both the beach and the water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 beach heats up faster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 warmer air above beach rises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 cooler air from ocean moves in underneath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 breeze blows ocean →</a:t>
            </a:r>
            <a:r>
              <a:rPr lang="en-US" sz="2000" dirty="0">
                <a:sym typeface="Symbol" charset="0"/>
              </a:rPr>
              <a:t> land</a:t>
            </a:r>
          </a:p>
          <a:p>
            <a:r>
              <a:rPr lang="en-US" sz="2000" dirty="0"/>
              <a:t> Nighttime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000" dirty="0"/>
              <a:t> sun has gone to sleep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 beach cools down faster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 warmer air is now above the ocean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 cooler air from beach moves out to the ocean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 breeze blows land →</a:t>
            </a:r>
            <a:r>
              <a:rPr lang="en-US" sz="2000" dirty="0">
                <a:sym typeface="Symbol" charset="0"/>
              </a:rPr>
              <a:t> ocean</a:t>
            </a: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Night on the Beach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1950" y="1067875"/>
            <a:ext cx="8324850" cy="4687889"/>
          </a:xfrm>
        </p:spPr>
        <p:txBody>
          <a:bodyPr/>
          <a:lstStyle/>
          <a:p>
            <a:r>
              <a:rPr lang="en-US" sz="2200" dirty="0"/>
              <a:t>from the ocean to the beach. </a:t>
            </a:r>
          </a:p>
          <a:p>
            <a:r>
              <a:rPr lang="en-US" sz="2200" b="1" dirty="0"/>
              <a:t>from the beach to the ocean.</a:t>
            </a:r>
          </a:p>
          <a:p>
            <a:r>
              <a:rPr lang="en-US" sz="2200" dirty="0"/>
              <a:t>either way, makes no difference.</a:t>
            </a:r>
          </a:p>
          <a:p>
            <a:endParaRPr lang="en-US" sz="2200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684963" y="2830513"/>
            <a:ext cx="2308225" cy="592137"/>
          </a:xfrm>
          <a:prstGeom prst="rect">
            <a:avLst/>
          </a:prstGeom>
          <a:solidFill>
            <a:srgbClr val="FF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B44B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c</a:t>
            </a:r>
            <a:r>
              <a:rPr kumimoji="0" lang="en-US" sz="2800" b="1" i="0" u="none" strike="noStrike" kern="0" cap="none" spc="0" normalizeH="0" baseline="-25000" noProof="0" dirty="0" err="1">
                <a:ln>
                  <a:noFill/>
                </a:ln>
                <a:solidFill>
                  <a:srgbClr val="B44B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sand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44B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 &lt;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B44B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c</a:t>
            </a:r>
            <a:r>
              <a:rPr kumimoji="0" lang="en-US" sz="2800" b="1" i="0" u="none" strike="noStrike" kern="0" cap="none" spc="0" normalizeH="0" baseline="-25000" noProof="0" dirty="0" err="1">
                <a:ln>
                  <a:noFill/>
                </a:ln>
                <a:solidFill>
                  <a:srgbClr val="B44B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water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4B35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1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charges in atoms are accelerated randomly and thus emit radiation. Thus all objects give off energy in the form of radiation as electromagnetic waves</a:t>
            </a:r>
            <a:r>
              <a:rPr lang="en-US" dirty="0">
                <a:latin typeface="Arial"/>
                <a:cs typeface="Arial"/>
              </a:rPr>
              <a:t>—</a:t>
            </a:r>
            <a:r>
              <a:rPr lang="en-US" dirty="0"/>
              <a:t>infrared, visible light, ultraviolet</a:t>
            </a:r>
            <a:r>
              <a:rPr lang="en-US" dirty="0">
                <a:cs typeface="Arial"/>
              </a:rPr>
              <a:t>—</a:t>
            </a:r>
            <a:r>
              <a:rPr lang="en-US" dirty="0"/>
              <a:t>which, unlike conduction and convection, can transport heat through a vacuum.</a:t>
            </a:r>
          </a:p>
          <a:p>
            <a:r>
              <a:rPr lang="en-US" dirty="0"/>
              <a:t>Objects that are hot enough will glow</a:t>
            </a:r>
            <a:r>
              <a:rPr lang="en-US" dirty="0">
                <a:cs typeface="Arial"/>
              </a:rPr>
              <a:t>—</a:t>
            </a:r>
            <a:r>
              <a:rPr lang="en-US" dirty="0"/>
              <a:t>first red, then yellow, white, and blue. Objects at body temperature radiate in the infrared and can be seen with night vision binoculars.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430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energy radiated by an object due to its temperature is proportional to its surface area and also to the fourth (!) power of its temperature.</a:t>
            </a:r>
          </a:p>
          <a:p>
            <a:r>
              <a:rPr lang="en-US" dirty="0"/>
              <a:t>It also depends on the emissivity, which is a number between 0 and 1 that indicates how effective a radiator the object is; a perfect radiator would have an emissivity of 1.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766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behavior is contained in the Stefan-Boltzmann law: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Here, </a:t>
            </a:r>
            <a:r>
              <a:rPr lang="en-US" i="1" dirty="0"/>
              <a:t>e</a:t>
            </a:r>
            <a:r>
              <a:rPr lang="en-US" dirty="0"/>
              <a:t> is the emissivity, and </a:t>
            </a:r>
            <a:r>
              <a:rPr lang="el-GR" i="1" dirty="0"/>
              <a:t>σ</a:t>
            </a:r>
            <a:r>
              <a:rPr lang="en-US" dirty="0"/>
              <a:t> is the Stefan-Boltzmann constant: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118100"/>
            <a:ext cx="5883275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38" name="Picture 2" descr="\\192.168.4.30\conversion\IRDVD\JPG Creation\Walker Physics, 5e\Output\Chapter 16\DELIVERABLES_FOLDER_CH_16\FINAL_JPEG_FILES\C_Text_Elements\16_KeyEq_16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1"/>
          <a:stretch/>
        </p:blipFill>
        <p:spPr bwMode="auto">
          <a:xfrm>
            <a:off x="298450" y="2455862"/>
            <a:ext cx="8547100" cy="13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a.18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20b Pearson Education, Inc.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-30382" y="102870"/>
            <a:ext cx="9115685" cy="81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0067" y="3629025"/>
            <a:ext cx="8229600" cy="4525963"/>
          </a:xfrm>
        </p:spPr>
        <p:txBody>
          <a:bodyPr/>
          <a:lstStyle/>
          <a:p>
            <a:r>
              <a:rPr lang="en-US" dirty="0" smtClean="0"/>
              <a:t>(a) Increase </a:t>
            </a:r>
            <a:r>
              <a:rPr lang="en-US" dirty="0"/>
              <a:t>by factor of </a:t>
            </a:r>
            <a:r>
              <a:rPr lang="en-US" dirty="0" smtClean="0"/>
              <a:t>16</a:t>
            </a:r>
            <a:endParaRPr lang="en-US" dirty="0"/>
          </a:p>
          <a:p>
            <a:r>
              <a:rPr lang="en-US" dirty="0" smtClean="0"/>
              <a:t>(b) Increase </a:t>
            </a:r>
            <a:r>
              <a:rPr lang="en-US" dirty="0"/>
              <a:t>by factor of 4 </a:t>
            </a:r>
          </a:p>
          <a:p>
            <a:r>
              <a:rPr lang="en-US" dirty="0" smtClean="0"/>
              <a:t>(c) It </a:t>
            </a:r>
            <a:r>
              <a:rPr lang="en-US" dirty="0"/>
              <a:t>will remain the same</a:t>
            </a:r>
          </a:p>
          <a:p>
            <a:r>
              <a:rPr lang="en-US" dirty="0" smtClean="0"/>
              <a:t>(d) Decrease </a:t>
            </a:r>
            <a:r>
              <a:rPr lang="en-US" dirty="0"/>
              <a:t>by factor of 4</a:t>
            </a:r>
          </a:p>
          <a:p>
            <a:r>
              <a:rPr lang="en-US" dirty="0" smtClean="0"/>
              <a:t>(e) Decrease </a:t>
            </a:r>
            <a:r>
              <a:rPr lang="en-US" dirty="0"/>
              <a:t>by factor of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Sun</a:t>
            </a:r>
            <a:r>
              <a:rPr lang="en-US" altLang="ja-JP" dirty="0">
                <a:latin typeface="Arial"/>
              </a:rPr>
              <a:t>’</a:t>
            </a:r>
            <a:r>
              <a:rPr lang="en-US" altLang="ja-JP" dirty="0"/>
              <a:t>s surface temperature falls to </a:t>
            </a:r>
            <a:r>
              <a:rPr lang="en-US" altLang="ja-JP" b="1" dirty="0">
                <a:solidFill>
                  <a:srgbClr val="FC0128"/>
                </a:solidFill>
              </a:rPr>
              <a:t>half</a:t>
            </a:r>
            <a:r>
              <a:rPr lang="en-US" altLang="ja-JP" dirty="0">
                <a:solidFill>
                  <a:srgbClr val="FC0128"/>
                </a:solidFill>
              </a:rPr>
              <a:t> </a:t>
            </a:r>
            <a:r>
              <a:rPr lang="en-US" altLang="ja-JP" dirty="0"/>
              <a:t>the current surface temperature, by what factor will the radiant energy reaching the Earth </a:t>
            </a:r>
            <a:r>
              <a:rPr lang="en-US" altLang="ja-JP" dirty="0" smtClean="0"/>
              <a:t>change?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If the Sun</a:t>
            </a:r>
            <a:r>
              <a:rPr lang="en-US" altLang="ja-JP" sz="3600" dirty="0">
                <a:latin typeface="Arial"/>
              </a:rPr>
              <a:t>’</a:t>
            </a:r>
            <a:r>
              <a:rPr lang="en-US" altLang="ja-JP" sz="3600" dirty="0"/>
              <a:t>s surface temperature falls to </a:t>
            </a:r>
            <a:r>
              <a:rPr lang="en-US" altLang="ja-JP" sz="3600" b="1" dirty="0">
                <a:solidFill>
                  <a:srgbClr val="FC0128"/>
                </a:solidFill>
              </a:rPr>
              <a:t>half</a:t>
            </a:r>
            <a:r>
              <a:rPr lang="en-US" altLang="ja-JP" sz="3600" dirty="0">
                <a:solidFill>
                  <a:srgbClr val="FC0128"/>
                </a:solidFill>
              </a:rPr>
              <a:t> </a:t>
            </a:r>
            <a:r>
              <a:rPr lang="en-US" altLang="ja-JP" sz="3600" dirty="0"/>
              <a:t>the current surface temperature, by what factor will the radiant energy reaching the Earth change?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Radiation energy is proportional to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dirty="0"/>
              <a:t>. So if temperature is halved, radiation energy will decrease by a factor of a.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23838" y="2519363"/>
            <a:ext cx="8324850" cy="4687889"/>
          </a:xfrm>
        </p:spPr>
        <p:txBody>
          <a:bodyPr/>
          <a:lstStyle/>
          <a:p>
            <a:r>
              <a:rPr lang="en-US" dirty="0"/>
              <a:t>Increase by factor of </a:t>
            </a:r>
            <a:r>
              <a:rPr lang="en-US" dirty="0" smtClean="0"/>
              <a:t>16</a:t>
            </a:r>
            <a:endParaRPr lang="en-US" dirty="0"/>
          </a:p>
          <a:p>
            <a:r>
              <a:rPr lang="en-US" dirty="0"/>
              <a:t>Increase by factor of 4 </a:t>
            </a:r>
          </a:p>
          <a:p>
            <a:r>
              <a:rPr lang="en-US" dirty="0"/>
              <a:t>It will remain the same</a:t>
            </a:r>
          </a:p>
          <a:p>
            <a:r>
              <a:rPr lang="en-US" dirty="0"/>
              <a:t>Decrease by factor of 4</a:t>
            </a:r>
          </a:p>
          <a:p>
            <a:r>
              <a:rPr lang="en-US" b="1" dirty="0"/>
              <a:t>Decrease by factor of </a:t>
            </a:r>
            <a:r>
              <a:rPr lang="en-US" b="1" dirty="0" smtClean="0"/>
              <a:t>16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1480" y="241046"/>
            <a:ext cx="8389620" cy="1362075"/>
          </a:xfrm>
        </p:spPr>
        <p:txBody>
          <a:bodyPr/>
          <a:lstStyle/>
          <a:p>
            <a:r>
              <a:rPr lang="en-US" dirty="0"/>
              <a:t>Chapter b</a:t>
            </a:r>
            <a:br>
              <a:rPr lang="en-US" dirty="0"/>
            </a:br>
            <a:r>
              <a:rPr lang="en-US" dirty="0"/>
              <a:t>Phases and Phase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"/>
          <a:stretch/>
        </p:blipFill>
        <p:spPr>
          <a:xfrm>
            <a:off x="1580693" y="2251711"/>
            <a:ext cx="5982614" cy="41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Phases of matter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Gas, Liquid</a:t>
            </a:r>
          </a:p>
          <a:p>
            <a:r>
              <a:rPr lang="en-US" dirty="0"/>
              <a:t>Solid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00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8595" y="1053785"/>
                <a:ext cx="8778239" cy="74562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</a:rPr>
                  <a:t>Recapitulation:</a:t>
                </a:r>
                <a:br>
                  <a:rPr lang="en-US" sz="4000" b="1" dirty="0" smtClean="0">
                    <a:solidFill>
                      <a:srgbClr val="FF0000"/>
                    </a:solidFill>
                  </a:rPr>
                </a:br>
                <a:r>
                  <a:rPr lang="en-US" sz="4000" b="1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HK" sz="4000" b="1" dirty="0">
                        <a:solidFill>
                          <a:srgbClr val="FF0000"/>
                        </a:solidFill>
                      </a:rPr>
                      <m:t>Boltzman</m:t>
                    </m:r>
                    <m:r>
                      <m:rPr>
                        <m:nor/>
                      </m:rPr>
                      <a:rPr lang="en-US" altLang="zh-HK" sz="4000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HK" sz="4000" b="1" dirty="0">
                        <a:solidFill>
                          <a:srgbClr val="FF0000"/>
                        </a:solidFill>
                      </a:rPr>
                      <m:t>canonical</m:t>
                    </m:r>
                    <m:r>
                      <m:rPr>
                        <m:nor/>
                      </m:rPr>
                      <a:rPr lang="en-US" altLang="zh-HK" sz="4000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HK" sz="4000" b="1" dirty="0">
                        <a:solidFill>
                          <a:srgbClr val="FF0000"/>
                        </a:solidFill>
                      </a:rPr>
                      <m:t>distribution</m:t>
                    </m:r>
                    <m:r>
                      <a:rPr lang="en-US" altLang="zh-HK" sz="4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: </a:t>
                </a:r>
                <a:br>
                  <a:rPr lang="en-US" sz="4000" dirty="0" smtClean="0"/>
                </a:b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8595" y="1053785"/>
                <a:ext cx="8778239" cy="745629"/>
              </a:xfrm>
              <a:blipFill>
                <a:blip r:embed="rId3"/>
                <a:stretch>
                  <a:fillRect t="-97541" b="-6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8736" y="2529481"/>
                <a:ext cx="7315200" cy="3586260"/>
              </a:xfrm>
            </p:spPr>
            <p:txBody>
              <a:bodyPr/>
              <a:lstStyle/>
              <a:p>
                <a:r>
                  <a:rPr lang="en-US" sz="3600" dirty="0"/>
                  <a:t>The average of a physical quantity Q ,</a:t>
                </a:r>
              </a:p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&gt; 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𝑑𝑥𝑄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𝑑𝑥𝑃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den>
                    </m:f>
                    <m:r>
                      <a:rPr lang="en-US" sz="36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 </a:t>
                </a:r>
                <a:r>
                  <a:rPr lang="en-US" sz="3600" i="1" dirty="0">
                    <a:latin typeface="Cambria Math" panose="02040503050406030204" pitchFamily="18" charset="0"/>
                  </a:rPr>
                  <a:t>Angular bracket means an average</a:t>
                </a:r>
                <a:r>
                  <a:rPr lang="en-US" sz="2100" i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US" sz="2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8736" y="2529481"/>
                <a:ext cx="7315200" cy="3586260"/>
              </a:xfrm>
              <a:blipFill>
                <a:blip r:embed="rId4"/>
                <a:stretch>
                  <a:fillRect l="-2333" t="-4252" r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9" y="326071"/>
            <a:ext cx="8985504" cy="1143000"/>
          </a:xfrm>
        </p:spPr>
        <p:txBody>
          <a:bodyPr/>
          <a:lstStyle/>
          <a:p>
            <a:r>
              <a:rPr lang="en-US" dirty="0"/>
              <a:t>Quick introduction to the concept of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2120264"/>
            <a:ext cx="8467344" cy="4005899"/>
          </a:xfrm>
        </p:spPr>
        <p:txBody>
          <a:bodyPr/>
          <a:lstStyle/>
          <a:p>
            <a:r>
              <a:rPr lang="en-US" dirty="0" smtClean="0"/>
              <a:t>Pressure is force per unit area: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7"/>
          <a:stretch/>
        </p:blipFill>
        <p:spPr>
          <a:xfrm>
            <a:off x="390144" y="3561588"/>
            <a:ext cx="8546592" cy="13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1" t="13714" r="1232" b="59549"/>
          <a:stretch/>
        </p:blipFill>
        <p:spPr>
          <a:xfrm>
            <a:off x="2092808" y="3017520"/>
            <a:ext cx="4958384" cy="3168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force applied over a smaller area results in greater pressure</a:t>
            </a:r>
            <a:r>
              <a:rPr lang="en-US" dirty="0" smtClean="0">
                <a:latin typeface="Arial"/>
                <a:cs typeface="Arial"/>
              </a:rPr>
              <a:t>—</a:t>
            </a:r>
            <a:r>
              <a:rPr lang="en-US" dirty="0" smtClean="0"/>
              <a:t>think of poking a balloon with your finger and then with a needle.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8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15.2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48590" y="240031"/>
            <a:ext cx="8949690" cy="83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 smtClean="0"/>
              <a:t>(a) The pressure on your skin</a:t>
            </a:r>
          </a:p>
          <a:p>
            <a:r>
              <a:rPr lang="en-US" sz="2200" dirty="0" smtClean="0"/>
              <a:t>(b) The net applied force on your skin</a:t>
            </a:r>
          </a:p>
          <a:p>
            <a:r>
              <a:rPr lang="en-US" sz="2200" dirty="0" smtClean="0"/>
              <a:t>(c) Both pressure and net applied force are equivalent</a:t>
            </a:r>
          </a:p>
          <a:p>
            <a:r>
              <a:rPr lang="en-US" sz="2200" dirty="0" smtClean="0"/>
              <a:t>(d) Neither pressure nor net applied force are relevant here.</a:t>
            </a:r>
          </a:p>
          <a:p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Consider what happens when you push both a pin and the blunt end of a pen against your skin with the same force. What will determine whether your skin will be punctured?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Too Much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2017 Pearson Education, Inc.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Consider what happens when you push both a pin and the blunt end of a pen against your skin with the same force.  What will determine whether your skin will be punctured?</a:t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The net force is the same in both cases. However, in the case of the pin, that force is concentrated over a much smaller area of contact with the skin, such that the pressure is much greater. Because the force </a:t>
            </a:r>
            <a:r>
              <a:rPr lang="en-US" sz="2000" u="sng" dirty="0" smtClean="0"/>
              <a:t>per unit area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(i.e., pressure) is greater, the pin is more likely to puncture the skin.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Too Much Pressure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1950" y="1438276"/>
            <a:ext cx="8324850" cy="2617358"/>
          </a:xfrm>
        </p:spPr>
        <p:txBody>
          <a:bodyPr/>
          <a:lstStyle/>
          <a:p>
            <a:r>
              <a:rPr lang="en-US" sz="2200" b="1" dirty="0" smtClean="0"/>
              <a:t>The pressure on your skin</a:t>
            </a:r>
          </a:p>
          <a:p>
            <a:r>
              <a:rPr lang="en-US" sz="2200" dirty="0" smtClean="0"/>
              <a:t>The net applied force on your skin</a:t>
            </a:r>
          </a:p>
          <a:p>
            <a:r>
              <a:rPr lang="en-US" sz="2200" dirty="0" smtClean="0"/>
              <a:t>Both pressure and net applied force are equivalent</a:t>
            </a:r>
          </a:p>
          <a:p>
            <a:r>
              <a:rPr lang="en-US" sz="2200" dirty="0" smtClean="0"/>
              <a:t>Neither pressure nor net applied force are relevant here.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57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Quick introduction to the concept of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Atmospheric pressure is due to the weight of the atmosphere above us: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pascal</a:t>
            </a:r>
            <a:r>
              <a:rPr lang="en-US" dirty="0"/>
              <a:t> (Pa) is 1 N/m</a:t>
            </a:r>
            <a:r>
              <a:rPr lang="en-US" baseline="30000" dirty="0"/>
              <a:t>2</a:t>
            </a:r>
            <a:r>
              <a:rPr lang="en-US" dirty="0"/>
              <a:t>. Pressure is often measured in </a:t>
            </a:r>
            <a:r>
              <a:rPr lang="en-US" dirty="0" err="1"/>
              <a:t>pascals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7"/>
          <a:stretch/>
        </p:blipFill>
        <p:spPr>
          <a:xfrm>
            <a:off x="298704" y="2418588"/>
            <a:ext cx="8546592" cy="13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30" y="3348990"/>
            <a:ext cx="4398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30" y="2823210"/>
            <a:ext cx="31845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90" y="2270761"/>
            <a:ext cx="2733675" cy="54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number of different ways to describe atmospheric pressure.</a:t>
            </a:r>
          </a:p>
          <a:p>
            <a:r>
              <a:rPr lang="en-US" dirty="0"/>
              <a:t>In </a:t>
            </a:r>
            <a:r>
              <a:rPr lang="en-US" dirty="0" err="1"/>
              <a:t>pascals</a:t>
            </a:r>
            <a:r>
              <a:rPr lang="en-US" dirty="0"/>
              <a:t>: </a:t>
            </a:r>
          </a:p>
          <a:p>
            <a:r>
              <a:rPr lang="en-US" dirty="0"/>
              <a:t>In pounds per square inch:</a:t>
            </a:r>
          </a:p>
          <a:p>
            <a:r>
              <a:rPr lang="en-US" dirty="0"/>
              <a:t>In bars: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359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252663"/>
            <a:ext cx="8610600" cy="3873500"/>
          </a:xfrm>
        </p:spPr>
        <p:txBody>
          <a:bodyPr/>
          <a:lstStyle/>
          <a:p>
            <a:r>
              <a:rPr lang="en-US" sz="2800" dirty="0"/>
              <a:t>(a) Stand absolutely still and don</a:t>
            </a:r>
            <a:r>
              <a:rPr lang="en-US" altLang="ja-JP" sz="2800" dirty="0">
                <a:latin typeface="Arial"/>
              </a:rPr>
              <a:t>’</a:t>
            </a:r>
            <a:r>
              <a:rPr lang="en-US" altLang="ja-JP" sz="2800" dirty="0"/>
              <a:t>t move a muscle</a:t>
            </a:r>
          </a:p>
          <a:p>
            <a:r>
              <a:rPr lang="en-US" sz="2800" spc="-40" dirty="0"/>
              <a:t>(b) Jump up and down to lessen your contact time with the ice</a:t>
            </a:r>
          </a:p>
          <a:p>
            <a:r>
              <a:rPr lang="en-US" sz="2800" dirty="0"/>
              <a:t>(c) Try to leap in one bound to the bank of the lake</a:t>
            </a:r>
          </a:p>
          <a:p>
            <a:r>
              <a:rPr lang="en-US" sz="2800" dirty="0"/>
              <a:t>(d) Shuffle your feet (without lifting them) to move toward shore</a:t>
            </a:r>
          </a:p>
          <a:p>
            <a:r>
              <a:rPr lang="en-US" sz="2800" dirty="0"/>
              <a:t>(e) Lie down flat on the ice and crawl toward shore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6" y="-149225"/>
            <a:ext cx="8886825" cy="1143000"/>
          </a:xfrm>
        </p:spPr>
        <p:txBody>
          <a:bodyPr/>
          <a:lstStyle/>
          <a:p>
            <a:r>
              <a:rPr lang="en-US" sz="3600" dirty="0"/>
              <a:t>You are walking out on a frozen lake and you begin to hear the ice cracking beneath you. What is your best strategy for getting off the ice safely?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On a Frozen 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099" y="74613"/>
            <a:ext cx="9067800" cy="1143000"/>
          </a:xfrm>
        </p:spPr>
        <p:txBody>
          <a:bodyPr/>
          <a:lstStyle/>
          <a:p>
            <a:r>
              <a:rPr lang="en-US" sz="3200" dirty="0"/>
              <a:t>You are walking out on a frozen lake and you begin to hear the ice cracking beneath you. What is your best strategy for getting off the ice safely?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 long as you are on the ice, your weight is pushing down. What is important is not the net force on the ice, but the force exerted on a given small area of ice (i.e., the pressure!). By lying down flat, you distribute your weight over the widest possible area, thus reducing the force per unit area.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On a Frozen Lake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04800" y="1852612"/>
            <a:ext cx="8324850" cy="2509781"/>
          </a:xfrm>
        </p:spPr>
        <p:txBody>
          <a:bodyPr/>
          <a:lstStyle/>
          <a:p>
            <a:r>
              <a:rPr lang="en-US" sz="2400" dirty="0"/>
              <a:t>Stand absolutely still and don</a:t>
            </a:r>
            <a:r>
              <a:rPr lang="en-US" altLang="ja-JP" sz="2400" dirty="0">
                <a:latin typeface="Arial"/>
              </a:rPr>
              <a:t>’</a:t>
            </a:r>
            <a:r>
              <a:rPr lang="en-US" altLang="ja-JP" sz="2400" dirty="0"/>
              <a:t>t move a muscle</a:t>
            </a:r>
          </a:p>
          <a:p>
            <a:r>
              <a:rPr lang="en-US" sz="2400" spc="-40" dirty="0"/>
              <a:t>Jump up and down to lessen your contact time with the ice</a:t>
            </a:r>
          </a:p>
          <a:p>
            <a:r>
              <a:rPr lang="en-US" sz="2400" dirty="0"/>
              <a:t>Try to leap in one bound to the bank of the lake</a:t>
            </a:r>
          </a:p>
          <a:p>
            <a:r>
              <a:rPr lang="en-US" sz="2400" dirty="0"/>
              <a:t>Shuffle your feet (without lifting them) to move toward shore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Lie down flat on the ice and crawl toward shore</a:t>
            </a:r>
          </a:p>
        </p:txBody>
      </p:sp>
    </p:spTree>
    <p:extLst>
      <p:ext uri="{BB962C8B-B14F-4D97-AF65-F5344CB8AC3E}">
        <p14:creationId xmlns:p14="http://schemas.microsoft.com/office/powerpoint/2010/main" val="6438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atmospheric pressure acts uniformly in all directions, we don’</a:t>
            </a:r>
            <a:r>
              <a:rPr lang="en-US" altLang="ja-JP" dirty="0"/>
              <a:t>t usually notice it. </a:t>
            </a:r>
          </a:p>
          <a:p>
            <a:r>
              <a:rPr lang="en-US" dirty="0"/>
              <a:t>Therefore, if you want to, say, add air to your tires to the manufacturer</a:t>
            </a:r>
            <a:r>
              <a:rPr lang="en-US" altLang="ja-JP" dirty="0"/>
              <a:t>’s specification, you are not interested in the total pressure. What you are interested in is the gauge pressure</a:t>
            </a:r>
            <a:r>
              <a:rPr lang="en-US" altLang="ja-JP" dirty="0">
                <a:latin typeface="Arial"/>
                <a:cs typeface="Arial"/>
              </a:rPr>
              <a:t>—</a:t>
            </a:r>
            <a:r>
              <a:rPr lang="en-US" altLang="ja-JP" dirty="0"/>
              <a:t>how much more pressure is there in the tire than in the atmosphere?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26892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61" y="1158083"/>
            <a:ext cx="6386513" cy="7456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Recapitulation: Free </a:t>
            </a:r>
            <a:r>
              <a:rPr lang="en-US" dirty="0"/>
              <a:t>energy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4487" y="1903712"/>
                <a:ext cx="6386513" cy="42120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altLang="zh-HK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}</m:t>
                        </m:r>
                        <m:sSup>
                          <m:sSup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HK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zh-HK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2400" i="1">
                        <a:latin typeface="Cambria Math" panose="02040503050406030204" pitchFamily="18" charset="0"/>
                      </a:rPr>
                      <m:t>𝑝𝑎𝑟𝑡𝑖𝑡𝑖𝑜𝑛</m:t>
                    </m:r>
                    <m:r>
                      <a:rPr lang="en-US" altLang="zh-HK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HK" sz="2400" i="1">
                        <a:latin typeface="Cambria Math" panose="02040503050406030204" pitchFamily="18" charset="0"/>
                      </a:rPr>
                      <m:t>𝑓𝑢𝑛𝑐𝑡𝑖𝑜𝑛</m:t>
                    </m:r>
                  </m:oMath>
                </a14:m>
                <a:r>
                  <a:rPr lang="en-US" altLang="zh-HK" sz="2400" i="1" dirty="0">
                    <a:latin typeface="Cambria Math" panose="02040503050406030204" pitchFamily="18" charset="0"/>
                  </a:rPr>
                  <a:t> Z</a:t>
                </a:r>
              </a:p>
              <a:p>
                <a:endParaRPr lang="en-US" altLang="zh-HK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F=U-TS</a:t>
                </a: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F need to be minimized for equilibrium  at fixed temperature.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4487" y="1903712"/>
                <a:ext cx="6386513" cy="4212029"/>
              </a:xfrm>
              <a:blipFill>
                <a:blip r:embed="rId3"/>
                <a:stretch>
                  <a:fillRect l="-1336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5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15.4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80011" y="-165734"/>
            <a:ext cx="8898012" cy="77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421765"/>
            <a:ext cx="7772400" cy="1470025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Work</a:t>
            </a:r>
            <a:r>
              <a:rPr lang="en-US" altLang="ja-JP" dirty="0"/>
              <a:t> = -</a:t>
            </a:r>
            <a:r>
              <a:rPr lang="en-US" altLang="ja-JP" dirty="0" err="1" smtClean="0"/>
              <a:t>Fdx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= </a:t>
            </a:r>
            <a:r>
              <a:rPr lang="en-US" altLang="ja-JP" dirty="0"/>
              <a:t>-(</a:t>
            </a:r>
            <a:r>
              <a:rPr lang="en-US" altLang="zh-TW" dirty="0"/>
              <a:t>F/A) </a:t>
            </a:r>
            <a:r>
              <a:rPr lang="en-US" altLang="zh-TW" dirty="0" err="1" smtClean="0"/>
              <a:t>Adx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=</a:t>
            </a:r>
            <a:r>
              <a:rPr lang="en-US" altLang="ja-JP" dirty="0" smtClean="0"/>
              <a:t> </a:t>
            </a:r>
            <a:r>
              <a:rPr lang="en-US" altLang="ja-JP" dirty="0">
                <a:solidFill>
                  <a:srgbClr val="FF0000"/>
                </a:solidFill>
              </a:rPr>
              <a:t>-</a:t>
            </a:r>
            <a:r>
              <a:rPr lang="en-US" altLang="ja-JP" dirty="0" err="1">
                <a:solidFill>
                  <a:srgbClr val="00B050"/>
                </a:solidFill>
              </a:rPr>
              <a:t>PdV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>
                <a:solidFill>
                  <a:srgbClr val="FF0000"/>
                </a:solidFill>
              </a:rPr>
              <a:t>Sign</a:t>
            </a:r>
            <a:r>
              <a:rPr lang="en-US" altLang="zh-HK"/>
              <a:t>: when dV is negative work has been done on the system and its energy increases.</a:t>
            </a:r>
            <a:endParaRPr lang="en-US" altLang="zh-H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20b Pearson Education, Inc.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main topic: Ideal gas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b-1 Ideal Gases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</a:t>
                </a:r>
                <a:r>
                  <a:rPr lang="en-US" dirty="0"/>
                  <a:t>ideal gas is one that is dilute enough, and far away enough from condensing, that the interactions between the particles can be ignored</a:t>
                </a:r>
                <a:r>
                  <a:rPr lang="en-US" dirty="0" smtClean="0"/>
                  <a:t>.</a:t>
                </a:r>
              </a:p>
              <a:p>
                <a:pPr marL="228600" lvl="0" indent="-228600" eaLnBrk="1" fontAlgn="auto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prstClr val="black"/>
                    </a:solidFill>
                    <a:latin typeface="Calibri" panose="020F0502020204030204"/>
                  </a:rPr>
                  <a:t>Probability distribution: P=</a:t>
                </a:r>
                <a:r>
                  <a:rPr lang="en-US" kern="1200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exp</a:t>
                </a:r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</a:rPr>
                  <a:t>(-E/</a:t>
                </a:r>
                <a:r>
                  <a:rPr lang="en-US" kern="1200" dirty="0" err="1">
                    <a:solidFill>
                      <a:prstClr val="black"/>
                    </a:solidFill>
                    <a:latin typeface="Calibri" panose="020F0502020204030204"/>
                  </a:rPr>
                  <a:t>kT</a:t>
                </a:r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  <a:br>
                  <a:rPr lang="en-US" kern="1200" dirty="0">
                    <a:solidFill>
                      <a:prstClr val="black"/>
                    </a:solidFill>
                    <a:latin typeface="Calibri" panose="020F0502020204030204"/>
                  </a:rPr>
                </a:br>
                <a:r>
                  <a:rPr lang="en-US" kern="1200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Total </a:t>
                </a:r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energy of particles </a:t>
                </a:r>
                <a:r>
                  <a:rPr lang="en-US" kern="1200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: </a:t>
                </a:r>
              </a:p>
              <a:p>
                <a:pPr marL="228600" lvl="0" indent="-228600" eaLnBrk="1" fontAlgn="auto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E=K </a:t>
                </a:r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(kinetic energy) +U (potential)</a:t>
                </a:r>
              </a:p>
              <a:p>
                <a:pPr marL="228600" lvl="0" indent="-228600" eaLnBrk="1" fontAlgn="auto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K</a:t>
                </a:r>
                <a14:m>
                  <m:oMath xmlns:m="http://schemas.openxmlformats.org/officeDocument/2006/math">
                    <m:r>
                      <a:rPr lang="en-US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  <m: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/2</m:t>
                        </m:r>
                        <m: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nary>
                  </m:oMath>
                </a14:m>
                <a:r>
                  <a:rPr lang="en-US" kern="1200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, p is the linear momentum</a:t>
                </a:r>
                <a:endParaRPr lang="en-US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0" indent="-228600" eaLnBrk="1" fontAlgn="auto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</m:t>
                        </m:r>
                        <m: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  <m: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lang="en-US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US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lang="en-US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US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a:rPr lang="en-US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for </a:t>
                </a:r>
                <a:r>
                  <a:rPr lang="en-US" kern="1200" dirty="0" err="1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interparticle</a:t>
                </a:r>
                <a:r>
                  <a:rPr lang="en-US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potential V</a:t>
                </a:r>
                <a:r>
                  <a:rPr lang="en-US" kern="1200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228600" lvl="0" indent="-228600" eaLnBrk="1" fontAlgn="auto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We neglect U for the ideal gas.</a:t>
                </a:r>
                <a:endParaRPr lang="en-US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6" t="-1384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02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1" y="5273993"/>
            <a:ext cx="7775239" cy="1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b-1 Ideal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5" y="1279526"/>
            <a:ext cx="4863033" cy="4846638"/>
          </a:xfrm>
        </p:spPr>
        <p:txBody>
          <a:bodyPr/>
          <a:lstStyle/>
          <a:p>
            <a:r>
              <a:rPr lang="en-US" dirty="0"/>
              <a:t>If the volume of an ideal gas is held constant, </a:t>
            </a:r>
            <a:r>
              <a:rPr lang="en-US" dirty="0" smtClean="0"/>
              <a:t>it was found </a:t>
            </a:r>
            <a:r>
              <a:rPr lang="en-US" dirty="0"/>
              <a:t>that the pressure increases with temperature: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4098" name="Picture 2" descr="\\192.168.4.30\user\Sathish-S\Walker\Chapter -17\17_01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"/>
          <a:stretch/>
        </p:blipFill>
        <p:spPr bwMode="auto">
          <a:xfrm>
            <a:off x="5082489" y="1406843"/>
            <a:ext cx="3686861" cy="38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4.30\user\Sathish-S\Walker\Chapter -17\17_02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6" b="2956"/>
          <a:stretch/>
        </p:blipFill>
        <p:spPr bwMode="auto">
          <a:xfrm>
            <a:off x="5411471" y="1406525"/>
            <a:ext cx="3384607" cy="383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b-1 Ideal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5192015" cy="4846638"/>
          </a:xfrm>
        </p:spPr>
        <p:txBody>
          <a:bodyPr/>
          <a:lstStyle/>
          <a:p>
            <a:r>
              <a:rPr lang="en-US" dirty="0"/>
              <a:t>If the volume and temperature are kept constant, but more gas is added (such as in inflating a tire or basketball), the pressure will increase: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19" y="5221605"/>
            <a:ext cx="6368762" cy="131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0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0" y="4957129"/>
            <a:ext cx="7744000" cy="158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5622800" y="1408082"/>
            <a:ext cx="2829763" cy="3507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11111"/>
                </a:solidFill>
                <a:latin typeface="Arial" charset="0"/>
                <a:ea typeface="ＭＳ Ｐゴシック" charset="0"/>
              </a:rPr>
              <a:t>b-1 Ideal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5" y="1279526"/>
            <a:ext cx="5632706" cy="4846638"/>
          </a:xfrm>
        </p:spPr>
        <p:txBody>
          <a:bodyPr/>
          <a:lstStyle/>
          <a:p>
            <a:r>
              <a:rPr lang="en-US" dirty="0">
                <a:solidFill>
                  <a:srgbClr val="111111"/>
                </a:solidFill>
                <a:latin typeface="Arial" charset="0"/>
                <a:ea typeface="ＭＳ Ｐゴシック" charset="0"/>
              </a:rPr>
              <a:t>Finally, if the temperature is constant and the volume decreases, the pressure increases: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192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b-1 Ideal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all three observations, we write: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k</a:t>
            </a:r>
            <a:r>
              <a:rPr lang="en-US" dirty="0"/>
              <a:t> is called the Boltzmann constant: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816100"/>
            <a:ext cx="214947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8" name="Picture 2" descr="\\192.168.4.30\conversion\IRDVD\JPG Creation\Walker Physics, 5e\Output\Chapter 17\DELIVERABLES_FOLDER_CH_17\FINAL_JPEG_FILES\C_Text_Elements\17_KeyEq_17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2"/>
          <a:stretch/>
        </p:blipFill>
        <p:spPr bwMode="auto">
          <a:xfrm>
            <a:off x="298450" y="3832543"/>
            <a:ext cx="8547100" cy="11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4.30\conversion\IRDVD\JPG Creation\Walker Physics, 5e\Output\Chapter 17\DELIVERABLES_FOLDER_CH_17\FINAL_JPEG_FILES\C_Text_Elements\17_KeyEq_17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6"/>
          <a:stretch/>
        </p:blipFill>
        <p:spPr bwMode="auto">
          <a:xfrm>
            <a:off x="298450" y="2409191"/>
            <a:ext cx="8547100" cy="9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b-1 Ideal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Rearranging gives us the equation of state for an ideal gas: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Instead of counting molecules, we can count moles. A mole is the amount of a substance that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=6.022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dirty="0"/>
                  <a:t> (Avogadro</a:t>
                </a:r>
                <a:r>
                  <a:rPr lang="en-US" altLang="ja-JP" dirty="0"/>
                  <a:t>’s number ) </a:t>
                </a:r>
                <a:r>
                  <a:rPr lang="en-US" dirty="0"/>
                  <a:t>molecules.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defined to be the number of atoms in 12 g of carbon-12.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96" t="-1384" r="-2232" b="-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173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b.1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647700" y="-307679"/>
            <a:ext cx="7991475" cy="89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61" y="683738"/>
            <a:ext cx="6386513" cy="7456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900" dirty="0" smtClean="0">
                <a:solidFill>
                  <a:srgbClr val="FF0000"/>
                </a:solidFill>
              </a:rPr>
              <a:t>Entropy</a:t>
            </a:r>
            <a:r>
              <a:rPr lang="en-US" sz="4900" dirty="0" smtClean="0"/>
              <a:t> </a:t>
            </a:r>
            <a:r>
              <a:rPr lang="en-US" sz="4900" dirty="0">
                <a:solidFill>
                  <a:srgbClr val="00B0F0"/>
                </a:solidFill>
              </a:rPr>
              <a:t>S=-k &lt;ln P&gt;,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4487" y="1903712"/>
                <a:ext cx="6386513" cy="42120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/>
                        </m:sSub>
                      </m:sup>
                    </m:sSup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altLang="zh-HK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   (1)</a:t>
                </a:r>
              </a:p>
              <a:p>
                <a:r>
                  <a:rPr lang="en-US" sz="3600" dirty="0">
                    <a:solidFill>
                      <a:srgbClr val="00B050"/>
                    </a:solidFill>
                  </a:rPr>
                  <a:t>S is an </a:t>
                </a:r>
                <a:r>
                  <a:rPr lang="en-US" sz="3600" dirty="0">
                    <a:solidFill>
                      <a:srgbClr val="FF0000"/>
                    </a:solidFill>
                  </a:rPr>
                  <a:t>average </a:t>
                </a:r>
                <a:r>
                  <a:rPr lang="en-US" sz="3600" dirty="0">
                    <a:solidFill>
                      <a:srgbClr val="00B050"/>
                    </a:solidFill>
                  </a:rPr>
                  <a:t>measure of the number of configurations of the environment </a:t>
                </a:r>
              </a:p>
              <a:p>
                <a:r>
                  <a:rPr lang="en-US" sz="3600" i="1" dirty="0" smtClean="0">
                    <a:latin typeface="Cambria Math" panose="02040503050406030204" pitchFamily="18" charset="0"/>
                  </a:rPr>
                  <a:t>F=U-TS</a:t>
                </a:r>
                <a:r>
                  <a:rPr lang="en-US" sz="3600" i="1" dirty="0">
                    <a:latin typeface="Cambria Math" panose="02040503050406030204" pitchFamily="18" charset="0"/>
                  </a:rPr>
                  <a:t>,    U=&lt;E&gt;, </a:t>
                </a:r>
              </a:p>
              <a:p>
                <a:endParaRPr lang="en-US" altLang="zh-H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4487" y="1903712"/>
                <a:ext cx="6386513" cy="4212029"/>
              </a:xfrm>
              <a:blipFill>
                <a:blip r:embed="rId3"/>
                <a:stretch>
                  <a:fillRect l="-2672" t="-2750" r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5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b-1 Ideal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i="1" dirty="0"/>
              <a:t>n</a:t>
            </a:r>
            <a:r>
              <a:rPr lang="en-US" dirty="0"/>
              <a:t> moles of gas will contain                  molecules.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48" y="4529773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\\192.168.4.30\conversion\IRDVD\JPG Creation\Walker Physics, 5e\Output\Chapter 17\DELIVERABLES_FOLDER_CH_17\FINAL_JPEG_FILES\C_Text_Elements\17_KeyEq_17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 bwMode="auto">
          <a:xfrm>
            <a:off x="298450" y="4901248"/>
            <a:ext cx="13511676" cy="14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192.168.4.30\conversion\IRDVD\JPG Creation\Walker Physics, 5e\Output\Chapter 17\DELIVERABLES_FOLDER_CH_17\FINAL_JPEG_FILES\C_Text_Elements\17_KeyEq_17-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298449" y="2978468"/>
            <a:ext cx="10337575" cy="18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Gases equation of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845820"/>
            <a:ext cx="8467344" cy="4640580"/>
          </a:xfrm>
        </p:spPr>
        <p:txBody>
          <a:bodyPr/>
          <a:lstStyle/>
          <a:p>
            <a:r>
              <a:rPr lang="en-US" dirty="0"/>
              <a:t>Avogadro</a:t>
            </a:r>
            <a:r>
              <a:rPr lang="en-US" altLang="ja-JP" dirty="0"/>
              <a:t>’s number and the Boltzmann constant can be combined to form the universal gas constant and an alternative equation of state:</a:t>
            </a:r>
          </a:p>
          <a:p>
            <a:r>
              <a:rPr lang="en-US" dirty="0"/>
              <a:t>PV=</a:t>
            </a:r>
            <a:r>
              <a:rPr lang="en-US" dirty="0" err="1"/>
              <a:t>NkT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076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Example b.3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© 20b Pearson Education, Inc.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"/>
          <a:stretch>
            <a:fillRect/>
          </a:stretch>
        </p:blipFill>
        <p:spPr>
          <a:xfrm>
            <a:off x="298704" y="868680"/>
            <a:ext cx="854659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b-1 Ideal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atomic or molecular mass of a substance is the mass, in grams, of one mole of that substance. For example,</a:t>
            </a:r>
          </a:p>
          <a:p>
            <a:pPr lvl="1"/>
            <a:r>
              <a:rPr lang="en-US" dirty="0"/>
              <a:t>Helium: </a:t>
            </a:r>
          </a:p>
          <a:p>
            <a:pPr lvl="1"/>
            <a:r>
              <a:rPr lang="en-US" dirty="0"/>
              <a:t>Copper:</a:t>
            </a:r>
          </a:p>
          <a:p>
            <a:r>
              <a:rPr lang="en-US" dirty="0"/>
              <a:t>Furthermore, the mass of an individual atom is given by the atomic mass divided by Avogadro’</a:t>
            </a:r>
            <a:r>
              <a:rPr lang="en-US" altLang="ja-JP" dirty="0"/>
              <a:t>s number: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059998"/>
            <a:ext cx="1833562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04" y="2725420"/>
            <a:ext cx="39481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5658"/>
            <a:ext cx="3633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8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Oxygen</a:t>
            </a:r>
          </a:p>
          <a:p>
            <a:r>
              <a:rPr lang="en-US" dirty="0"/>
              <a:t>Nitrogen</a:t>
            </a:r>
          </a:p>
          <a:p>
            <a:r>
              <a:rPr lang="en-US" dirty="0"/>
              <a:t>Both the same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weighs more—a mole of nitrogen (N</a:t>
            </a:r>
            <a:r>
              <a:rPr lang="en-US" b="1" baseline="-25000" dirty="0"/>
              <a:t>2</a:t>
            </a:r>
            <a:r>
              <a:rPr lang="en-US" b="1" dirty="0"/>
              <a:t>) gas or a mole of oxygen (O</a:t>
            </a:r>
            <a:r>
              <a:rPr lang="en-US" b="1" baseline="-25000" dirty="0"/>
              <a:t>2</a:t>
            </a:r>
            <a:r>
              <a:rPr lang="en-US" b="1" dirty="0"/>
              <a:t>) gas? [N,14, O, </a:t>
            </a:r>
            <a:r>
              <a:rPr lang="en-US" b="1" dirty="0" smtClean="0"/>
              <a:t>16 </a:t>
            </a:r>
            <a:r>
              <a:rPr lang="en-US" b="1" dirty="0"/>
              <a:t>in the periodic table]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Nitrogen and Oxygen</a:t>
            </a:r>
          </a:p>
        </p:txBody>
      </p:sp>
    </p:spTree>
    <p:extLst>
      <p:ext uri="{BB962C8B-B14F-4D97-AF65-F5344CB8AC3E}">
        <p14:creationId xmlns:p14="http://schemas.microsoft.com/office/powerpoint/2010/main" val="26158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weighs more—a mole of nitrogen (N</a:t>
            </a:r>
            <a:r>
              <a:rPr lang="en-US" b="1" baseline="-25000" dirty="0"/>
              <a:t>2</a:t>
            </a:r>
            <a:r>
              <a:rPr lang="en-US" b="1" dirty="0"/>
              <a:t>) gas or a mole of oxygen (O</a:t>
            </a:r>
            <a:r>
              <a:rPr lang="en-US" b="1" baseline="-25000" dirty="0"/>
              <a:t>2</a:t>
            </a:r>
            <a:r>
              <a:rPr lang="en-US" b="1" dirty="0"/>
              <a:t>) gas?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oxygen molecules have a molecular mass of 32, and the nitrogen molecules have a molecular mass of 28</a:t>
            </a:r>
            <a:r>
              <a:rPr lang="en-US" dirty="0">
                <a:sym typeface="Symbol" charset="0"/>
              </a:rPr>
              <a:t>.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Nitrogen and Oxygen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352425" y="2514600"/>
            <a:ext cx="8324850" cy="4687889"/>
          </a:xfrm>
        </p:spPr>
        <p:txBody>
          <a:bodyPr/>
          <a:lstStyle/>
          <a:p>
            <a:r>
              <a:rPr lang="en-US" b="1" dirty="0"/>
              <a:t>Oxygen</a:t>
            </a:r>
          </a:p>
          <a:p>
            <a:r>
              <a:rPr lang="en-US" dirty="0"/>
              <a:t>Nitrogen</a:t>
            </a:r>
          </a:p>
          <a:p>
            <a:r>
              <a:rPr lang="en-US" dirty="0"/>
              <a:t>Both the same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Chapter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is a form of energy: </a:t>
            </a:r>
          </a:p>
          <a:p>
            <a:r>
              <a:rPr lang="en-US" dirty="0"/>
              <a:t>Heat capacity of an object: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Specific heat is heat capacity per unit mass: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Energy is conserved in heat flow.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273175"/>
            <a:ext cx="2913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452053"/>
            <a:ext cx="1743075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222433"/>
            <a:ext cx="192405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Heat transport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Conduction, Convection, and Radiation</a:t>
            </a:r>
          </a:p>
        </p:txBody>
      </p:sp>
    </p:spTree>
    <p:extLst>
      <p:ext uri="{BB962C8B-B14F-4D97-AF65-F5344CB8AC3E}">
        <p14:creationId xmlns:p14="http://schemas.microsoft.com/office/powerpoint/2010/main" val="24802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Conduction: heat exchange from one part of a material to a cooler part, with no bulk motion of the material.</a:t>
            </a:r>
          </a:p>
          <a:p>
            <a:r>
              <a:rPr lang="en-US" dirty="0"/>
              <a:t>Heat exchanged in time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Convection is heat exchange due to the bulk motion of an unevenly heated fluid.</a:t>
            </a:r>
          </a:p>
          <a:p>
            <a:r>
              <a:rPr lang="en-US" dirty="0"/>
              <a:t>Radiation is heat exchange due to electromagnetic radiation.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3332798"/>
            <a:ext cx="300355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94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5292090" y="1417321"/>
            <a:ext cx="3511296" cy="5138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Convection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279526"/>
            <a:ext cx="4958334" cy="4846638"/>
          </a:xfrm>
        </p:spPr>
        <p:txBody>
          <a:bodyPr/>
          <a:lstStyle/>
          <a:p>
            <a:r>
              <a:rPr lang="en-US" dirty="0"/>
              <a:t>Convection is the flow of fluid due to a difference in temperatures, such as warm air rising. The fluid “</a:t>
            </a:r>
            <a:r>
              <a:rPr lang="en-US" altLang="ja-JP" dirty="0"/>
              <a:t>carries” the heat with it as it moves.</a:t>
            </a:r>
          </a:p>
          <a:p>
            <a:r>
              <a:rPr lang="en-US" dirty="0"/>
              <a:t>Water have a large specific heat. Land is heated up faster during the day.</a:t>
            </a:r>
          </a:p>
          <a:p>
            <a:r>
              <a:rPr lang="en-US" dirty="0" err="1"/>
              <a:t>Ar</a:t>
            </a:r>
            <a:r>
              <a:rPr lang="en-US" dirty="0"/>
              <a:t> night, water cools off slower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665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41755"/>
            <a:ext cx="8218170" cy="1162050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Convection </a:t>
            </a:r>
            <a:r>
              <a:rPr lang="en-US" sz="4000" dirty="0" smtClean="0">
                <a:solidFill>
                  <a:srgbClr val="00B050"/>
                </a:solidFill>
              </a:rPr>
              <a:t>cells: Fluid moves like a vortex (cells) with its size determined by the temperature difference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80036" y="2583815"/>
            <a:ext cx="4286249" cy="469106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Thermal pane windows</a:t>
            </a:r>
            <a:r>
              <a:rPr lang="en-US" sz="3200" dirty="0"/>
              <a:t>: Two glass panes separated by a distance d. If d is less than the cell size, cell cannot form and convection is stopped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© 20b Pearson Education, Inc.</a:t>
            </a:r>
          </a:p>
        </p:txBody>
      </p:sp>
      <p:pic>
        <p:nvPicPr>
          <p:cNvPr id="2050" name="Picture 2" descr="https://upload.wikimedia.org/wikipedia/commons/thumb/f/f5/ConvectionCells.svg/300px-ConvectionCell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10" y="2988151"/>
            <a:ext cx="4231792" cy="30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18771</TotalTime>
  <Words>2011</Words>
  <Application>Microsoft Office PowerPoint</Application>
  <PresentationFormat>On-screen Show (4:3)</PresentationFormat>
  <Paragraphs>248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MS PGothic</vt:lpstr>
      <vt:lpstr>MS PGothic</vt:lpstr>
      <vt:lpstr>新細明體</vt:lpstr>
      <vt:lpstr>Arial</vt:lpstr>
      <vt:lpstr>Calibri</vt:lpstr>
      <vt:lpstr>Calibri Light</vt:lpstr>
      <vt:lpstr>Cambria Math</vt:lpstr>
      <vt:lpstr>Symbol</vt:lpstr>
      <vt:lpstr>Times</vt:lpstr>
      <vt:lpstr>Wingdings</vt:lpstr>
      <vt:lpstr>Default Design</vt:lpstr>
      <vt:lpstr>9_Blank</vt:lpstr>
      <vt:lpstr>1_Default Design</vt:lpstr>
      <vt:lpstr>2_Default Design</vt:lpstr>
      <vt:lpstr>1_Blank</vt:lpstr>
      <vt:lpstr>1_Office Theme</vt:lpstr>
      <vt:lpstr>2_Office Theme</vt:lpstr>
      <vt:lpstr> Recapitulation</vt:lpstr>
      <vt:lpstr>Recapitulation: T"he Boltzman canonical distribution" :  P=e^(-E_S/k_B T) </vt:lpstr>
      <vt:lpstr>Recapitulation: Free energy F</vt:lpstr>
      <vt:lpstr>  Entropy S=-k &lt;ln P&gt;, </vt:lpstr>
      <vt:lpstr>Summary of Chapter a</vt:lpstr>
      <vt:lpstr>Heat transport</vt:lpstr>
      <vt:lpstr>PowerPoint Presentation</vt:lpstr>
      <vt:lpstr>Convection</vt:lpstr>
      <vt:lpstr>Convection cells: Fluid moves like a vortex (cells) with its size determined by the temperature difference</vt:lpstr>
      <vt:lpstr>Water has a higher specific heat than sand. Therefore, on the beach at night, breezes would blow</vt:lpstr>
      <vt:lpstr>Water has a higher specific heat than sand. Therefore, on the beach at night, breezes would blow</vt:lpstr>
      <vt:lpstr>Radiation</vt:lpstr>
      <vt:lpstr>Radiation</vt:lpstr>
      <vt:lpstr>Radiation</vt:lpstr>
      <vt:lpstr>Example a.18 </vt:lpstr>
      <vt:lpstr>If the Sun’s surface temperature falls to half the current surface temperature, by what factor will the radiant energy reaching the Earth change?</vt:lpstr>
      <vt:lpstr>If the Sun’s surface temperature falls to half the current surface temperature, by what factor will the radiant energy reaching the Earth change? </vt:lpstr>
      <vt:lpstr>Chapter b Phases and Phase Changes</vt:lpstr>
      <vt:lpstr>Phases of matter</vt:lpstr>
      <vt:lpstr>Quick introduction to the concept of Pressure</vt:lpstr>
      <vt:lpstr> Pressure</vt:lpstr>
      <vt:lpstr>Example 15.2 </vt:lpstr>
      <vt:lpstr>Consider what happens when you push both a pin and the blunt end of a pen against your skin with the same force. What will determine whether your skin will be punctured?</vt:lpstr>
      <vt:lpstr>Consider what happens when you push both a pin and the blunt end of a pen against your skin with the same force.  What will determine whether your skin will be punctured? </vt:lpstr>
      <vt:lpstr> Quick introduction to the concept of Pressure</vt:lpstr>
      <vt:lpstr> Pressure</vt:lpstr>
      <vt:lpstr>You are walking out on a frozen lake and you begin to hear the ice cracking beneath you. What is your best strategy for getting off the ice safely?</vt:lpstr>
      <vt:lpstr>You are walking out on a frozen lake and you begin to hear the ice cracking beneath you. What is your best strategy for getting off the ice safely? </vt:lpstr>
      <vt:lpstr> Pressure</vt:lpstr>
      <vt:lpstr>Example 15.4 </vt:lpstr>
      <vt:lpstr>Work = -Fdx = -(F/A) Adx = -PdV</vt:lpstr>
      <vt:lpstr>Now main topic: Ideal gas</vt:lpstr>
      <vt:lpstr>b-1 Ideal Gases</vt:lpstr>
      <vt:lpstr>b-1 Ideal Gases</vt:lpstr>
      <vt:lpstr>b-1 Ideal Gases</vt:lpstr>
      <vt:lpstr>b-1 Ideal Gases</vt:lpstr>
      <vt:lpstr>b-1 Ideal Gases</vt:lpstr>
      <vt:lpstr>b-1 Ideal Gases</vt:lpstr>
      <vt:lpstr>Example b.1 </vt:lpstr>
      <vt:lpstr>b-1 Ideal Gases</vt:lpstr>
      <vt:lpstr>Ideal Gases equation of state</vt:lpstr>
      <vt:lpstr>Quick Example b.3 </vt:lpstr>
      <vt:lpstr>b-1 Ideal Gases</vt:lpstr>
      <vt:lpstr>Which weighs more—a mole of nitrogen (N2) gas or a mole of oxygen (O2) gas? [N,14, O, 16 in the periodic table]  </vt:lpstr>
      <vt:lpstr>Which weighs more—a mole of nitrogen (N2) gas or a mole of oxygen (O2) gas?  </vt:lpstr>
    </vt:vector>
  </TitlesOfParts>
  <Company>NIU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Willis</dc:creator>
  <cp:lastModifiedBy>Siu-Tat Chui</cp:lastModifiedBy>
  <cp:revision>414</cp:revision>
  <dcterms:created xsi:type="dcterms:W3CDTF">2005-03-20T15:36:52Z</dcterms:created>
  <dcterms:modified xsi:type="dcterms:W3CDTF">2022-04-20T01:12:24Z</dcterms:modified>
</cp:coreProperties>
</file>